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9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>
        <p:scale>
          <a:sx n="48" d="100"/>
          <a:sy n="48" d="100"/>
        </p:scale>
        <p:origin x="-1138" y="-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1C4D27-9C79-494F-BB4E-FA7F4FF49C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83441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gusary.kulichki.net/gusary/istoriya/taktika/images/perhush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ry.ru/~the-best-of-thebest/p106398566.htm" TargetMode="External"/><Relationship Id="rId3" Type="http://schemas.openxmlformats.org/officeDocument/2006/relationships/hyperlink" Target="http://nanotetechology.ucoz.ru/photo/3-0-3-3" TargetMode="External"/><Relationship Id="rId7" Type="http://schemas.openxmlformats.org/officeDocument/2006/relationships/hyperlink" Target="http://www.bg-znanie.ru/print.php?nid=927" TargetMode="External"/><Relationship Id="rId12" Type="http://schemas.openxmlformats.org/officeDocument/2006/relationships/hyperlink" Target="http://sex.ochek.ru/index.php?q=uggc://jjj.yvirvagrearg.eh/gntf/%25R4%25R5%25RQ%25R8%25S1+%25R4%25R0%25R2%25SO%25R4%25RR%25R2/" TargetMode="External"/><Relationship Id="rId2" Type="http://schemas.openxmlformats.org/officeDocument/2006/relationships/hyperlink" Target="http://lexandre.ya.ru/replies.xml?item_no=396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tihi.ru/2008/11/27/4978" TargetMode="External"/><Relationship Id="rId11" Type="http://schemas.openxmlformats.org/officeDocument/2006/relationships/hyperlink" Target="http://www.diary.ru/~sacurada13/p157106540.htm" TargetMode="External"/><Relationship Id="rId5" Type="http://schemas.openxmlformats.org/officeDocument/2006/relationships/hyperlink" Target="http://www.ekburg.ru/news/2/11076/" TargetMode="External"/><Relationship Id="rId10" Type="http://schemas.openxmlformats.org/officeDocument/2006/relationships/hyperlink" Target="http://www.distedu.ru/mirror/_litera/www.bashedu.ru/konkurs/azamatov/warm/borodino.html" TargetMode="External"/><Relationship Id="rId4" Type="http://schemas.openxmlformats.org/officeDocument/2006/relationships/hyperlink" Target="http://chron.eduhmao.ru/img_9_5_1_2.html" TargetMode="External"/><Relationship Id="rId9" Type="http://schemas.openxmlformats.org/officeDocument/2006/relationships/hyperlink" Target="http://wpc.freeforums.org/post119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rpska.ru/articles/12015/kutuzov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owalker.narod.ru/oblast/o_borodino04b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6408712" cy="20882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День воинской славы России: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988840"/>
            <a:ext cx="7283152" cy="4608512"/>
          </a:xfrm>
        </p:spPr>
        <p:txBody>
          <a:bodyPr/>
          <a:lstStyle/>
          <a:p>
            <a:r>
              <a:rPr lang="ru-RU" sz="5800" b="1" i="1" dirty="0" smtClean="0"/>
              <a:t>Бородинское</a:t>
            </a:r>
            <a:br>
              <a:rPr lang="ru-RU" sz="5800" b="1" i="1" dirty="0" smtClean="0"/>
            </a:br>
            <a:r>
              <a:rPr lang="ru-RU" sz="5800" b="1" i="1" dirty="0" smtClean="0"/>
              <a:t>       сражение: </a:t>
            </a:r>
            <a:br>
              <a:rPr lang="ru-RU" sz="5800" b="1" i="1" dirty="0" smtClean="0"/>
            </a:br>
            <a:r>
              <a:rPr lang="ru-RU" sz="5800" b="1" i="1" dirty="0"/>
              <a:t> </a:t>
            </a:r>
            <a:r>
              <a:rPr lang="ru-RU" sz="5800" b="1" i="1" dirty="0" smtClean="0"/>
              <a:t>            200 лет</a:t>
            </a:r>
            <a:r>
              <a:rPr lang="ru-RU" sz="5800" b="1" i="1" dirty="0" smtClean="0"/>
              <a:t>.</a:t>
            </a: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1400" b="1" i="1" dirty="0" smtClean="0"/>
              <a:t>Презентацию подготовила Учитель высшей категории Веселова Инна Владимировна,</a:t>
            </a:r>
            <a:br>
              <a:rPr lang="ru-RU" sz="1400" b="1" i="1" dirty="0" smtClean="0"/>
            </a:br>
            <a:r>
              <a:rPr lang="ru-RU" sz="1400" b="1" i="1" dirty="0" smtClean="0"/>
              <a:t> г. Дальнегорск, 2012.</a:t>
            </a:r>
            <a:endParaRPr lang="ru-RU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3051451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 за </a:t>
            </a:r>
            <a:r>
              <a:rPr lang="ru-RU" spc="0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Шевардинский</a:t>
            </a:r>
            <a:r>
              <a:rPr lang="ru-RU" spc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556792"/>
            <a:ext cx="2514600" cy="4463008"/>
          </a:xfrm>
        </p:spPr>
        <p:txBody>
          <a:bodyPr>
            <a:normAutofit fontScale="92500"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дня мы были в переделке.</a:t>
            </a:r>
          </a:p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толку в этакой безделке?</a:t>
            </a:r>
          </a:p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ждали третий день.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dirty="0"/>
          </a:p>
        </p:txBody>
      </p:sp>
      <p:pic>
        <p:nvPicPr>
          <p:cNvPr id="22530" name="Picture 2" descr="C:\Старый комп\Инна-школа\Дни воинской славы\Отечественная война 1812года\Byyf\26876883_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76064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52736"/>
            <a:ext cx="2335088" cy="4967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26 августа (7 сентября)  свыше 100 французских пушек открыли огонь по русским укреплениям. Наша оборона была укреплена новшествами: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Багратионовыми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флешами и редутами.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Старый комп\Инна-школа\Дни воинской славы\Отечественная война 1812года\Byyf\borodi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04656" cy="5472608"/>
          </a:xfrm>
          <a:prstGeom prst="rect">
            <a:avLst/>
          </a:prstGeom>
          <a:noFill/>
        </p:spPr>
      </p:pic>
      <p:pic>
        <p:nvPicPr>
          <p:cNvPr id="24579" name="Picture 3" descr="C:\Старый комп\Инна-школа\Дни воинской славы\Отечественная война 1812года\Byyf\borodino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608146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335088" cy="883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сражение: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340768"/>
            <a:ext cx="2514600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только небо засветилось, 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шумно вдруг зашевелилось, 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Сверкнул за строем строй.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Полковник наш рожден был хватом:</a:t>
            </a:r>
          </a:p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Слуга царю, отец солдатам…</a:t>
            </a:r>
          </a:p>
          <a:p>
            <a:pPr algn="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Старый комп\Инна-школа\Дни воинской славы\Отечественная война 1812года\Byyf\borodi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04656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Главнокомандующие на Бородинском поле: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Старый комп\Инна-школа\Дни воинской славы\Отечественная война 1812года\Byyf\borodinsko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059238" cy="3600400"/>
          </a:xfrm>
          <a:prstGeom prst="rect">
            <a:avLst/>
          </a:prstGeom>
          <a:noFill/>
        </p:spPr>
      </p:pic>
      <p:pic>
        <p:nvPicPr>
          <p:cNvPr id="30723" name="Picture 3" descr="C:\Старый комп\Инна-школа\Дни воинской славы\Отечественная война 1812года\199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59238" cy="3592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229200"/>
            <a:ext cx="267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М.И.Кутузов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251520" y="476101"/>
            <a:ext cx="8892480" cy="6381750"/>
            <a:chOff x="816" y="381"/>
            <a:chExt cx="4800" cy="40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816" y="381"/>
              <a:ext cx="4800" cy="4020"/>
              <a:chOff x="816" y="381"/>
              <a:chExt cx="4800" cy="4020"/>
            </a:xfrm>
          </p:grpSpPr>
          <p:pic>
            <p:nvPicPr>
              <p:cNvPr id="38916" name="Picture 1028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81"/>
                <a:ext cx="4800" cy="4020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8917" name="Text Box 102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8918" name="Text Box 1030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8919" name="Text Box 1031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38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7367736" cy="26856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Бородинская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битва.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035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036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Rectangle 1037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Rectangle 1042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32" name="Picture 1044" descr="cnv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33" name="Text Box 104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8934" name="Text Box 104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4" name="Group 1047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8936" name="AutoShape 104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7" name="Text Box 104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8939" name="AutoShape 105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Text Box 1052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Text Box 1055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38944" name="Picture 1056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8946" name="AutoShape 1058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AutoShape 1059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9" name="Rectangle 1061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В ходе сражения был смертельно ранен командующий 2-й армии П.Багратион</a:t>
            </a:r>
          </a:p>
        </p:txBody>
      </p:sp>
      <p:pic>
        <p:nvPicPr>
          <p:cNvPr id="38950" name="Picture 1062" descr="cnvt0"/>
          <p:cNvPicPr>
            <a:picLocks noChangeAspect="1" noChangeArrowheads="1"/>
          </p:cNvPicPr>
          <p:nvPr/>
        </p:nvPicPr>
        <p:blipFill>
          <a:blip r:embed="rId6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23528" y="1484784"/>
            <a:ext cx="8412088" cy="537321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32656"/>
            <a:ext cx="2335088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340768"/>
            <a:ext cx="2514600" cy="532859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ж был денек! Сквозь дым летучий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Французы двинулись как тучи,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 на наш редут.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Уланы с пестрыми значками,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Драгуны с конскими хвостами,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промелькнули пред нами,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побывали тут.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 descr="C:\Старый комп\Инна-школа\Дни воинской славы\Отечественная война 1812года\Byyf\borodinskoe_srazhenie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832648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533400"/>
            <a:ext cx="8591872" cy="6126163"/>
            <a:chOff x="816" y="336"/>
            <a:chExt cx="4800" cy="385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9940" name="Picture 4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620000" cy="476672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</a:rPr>
              <a:t>Бородинская 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битва.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5" name="Picture 19" descr="cnv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56" name="Text Box 20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39967" name="Picture 31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9969" name="AutoShape 33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71" name="Rectangle 35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Кутузов.что бы снять напряжение в центре послал в обход французов казаков атама-на Платова и драгун генерала Уварова.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505200" y="3048000"/>
            <a:ext cx="1524000" cy="1143000"/>
            <a:chOff x="2208" y="1920"/>
            <a:chExt cx="960" cy="720"/>
          </a:xfrm>
        </p:grpSpPr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334000" y="3352800"/>
            <a:ext cx="685800" cy="1828800"/>
            <a:chOff x="3360" y="2112"/>
            <a:chExt cx="432" cy="1152"/>
          </a:xfrm>
        </p:grpSpPr>
        <p:sp>
          <p:nvSpPr>
            <p:cNvPr id="39978" name="AutoShape 42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133600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2" name="Rectangle 46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Французы отбили рейд русских кавалеристов и в этот момент Наполеон двинул в бой свою Старую гвардию.</a:t>
            </a:r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-705065">
            <a:off x="2819400" y="19812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3124200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1828800" y="43434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На исходные позиции!</a:t>
            </a:r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 flipH="1">
            <a:off x="1676400" y="3810000"/>
            <a:ext cx="2133600" cy="533400"/>
          </a:xfrm>
          <a:prstGeom prst="curvedDownArrow">
            <a:avLst>
              <a:gd name="adj1" fmla="val 39944"/>
              <a:gd name="adj2" fmla="val 119944"/>
              <a:gd name="adj3" fmla="val 33333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 animBg="1" autoUpdateAnimBg="0"/>
      <p:bldP spid="39981" grpId="0" animBg="1"/>
      <p:bldP spid="39982" grpId="0" animBg="1" autoUpdateAnimBg="0"/>
      <p:bldP spid="39983" grpId="0" animBg="1"/>
      <p:bldP spid="39984" grpId="0" animBg="1"/>
      <p:bldP spid="39985" grpId="0" animBg="1"/>
      <p:bldP spid="39986" grpId="0" animBg="1" autoUpdateAnimBg="0"/>
      <p:bldP spid="399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68760"/>
            <a:ext cx="2514600" cy="55892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не видать таких сражений!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Носились знамена как тени,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дыму огонь блестел.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Звучал булат, картечь визжала, 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 бойцов колоть устала,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ядрам пролетать мешала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кровавых тел.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 Лермонтов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Старый комп\Инна-школа\Дни воинской славы\Отечественная война 1812года\Byyf\war-1812-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97666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11247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24744"/>
            <a:ext cx="2514600" cy="573325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Изведал враг в тот день немало,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русский бой удалый,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рукопашный бой!..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тряслась – как наши груди;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Смешались в кучу кони, люди,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залпы тысячи орудий</a:t>
            </a:r>
          </a:p>
          <a:p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Слились в протяжный вой…</a:t>
            </a:r>
          </a:p>
          <a:p>
            <a:pPr algn="r"/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3" descr="C:\Старый комп\Инна-школа\Дни воинской славы\Отечественная война 1812года\Byyf\ma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97666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88640"/>
            <a:ext cx="2514600" cy="1335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Бородинского сражения.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514600" cy="44196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были люди в наше время,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Могучее, лихое племя: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Богатыри – не вы.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Плохая им досталась доля: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Немногие вернулись с поля…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Старый комп\Инна-школа\Дни воинской славы\Отечественная война 1812года\Byyf\4c89e72604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nv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486400" cy="547260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665912" y="908720"/>
            <a:ext cx="3401888" cy="5472608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12 июня 1812 года         армия Наполеона вторглась в </a:t>
            </a:r>
            <a:r>
              <a:rPr lang="ru-RU" sz="2800" b="1" dirty="0" smtClean="0">
                <a:solidFill>
                  <a:schemeClr val="bg1"/>
                </a:solidFill>
              </a:rPr>
              <a:t>Россию.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600 тысячная «Великая армия» переправилась через реку Неман.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3 русские армии начали отступать для воссоединения.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ачало войны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362200" cy="456510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Франция: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тысяч человек, 50 генералов.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Россия: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тысяч человек, 29 генералов.		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Осмотрев армию, М.И.Кутузов приказал отступать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260648"/>
            <a:ext cx="2182688" cy="12633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Потери в Бородинском сражении: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C:\Старый комп\Инна-школа\Дни воинской славы\Отечественная война 1812года\battle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624840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выиграл Бородинское сражение?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Старый комп\Инна-школа\Дни воинской славы\Отечественная война 1812года\Byyf\bonap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41" y="1052736"/>
            <a:ext cx="3534156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5" y="515719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пятидесяти сражений, мною данных, в битве под Москвой выказано наиболее доблести и одержан наименьший успех.»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 descr="C:\Старый комп\Инна-школа\Дни воинской славы\Отечественная война 1812года\Byyf\hm5_8_4_5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298" y="1052736"/>
            <a:ext cx="3971041" cy="417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5301208"/>
            <a:ext cx="396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«Французская армия расшиблась о русскую…»					   А.П.Ермолов.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412776"/>
            <a:ext cx="3707904" cy="4824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Напрасно ждал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Наполеон,Последним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счастьем упоённый,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Москвы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коленопреклонённойС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ключами старого Кремля: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не пошла Москва моя К нему с повинной головою.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праздник, не приемный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дар,Она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готовила пожар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Нетерпеливому герою.	          	А.С.Пушкин.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от города Наполеон не дождался. Ему стало ясно, что 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 взял Москву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это русские её оставили.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три дня Наполеон отдал Москву на разграбления своей армии. Сразу же начались пожары.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57200"/>
            <a:ext cx="3254896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сентября армия Наполеона подошла к Москве.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C:\Старый комп\Инна-школа\Дни воинской славы\Отечественная война 1812года\Byyf\u-moskv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692015" cy="5715000"/>
          </a:xfrm>
          <a:prstGeom prst="rect">
            <a:avLst/>
          </a:prstGeom>
          <a:noFill/>
        </p:spPr>
      </p:pic>
      <p:pic>
        <p:nvPicPr>
          <p:cNvPr id="6" name="Рисунок 5" descr="0000g6q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22400"/>
            <a:ext cx="7620000" cy="5435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720"/>
            <a:ext cx="8353425" cy="58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Русская армия совершила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Тарутинский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маневр </a:t>
            </a:r>
            <a:r>
              <a:rPr lang="ru-RU" dirty="0" smtClean="0"/>
              <a:t>и начала копить силы.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684076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l="6982" t="3885" r="11272" b="9007"/>
          <a:stretch>
            <a:fillRect/>
          </a:stretch>
        </p:blipFill>
        <p:spPr bwMode="auto">
          <a:xfrm>
            <a:off x="1547664" y="3140968"/>
            <a:ext cx="5334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 rot="862114">
            <a:off x="3260725" y="4148138"/>
            <a:ext cx="42465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Monotype Corsiva" pitchFamily="66" charset="0"/>
              </a:rPr>
              <a:t>« Князь Кутузов!  Я посылаю к Вам  своего генерала- адъютанта для переговоров о многих важных предметах. Я желал бы, чтобы Ваша Светлость верила тому, что он скажет.  За сим молю Бога, чтобы он сохранил Вас под своим священным и благим покровом. Наполеон».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948264" y="1104421"/>
            <a:ext cx="2195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раз Наполеон из Москвы пытался начать переговоры о мире с Александром   Первым . Но безрезультатно.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530120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В.Верещагин. «Мир во что бы то ни стало.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238" y="115888"/>
            <a:ext cx="7315200" cy="72072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война: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051720" y="764704"/>
            <a:ext cx="5905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Денис Давыдов </a:t>
            </a:r>
            <a:r>
              <a:rPr lang="ru-RU" dirty="0">
                <a:solidFill>
                  <a:schemeClr val="bg1"/>
                </a:solidFill>
              </a:rPr>
              <a:t>– единственный поэт – партизан. Друг Пушкина. Взял в плен 2тысячный отряд французов. 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569913" y="1792288"/>
            <a:ext cx="799306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Александр Фигнер </a:t>
            </a:r>
            <a:r>
              <a:rPr lang="ru-RU" dirty="0">
                <a:solidFill>
                  <a:schemeClr val="bg1"/>
                </a:solidFill>
              </a:rPr>
              <a:t>– разведчик, переодевался в французскую форму, проникал в неприятельский лагерь, собирал сведения. За его голову Наполеон объявил денежное вознаграждение.</a:t>
            </a:r>
          </a:p>
          <a:p>
            <a:r>
              <a:rPr lang="ru-RU" sz="2400" b="1" u="sng" dirty="0" err="1">
                <a:solidFill>
                  <a:schemeClr val="bg1"/>
                </a:solidFill>
              </a:rPr>
              <a:t>Сеславин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его отряд из 500 человек контролировал дорогу между Боровском о Москвой. Он был первым, кто добыл сведения о движении Наполеона после его выхода из Москвы</a:t>
            </a:r>
          </a:p>
          <a:p>
            <a:r>
              <a:rPr lang="ru-RU" sz="2400" b="1" u="sng" dirty="0">
                <a:solidFill>
                  <a:schemeClr val="bg1"/>
                </a:solidFill>
              </a:rPr>
              <a:t>Василиса Кожина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крестьянка, староста деревни Смоленской губернии. На ее счету немало пленных французов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chemeClr val="bg1"/>
                </a:solidFill>
              </a:rPr>
              <a:t>Герасим Курин </a:t>
            </a:r>
            <a:r>
              <a:rPr lang="ru-RU" sz="2400" b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крепостной, организовал отряд из 5,5</a:t>
            </a:r>
          </a:p>
          <a:p>
            <a:r>
              <a:rPr lang="ru-RU" dirty="0">
                <a:solidFill>
                  <a:schemeClr val="bg1"/>
                </a:solidFill>
              </a:rPr>
              <a:t>тысяч крестьян,  громил французов</a:t>
            </a:r>
          </a:p>
          <a:p>
            <a:r>
              <a:rPr lang="ru-RU" sz="2000" b="1" u="sng" dirty="0" err="1">
                <a:solidFill>
                  <a:schemeClr val="bg1"/>
                </a:solidFill>
              </a:rPr>
              <a:t>Ермолай</a:t>
            </a:r>
            <a:r>
              <a:rPr lang="ru-RU" sz="2000" b="1" u="sng" dirty="0">
                <a:solidFill>
                  <a:schemeClr val="bg1"/>
                </a:solidFill>
              </a:rPr>
              <a:t> Четвертаков </a:t>
            </a:r>
            <a:r>
              <a:rPr lang="ru-RU" b="1" dirty="0">
                <a:solidFill>
                  <a:schemeClr val="bg1"/>
                </a:solidFill>
              </a:rPr>
              <a:t>–  </a:t>
            </a:r>
            <a:r>
              <a:rPr lang="ru-RU" dirty="0">
                <a:solidFill>
                  <a:schemeClr val="bg1"/>
                </a:solidFill>
              </a:rPr>
              <a:t>солдат-драгун, организовал 4-тысячный отряд для борьбы с французов 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71500" y="5732463"/>
            <a:ext cx="8248650" cy="9826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</a:rPr>
              <a:t> народной войне  </a:t>
            </a:r>
            <a:r>
              <a:rPr lang="ru-RU" sz="1600" b="1" dirty="0">
                <a:solidFill>
                  <a:schemeClr val="bg1"/>
                </a:solidFill>
              </a:rPr>
              <a:t>наполеоновская армия потеряла 30тыс.убитыми,ранеными,взятыми в плен. Неисчислимыми стали потери обозов, боеприпасов, складов.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404813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Старый комп\Инна-школа\Дни воинской славы\Отечественная война 1812года\Byyf\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860032" cy="6165304"/>
          </a:xfrm>
          <a:prstGeom prst="rect">
            <a:avLst/>
          </a:prstGeom>
          <a:noFill/>
        </p:spPr>
      </p:pic>
      <p:pic>
        <p:nvPicPr>
          <p:cNvPr id="10" name="Picture 2" descr="Картинка 35 из 2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468052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  <p:bldP spid="24580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229600" cy="56784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i="1" dirty="0"/>
              <a:t>«Завоеватели, вошедшие в Москву  2 сентября, спустя пять недель уже не составляли более войска. Это была толпа мародёров, обречённых на поражение»</a:t>
            </a:r>
            <a:r>
              <a:rPr lang="ru-RU" dirty="0"/>
              <a:t> - Л.Н.Толстой.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		Не случайно Наполеон в конце жизнь, на острове Святой Елены с горечью сказал: </a:t>
            </a:r>
            <a:r>
              <a:rPr lang="ru-RU" i="1" dirty="0"/>
              <a:t>«Я должен был умереть сразу же после вступления в Москву</a:t>
            </a:r>
            <a:r>
              <a:rPr lang="ru-RU" i="1" dirty="0" smtClean="0"/>
              <a:t>…»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7 октября 1812 года Наполеон вывел остатки своей голодной армии из Москвы, намереваясь отступать по не разорённой Калужской дороге.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		Бой под Малоярославцем заставил Наполеона повернуть на разорённую Смоленскую дорогу. Началось бегство неприятеля из Москвы.</a:t>
            </a:r>
            <a:endParaRPr lang="ru-RU" sz="2400" dirty="0"/>
          </a:p>
        </p:txBody>
      </p:sp>
      <p:pic>
        <p:nvPicPr>
          <p:cNvPr id="3" name="Picture 6" descr="БОЙ ПОД МАЛОЯРОСЛАВЦ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777162" cy="464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36883" name="Rectangle 19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Узнав об отступлении французов из Москвы,Ку-тузов вывел русскую армию к Малоярославцу и преградил дорогу неприятелю.</a:t>
            </a:r>
          </a:p>
        </p:txBody>
      </p:sp>
      <p:sp>
        <p:nvSpPr>
          <p:cNvPr id="3686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В ходе разыгравшегося сражения город 7 раз пе-реходил из рук в руки.В результате французы повернули на Старую Смоленскую дорогу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Тарутино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224588" y="3886200"/>
            <a:ext cx="2005012" cy="473075"/>
            <a:chOff x="3921" y="2448"/>
            <a:chExt cx="1263" cy="298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921" y="2496"/>
              <a:ext cx="1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Малоярославец</a:t>
              </a:r>
            </a:p>
          </p:txBody>
        </p:sp>
      </p:grpSp>
      <p:sp>
        <p:nvSpPr>
          <p:cNvPr id="36876" name="AutoShape 12"/>
          <p:cNvSpPr>
            <a:spLocks noChangeArrowheads="1"/>
          </p:cNvSpPr>
          <p:nvPr/>
        </p:nvSpPr>
        <p:spPr bwMode="auto">
          <a:xfrm rot="-1688103">
            <a:off x="7239000" y="3733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1326354">
            <a:off x="7010400" y="4114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 rot="2961772">
            <a:off x="67818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24600" y="3429000"/>
            <a:ext cx="685800" cy="685800"/>
            <a:chOff x="3984" y="2160"/>
            <a:chExt cx="432" cy="432"/>
          </a:xfrm>
        </p:grpSpPr>
        <p:sp>
          <p:nvSpPr>
            <p:cNvPr id="36886" name="AutoShape 22"/>
            <p:cNvSpPr>
              <a:spLocks noChangeArrowheads="1"/>
            </p:cNvSpPr>
            <p:nvPr/>
          </p:nvSpPr>
          <p:spPr bwMode="auto">
            <a:xfrm rot="-1354990">
              <a:off x="3984" y="2160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 rot="516186">
              <a:off x="4080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91200" y="3581400"/>
            <a:ext cx="609600" cy="533400"/>
            <a:chOff x="3648" y="2256"/>
            <a:chExt cx="384" cy="336"/>
          </a:xfrm>
        </p:grpSpPr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048000" y="0"/>
            <a:ext cx="6096000" cy="13716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Раздетая, голодная, деморализованная армия Наполеона  отступала на Запад. Без боев она уменьшалась.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257800" y="3733800"/>
            <a:ext cx="609600" cy="533400"/>
            <a:chOff x="3648" y="2256"/>
            <a:chExt cx="384" cy="336"/>
          </a:xfrm>
        </p:grpSpPr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572000" y="3886200"/>
            <a:ext cx="609600" cy="533400"/>
            <a:chOff x="3648" y="2256"/>
            <a:chExt cx="384" cy="336"/>
          </a:xfrm>
        </p:grpSpPr>
        <p:sp>
          <p:nvSpPr>
            <p:cNvPr id="36897" name="AutoShape 3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962400" y="4038600"/>
            <a:ext cx="609600" cy="533400"/>
            <a:chOff x="3648" y="2256"/>
            <a:chExt cx="384" cy="336"/>
          </a:xfrm>
        </p:grpSpPr>
        <p:sp>
          <p:nvSpPr>
            <p:cNvPr id="36900" name="AutoShape 36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1" name="AutoShape 37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581400" y="4267200"/>
            <a:ext cx="473075" cy="1600200"/>
            <a:chOff x="2256" y="2688"/>
            <a:chExt cx="298" cy="1008"/>
          </a:xfrm>
        </p:grpSpPr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 rot="4642928">
              <a:off x="1974" y="3116"/>
              <a:ext cx="9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  <a:latin typeface="Times New Roman" pitchFamily="18" charset="0"/>
                </a:rPr>
                <a:t>р.Березина</a:t>
              </a:r>
            </a:p>
          </p:txBody>
        </p:sp>
        <p:sp>
          <p:nvSpPr>
            <p:cNvPr id="36903" name="AutoShape 39"/>
            <p:cNvSpPr>
              <a:spLocks noChangeArrowheads="1"/>
            </p:cNvSpPr>
            <p:nvPr/>
          </p:nvSpPr>
          <p:spPr bwMode="auto">
            <a:xfrm>
              <a:off x="2256" y="2688"/>
              <a:ext cx="240" cy="96"/>
            </a:xfrm>
            <a:prstGeom prst="flowChartPredefinedProcess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8" name="AutoShape 44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9" name="AutoShape 45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0" name="AutoShape 46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 autoUpdateAnimBg="0"/>
      <p:bldP spid="36867" grpId="0" animBg="1" autoUpdateAnimBg="0"/>
      <p:bldP spid="36876" grpId="0" animBg="1"/>
      <p:bldP spid="36877" grpId="0" animBg="1"/>
      <p:bldP spid="36879" grpId="0" animBg="1"/>
      <p:bldP spid="36880" grpId="0" animBg="1"/>
      <p:bldP spid="36881" grpId="0" animBg="1"/>
      <p:bldP spid="36882" grpId="0" animBg="1"/>
      <p:bldP spid="36884" grpId="0" animBg="1"/>
      <p:bldP spid="36885" grpId="0" animBg="1"/>
      <p:bldP spid="36890" grpId="0" animBg="1" autoUpdateAnimBg="0"/>
      <p:bldP spid="36906" grpId="0" animBg="1"/>
      <p:bldP spid="36907" grpId="0" animBg="1"/>
      <p:bldP spid="36908" grpId="0" animBg="1"/>
      <p:bldP spid="36909" grpId="0" animBg="1"/>
      <p:bldP spid="369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Переправа через р.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Березину: французы потеряли не менее 32 тысяч человек.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5" name="Picture 5" descr="ПЕРЕПРАВА ЧЕРЕЗ БЕРЕЗ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351837" cy="51165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758952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 «великой армии»: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C:\Старый комп\Инна-школа\Дни воинской славы\Отечественная война 1812года\Byyf\60c902e3dda88c944a9d67be4ab70001_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56760" cy="2865120"/>
          </a:xfrm>
          <a:prstGeom prst="rect">
            <a:avLst/>
          </a:prstGeom>
          <a:noFill/>
        </p:spPr>
      </p:pic>
      <p:pic>
        <p:nvPicPr>
          <p:cNvPr id="35843" name="Picture 3" descr="C:\Старый комп\Инна-школа\Дни воинской славы\Отечественная война 1812года\Byyf\66425308_napo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5112568" cy="4005064"/>
          </a:xfrm>
          <a:prstGeom prst="rect">
            <a:avLst/>
          </a:prstGeom>
          <a:noFill/>
        </p:spPr>
      </p:pic>
      <p:pic>
        <p:nvPicPr>
          <p:cNvPr id="35844" name="Picture 4" descr="C:\Старый комп\Инна-школа\Дни воинской славы\Отечественная война 1812года\Byyf\68350214_battl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944" y="980728"/>
            <a:ext cx="4314056" cy="3615680"/>
          </a:xfrm>
          <a:prstGeom prst="rect">
            <a:avLst/>
          </a:prstGeom>
          <a:noFill/>
        </p:spPr>
      </p:pic>
      <p:pic>
        <p:nvPicPr>
          <p:cNvPr id="35845" name="Picture 5" descr="C:\Старый комп\Инна-школа\Дни воинской славы\Отечественная война 1812года\Byyf\ar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61160"/>
            <a:ext cx="7620000" cy="5196840"/>
          </a:xfrm>
          <a:prstGeom prst="rect">
            <a:avLst/>
          </a:prstGeom>
          <a:noFill/>
        </p:spPr>
      </p:pic>
      <p:pic>
        <p:nvPicPr>
          <p:cNvPr id="35846" name="Picture 6" descr="C:\Старый комп\Инна-школа\Дни воинской славы\Отечественная война 1812года\Byyf\soldi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0160"/>
            <a:ext cx="7620000" cy="5577840"/>
          </a:xfrm>
          <a:prstGeom prst="rect">
            <a:avLst/>
          </a:prstGeom>
          <a:noFill/>
        </p:spPr>
      </p:pic>
      <p:pic>
        <p:nvPicPr>
          <p:cNvPr id="35847" name="Picture 7" descr="C:\Старый комп\Инна-школа\Дни воинской славы\Отечественная война 1812года\Byyf\win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141220"/>
            <a:ext cx="7620000" cy="471678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2000"/>
            <a:ext cx="8740080" cy="5968206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91991" y="762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войны.</a:t>
            </a:r>
          </a:p>
        </p:txBody>
      </p:sp>
      <p:sp>
        <p:nvSpPr>
          <p:cNvPr id="2560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86200" cy="129540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Летом 1812 г. французская ар-мия численностью 600 000 человек сосредоточилась на территории Польши.</a:t>
            </a: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743200" y="1752600"/>
            <a:ext cx="1293813" cy="2692400"/>
            <a:chOff x="1776" y="2016"/>
            <a:chExt cx="815" cy="1696"/>
          </a:xfrm>
        </p:grpSpPr>
        <p:pic>
          <p:nvPicPr>
            <p:cNvPr id="25609" name="Picture 9" descr="француз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860" y="3072"/>
              <a:ext cx="727" cy="6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Великая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Армия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600 000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984" y="1776"/>
              <a:ext cx="1666" cy="1152"/>
              <a:chOff x="3147" y="1680"/>
              <a:chExt cx="1666" cy="1152"/>
            </a:xfrm>
          </p:grpSpPr>
          <p:pic>
            <p:nvPicPr>
              <p:cNvPr id="25606" name="Picture 6" descr="русский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845" y="2174"/>
                <a:ext cx="968" cy="44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</a:rPr>
                  <a:t>II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.Багратион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49 000</a:t>
                </a:r>
              </a:p>
            </p:txBody>
          </p:sp>
        </p:grpSp>
        <p:pic>
          <p:nvPicPr>
            <p:cNvPr id="25618" name="Picture 18" descr="bagration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4343400" y="1600200"/>
            <a:ext cx="4579938" cy="1828800"/>
            <a:chOff x="2736" y="864"/>
            <a:chExt cx="2885" cy="1152"/>
          </a:xfrm>
        </p:grpSpPr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2736" y="864"/>
              <a:ext cx="2089" cy="1152"/>
              <a:chOff x="2763" y="864"/>
              <a:chExt cx="2089" cy="1152"/>
            </a:xfrm>
          </p:grpSpPr>
          <p:pic>
            <p:nvPicPr>
              <p:cNvPr id="25605" name="Picture 5" descr="русский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430" y="1344"/>
                <a:ext cx="1422" cy="44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.Барклай де Толли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itchFamily="18" charset="0"/>
                  </a:rPr>
                  <a:t>110 000</a:t>
                </a:r>
              </a:p>
            </p:txBody>
          </p:sp>
        </p:grpSp>
        <p:pic>
          <p:nvPicPr>
            <p:cNvPr id="25620" name="Picture 20" descr="barkl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5607" name="Picture 7" descr="русский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892" y="3182"/>
              <a:ext cx="965" cy="44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III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r>
                <a:rPr lang="ru-RU" sz="2000" dirty="0" err="1">
                  <a:solidFill>
                    <a:schemeClr val="bg1"/>
                  </a:solidFill>
                  <a:latin typeface="Times New Roman" pitchFamily="18" charset="0"/>
                </a:rPr>
                <a:t>Тормасов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</a:rPr>
                <a:t>45 000</a:t>
              </a:r>
            </a:p>
          </p:txBody>
        </p:sp>
        <p:pic>
          <p:nvPicPr>
            <p:cNvPr id="25622" name="Picture 22" descr="tormasov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24" name="Rectangle 24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Наполеон рассчитывал в при-граничном сражении раз-бить противника и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</a:rPr>
              <a:t>продик-товать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</a:rPr>
              <a:t> условия мира.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671219" y="762000"/>
            <a:ext cx="3886200" cy="1295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1-я А. Барклай де Толли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2-я А. – Багратион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bg1"/>
                </a:solidFill>
              </a:rPr>
              <a:t>3-я А. - </a:t>
            </a:r>
            <a:r>
              <a:rPr lang="ru-RU" sz="2000" dirty="0" err="1">
                <a:solidFill>
                  <a:schemeClr val="bg1"/>
                </a:solidFill>
              </a:rPr>
              <a:t>Тормасов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24" grpId="0" animBg="1" autoUpdateAnimBg="0"/>
      <p:bldP spid="2562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548680"/>
            <a:ext cx="1984248" cy="4785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7173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армия» была разбита.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декабря Наполеон бросил её и уехал в Париж.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середина декабря 1812 года всего </a:t>
            </a:r>
            <a:r>
              <a:rPr lang="ru-RU" sz="31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тысячная армия Наполеона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изгнана из России.</a:t>
            </a:r>
            <a:r>
              <a:rPr lang="ru-RU" sz="3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«Война окончилась за полным </a:t>
            </a:r>
            <a:r>
              <a:rPr lang="ru-RU" sz="31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истореблением</a:t>
            </a:r>
            <a:r>
              <a:rPr lang="ru-RU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неприятеля» – М.Кутузов.</a:t>
            </a:r>
            <a:r>
              <a:rPr lang="ru-RU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C:\Старый комп\Инна-школа\Дни воинской славы\Отечественная война 1812года\Byyf\ata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416623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всегда будут помнить подвиг народа и армии в 1812году: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Старый комп\Инна-школа\Дни воинской славы\Отечественная война 1812года\Byyf\340598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59238" cy="2288959"/>
          </a:xfrm>
          <a:prstGeom prst="rect">
            <a:avLst/>
          </a:prstGeom>
          <a:noFill/>
        </p:spPr>
      </p:pic>
      <p:pic>
        <p:nvPicPr>
          <p:cNvPr id="37891" name="Picture 3" descr="C:\Старый комп\Инна-школа\Дни воинской славы\Отечественная война 1812года\Byyf\a0a9703f3caf18d9d148b63aa09915fc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4549140" cy="1752600"/>
          </a:xfrm>
          <a:prstGeom prst="rect">
            <a:avLst/>
          </a:prstGeom>
          <a:noFill/>
        </p:spPr>
      </p:pic>
      <p:pic>
        <p:nvPicPr>
          <p:cNvPr id="37892" name="Picture 4" descr="C:\Старый комп\Инна-школа\Дни воинской славы\Отечественная война 1812года\Byyf\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518" y="1524000"/>
            <a:ext cx="3342602" cy="4572000"/>
          </a:xfrm>
          <a:prstGeom prst="rect">
            <a:avLst/>
          </a:prstGeom>
          <a:noFill/>
        </p:spPr>
      </p:pic>
      <p:pic>
        <p:nvPicPr>
          <p:cNvPr id="37893" name="Picture 5" descr="C:\Старый комп\Инна-школа\Дни воинской славы\Отечественная война 1812года\Byyf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36912"/>
            <a:ext cx="3081810" cy="4032448"/>
          </a:xfrm>
          <a:prstGeom prst="rect">
            <a:avLst/>
          </a:prstGeom>
          <a:noFill/>
        </p:spPr>
      </p:pic>
      <p:pic>
        <p:nvPicPr>
          <p:cNvPr id="37894" name="Picture 6" descr="C:\Старый комп\Инна-школа\Дни воинской славы\Отечественная война 1812года\Byyf\repphoto_11212_3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58900"/>
            <a:ext cx="8255000" cy="5499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всегда будут помнить подвиг народа и армии в 1812году: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8062664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784664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Писатели: </a:t>
            </a:r>
            <a:r>
              <a:rPr lang="ru-RU" sz="2800" b="1" dirty="0" smtClean="0">
                <a:solidFill>
                  <a:schemeClr val="bg1"/>
                </a:solidFill>
              </a:rPr>
              <a:t>В.А.Жуковский</a:t>
            </a:r>
            <a:r>
              <a:rPr lang="ru-RU" sz="2800" dirty="0" smtClean="0">
                <a:solidFill>
                  <a:schemeClr val="bg1"/>
                </a:solidFill>
              </a:rPr>
              <a:t> участвовал в Бородинском сражении, написал «Бородинская годовщина».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П.А.Вяземский – </a:t>
            </a:r>
            <a:r>
              <a:rPr lang="ru-RU" sz="2800" dirty="0" smtClean="0">
                <a:solidFill>
                  <a:schemeClr val="bg1"/>
                </a:solidFill>
              </a:rPr>
              <a:t>«Воспоминания о 1812 годе»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А.С. Пушкин  </a:t>
            </a:r>
            <a:r>
              <a:rPr lang="ru-RU" sz="2800" dirty="0" smtClean="0">
                <a:solidFill>
                  <a:schemeClr val="bg1"/>
                </a:solidFill>
              </a:rPr>
              <a:t>« Наполеон», «Перед гробницею святой…», роман «Рославлев».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М.Ю.Лермонтов «</a:t>
            </a:r>
            <a:r>
              <a:rPr lang="ru-RU" sz="2800" dirty="0" smtClean="0">
                <a:solidFill>
                  <a:schemeClr val="bg1"/>
                </a:solidFill>
              </a:rPr>
              <a:t>Бородино».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Л.Н.Толстой </a:t>
            </a:r>
            <a:r>
              <a:rPr lang="ru-RU" sz="2800" dirty="0" smtClean="0">
                <a:solidFill>
                  <a:schemeClr val="bg1"/>
                </a:solidFill>
              </a:rPr>
              <a:t>«Война и мир».</a:t>
            </a:r>
          </a:p>
          <a:p>
            <a:r>
              <a:rPr lang="ru-RU" sz="2800" b="1" u="sng" dirty="0" smtClean="0">
                <a:solidFill>
                  <a:schemeClr val="bg1"/>
                </a:solidFill>
              </a:rPr>
              <a:t>Воспоминания: </a:t>
            </a:r>
            <a:r>
              <a:rPr lang="ru-RU" sz="2800" dirty="0" smtClean="0">
                <a:solidFill>
                  <a:schemeClr val="bg1"/>
                </a:solidFill>
              </a:rPr>
              <a:t>«Записки </a:t>
            </a:r>
            <a:r>
              <a:rPr lang="ru-RU" sz="2800" dirty="0" err="1" smtClean="0">
                <a:solidFill>
                  <a:schemeClr val="bg1"/>
                </a:solidFill>
              </a:rPr>
              <a:t>кавалерист-девицы</a:t>
            </a:r>
            <a:r>
              <a:rPr lang="ru-RU" sz="2800" dirty="0" smtClean="0">
                <a:solidFill>
                  <a:schemeClr val="bg1"/>
                </a:solidFill>
              </a:rPr>
              <a:t> Н.Дуровой»</a:t>
            </a:r>
            <a:endParaRPr lang="ru-RU" sz="2800" b="1" u="sng" dirty="0" smtClean="0">
              <a:solidFill>
                <a:schemeClr val="bg1"/>
              </a:solidFill>
            </a:endParaRPr>
          </a:p>
          <a:p>
            <a:r>
              <a:rPr lang="ru-RU" sz="2800" b="1" u="sng" dirty="0" smtClean="0">
                <a:solidFill>
                  <a:schemeClr val="bg1"/>
                </a:solidFill>
              </a:rPr>
              <a:t>Композиторы: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А.Алябьев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Д.Бортнянский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К.Кавос</a:t>
            </a:r>
            <a:r>
              <a:rPr lang="ru-RU" sz="2800" b="1" dirty="0" smtClean="0">
                <a:solidFill>
                  <a:schemeClr val="bg1"/>
                </a:solidFill>
              </a:rPr>
              <a:t> , М.Глинка, П.Чайковский «1812», С.Прокофьев «Война и мир», Т.Хренников «Гусарская баллада».</a:t>
            </a:r>
          </a:p>
          <a:p>
            <a:r>
              <a:rPr lang="ru-RU" sz="2800" b="1" u="sng" dirty="0" smtClean="0">
                <a:solidFill>
                  <a:schemeClr val="bg1"/>
                </a:solidFill>
              </a:rPr>
              <a:t>Художники: </a:t>
            </a:r>
            <a:r>
              <a:rPr lang="ru-RU" sz="2800" b="1" dirty="0" err="1" smtClean="0">
                <a:solidFill>
                  <a:schemeClr val="bg1"/>
                </a:solidFill>
              </a:rPr>
              <a:t>Д.Доу</a:t>
            </a:r>
            <a:r>
              <a:rPr lang="ru-RU" sz="2800" b="1" dirty="0" smtClean="0">
                <a:solidFill>
                  <a:schemeClr val="bg1"/>
                </a:solidFill>
              </a:rPr>
              <a:t> – в 1819-1829 гг. написал портреты участников войны, которые разместили в Военной галерее Зимнего дворца.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В.Верещагин  - серия из 20 картин  «1812».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Ф.А.Рубо</a:t>
            </a:r>
            <a:r>
              <a:rPr lang="ru-RU" sz="2800" b="1" dirty="0" smtClean="0">
                <a:solidFill>
                  <a:schemeClr val="bg1"/>
                </a:solidFill>
              </a:rPr>
              <a:t> «Панорама Бородинская битва»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980728"/>
            <a:ext cx="7558608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Слова П.И.Багратиона, сказанные на Бородинском сражении: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« В сей день… войско русское показало совершенную неустрашимость и неслыханную храбрость от генерала до солдата. Неприятель видел и узнал, что русские воины, горящие истинною к Отечеству </a:t>
            </a:r>
            <a:r>
              <a:rPr lang="ru-RU" sz="3000" dirty="0" err="1" smtClean="0">
                <a:solidFill>
                  <a:schemeClr val="bg1"/>
                </a:solidFill>
              </a:rPr>
              <a:t>любовию</a:t>
            </a:r>
            <a:r>
              <a:rPr lang="ru-RU" sz="3000" dirty="0" smtClean="0">
                <a:solidFill>
                  <a:schemeClr val="bg1"/>
                </a:solidFill>
              </a:rPr>
              <a:t>, бесстрашно все готовы пролить кровь, защищая Отечество. День сей пребудет и в предбудущие времена знаменит редким героизмом русских воинов.»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748464" cy="2376264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</a:t>
            </a:r>
            <a:br>
              <a:rPr lang="ru-RU" sz="8000" dirty="0" smtClean="0"/>
            </a:br>
            <a:r>
              <a:rPr lang="ru-RU" sz="8000" dirty="0" smtClean="0"/>
              <a:t>             внимание!</a:t>
            </a:r>
            <a:endParaRPr lang="ru-RU" sz="8000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27784" y="5661248"/>
            <a:ext cx="3810000" cy="15436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0867064" flipV="1">
            <a:off x="5088364" y="6048899"/>
            <a:ext cx="3810000" cy="45719"/>
          </a:xfrm>
        </p:spPr>
        <p:txBody>
          <a:bodyPr>
            <a:normAutofit fontScale="25000" lnSpcReduction="20000"/>
          </a:bodyPr>
          <a:lstStyle/>
          <a:p>
            <a:endParaRPr lang="ru-RU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15616" y="6597352"/>
            <a:ext cx="3810000" cy="4571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7630616" cy="5256584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http://lexandre.ya.ru/replies.xml?item_no=3962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http://nanotetechology.ucoz.ru/photo/3-0-3-3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http://chron.eduhmao.ru/img_9_5_1_2.html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http://www.ekburg.ru/news/2/11076/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6"/>
              </a:rPr>
              <a:t>http://www.stihi.ru/2008/11/27/4978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7"/>
              </a:rPr>
              <a:t>http://www.bg-znanie.ru/print.php?nid=927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8"/>
              </a:rPr>
              <a:t>http://www.diary.ru/~the-best-of-thebest/p106398566.htm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9"/>
              </a:rPr>
              <a:t>http://wpc.freeforums.org/post1192.html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10"/>
              </a:rPr>
              <a:t>http://www.distedu.ru/mirror/_litera/www.bashedu.ru/konkurs/azamatov/warm/borodino.html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  <a:hlinkClick r:id="rId11"/>
              </a:rPr>
              <a:t>http://www.diary.ru/~sacurada13/p157106540.htm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hlinkClick r:id="rId12"/>
              </a:rPr>
              <a:t>http://</a:t>
            </a:r>
            <a:r>
              <a:rPr lang="en-US" sz="3200" dirty="0" smtClean="0">
                <a:solidFill>
                  <a:srgbClr val="7030A0"/>
                </a:solidFill>
              </a:rPr>
              <a:t>wikipedia.ru/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Россия. Автобиография. Москва, Эсксо,2009.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Д.Бантыш</a:t>
            </a:r>
            <a:r>
              <a:rPr lang="ru-RU" sz="3200" dirty="0" smtClean="0">
                <a:solidFill>
                  <a:schemeClr val="bg1"/>
                </a:solidFill>
              </a:rPr>
              <a:t>- Каменский. Российские генералиссимусы и генерал- фельдмаршалы. Москва, Эксмо,2008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В. Пикуль. Исторические миниатюры, Москва,1988.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Бородино. 1812, Москва, Мысль, 1989.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М.Ю.Лермонотов</a:t>
            </a:r>
            <a:r>
              <a:rPr lang="ru-RU" sz="3200" dirty="0" smtClean="0">
                <a:solidFill>
                  <a:schemeClr val="bg1"/>
                </a:solidFill>
              </a:rPr>
              <a:t>  Бородино – м., 2009.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А.С.Пушкин Стихотворения, поэмы. М., 1997.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есс смолен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05400" cy="31464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53808" y="980728"/>
            <a:ext cx="2413992" cy="5724872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2-6 августа 1812г.  русские армии подошли к г. Смоленску. Но не успели соединиться. Наполеон бросил лучшие силы на штурм города Смоленска, приказал его сжечь, но отряд </a:t>
            </a:r>
            <a:r>
              <a:rPr lang="ru-RU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Неверовскаго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не позволил взять город до воссоединения русских армий. 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 августа 1812г.  Русские отступили от Смоленска.</a:t>
            </a:r>
            <a:endParaRPr lang="ru-RU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Смоленское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сражение.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528" y="5706282"/>
            <a:ext cx="1732204" cy="1015663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Сраж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ние под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Смоленском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5 августа.</a:t>
            </a:r>
          </a:p>
        </p:txBody>
      </p:sp>
      <p:pic>
        <p:nvPicPr>
          <p:cNvPr id="1026" name="Picture 2" descr="D:\Отечественная война 1812года\battle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8633"/>
            <a:ext cx="6474296" cy="448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5 из 15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14" y="142875"/>
            <a:ext cx="513397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3189" y="3321844"/>
            <a:ext cx="3429024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Командование на себя всеми русскими войсками принял Михаил Илларионович Кутузов.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Кутузов понимал, что с каждым шагом в глубь Росси силы французов будут слабеть, а силы русских войск возрастать.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8456" y="527966"/>
            <a:ext cx="3429024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50" dirty="0">
                <a:ln w="11430"/>
                <a:latin typeface="+mn-lt"/>
              </a:rPr>
              <a:t>Светлейший князь Михаил Илларионович </a:t>
            </a:r>
            <a:r>
              <a:rPr lang="ru-RU" sz="2400" spc="50" dirty="0" err="1">
                <a:ln w="11430"/>
                <a:latin typeface="+mn-lt"/>
              </a:rPr>
              <a:t>Голенищев-Кутузов-Смоленский</a:t>
            </a:r>
            <a:endParaRPr lang="ru-RU" sz="2400" spc="50" dirty="0">
              <a:ln w="11430"/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spc="50" dirty="0">
                <a:ln w="11430"/>
                <a:latin typeface="+mn-lt"/>
              </a:rPr>
              <a:t> </a:t>
            </a:r>
            <a:r>
              <a:rPr lang="ru-RU" sz="2400" spc="50" dirty="0">
                <a:ln w="11430"/>
                <a:latin typeface="+mn-lt"/>
              </a:rPr>
              <a:t>1745</a:t>
            </a:r>
            <a:r>
              <a:rPr lang="vi-VN" sz="2400" spc="50" dirty="0">
                <a:ln w="11430"/>
                <a:latin typeface="+mn-lt"/>
              </a:rPr>
              <a:t>—</a:t>
            </a:r>
            <a:r>
              <a:rPr lang="ru-RU" sz="2400" spc="50" dirty="0">
                <a:ln w="11430"/>
                <a:latin typeface="+mn-lt"/>
              </a:rPr>
              <a:t>1813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6 из 16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76485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8501062" cy="175432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Поэтому Кутузов продолжал отступать, пока под Можайском  не </a:t>
            </a:r>
            <a:r>
              <a:rPr lang="ru-RU" b="1" dirty="0" smtClean="0"/>
              <a:t>была найдена </a:t>
            </a:r>
            <a:r>
              <a:rPr lang="ru-RU" b="1" dirty="0"/>
              <a:t>удобная позиция для сражения. </a:t>
            </a: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И вот нашли большое поле: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Есть разгуляться где на воле!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Построили редут.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М.Ю.Лермонтов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Бородинская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битва.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0529325"/>
              </p:ext>
            </p:extLst>
          </p:nvPr>
        </p:nvGraphicFramePr>
        <p:xfrm>
          <a:off x="323528" y="980728"/>
          <a:ext cx="8475712" cy="5638800"/>
        </p:xfrm>
        <a:graphic>
          <a:graphicData uri="http://schemas.openxmlformats.org/presentationml/2006/ole">
            <p:oleObj spid="_x0000_s2054" name="Лист" r:id="rId3" imgW="9221040" imgH="5753160" progId="Excel.Shee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395536" y="533400"/>
            <a:ext cx="8519864" cy="6126163"/>
            <a:chOff x="816" y="336"/>
            <a:chExt cx="4800" cy="3859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11269" name="Picture 5" descr="бородино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1800">
                    <a:latin typeface="Times New Roman" pitchFamily="18" charset="0"/>
                  </a:rPr>
                  <a:t>Шевардино</a:t>
                </a:r>
              </a:p>
            </p:txBody>
          </p: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Бородино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>
                  <a:latin typeface="Times New Roman" pitchFamily="18" charset="0"/>
                </a:rPr>
                <a:t>Татариново</a:t>
              </a: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Бородинская </a:t>
            </a:r>
            <a:r>
              <a:rPr lang="ru-RU" sz="3200" b="1" dirty="0">
                <a:solidFill>
                  <a:schemeClr val="tx1"/>
                </a:solidFill>
              </a:rPr>
              <a:t>битва.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457200"/>
            <a:ext cx="5029200" cy="609600"/>
          </a:xfrm>
          <a:solidFill>
            <a:srgbClr val="CCFF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Построение войск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7" name="Picture 23" descr="cnv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</a:rPr>
              <a:t>Барклай де Толли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  <a:latin typeface="Times New Roman" pitchFamily="18" charset="0"/>
              </a:rPr>
              <a:t>Багратион</a:t>
            </a:r>
          </a:p>
        </p:txBody>
      </p: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Батарея 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Раевского</a:t>
              </a: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Times New Roman" pitchFamily="18" charset="0"/>
                </a:rPr>
                <a:t>Багратионовы</a:t>
              </a:r>
            </a:p>
            <a:p>
              <a:pPr algn="ctr"/>
              <a:r>
                <a:rPr lang="ru-RU" sz="2000">
                  <a:latin typeface="Times New Roman" pitchFamily="18" charset="0"/>
                </a:rPr>
                <a:t>флеши</a:t>
              </a:r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Уваров</a:t>
            </a:r>
          </a:p>
          <a:p>
            <a:r>
              <a:rPr lang="ru-RU" sz="1800">
                <a:latin typeface="Times New Roman" pitchFamily="18" charset="0"/>
              </a:rPr>
              <a:t>Платов</a:t>
            </a:r>
          </a:p>
        </p:txBody>
      </p:sp>
      <p:pic>
        <p:nvPicPr>
          <p:cNvPr id="11302" name="Picture 38" descr="cnvt1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8" grpId="0" animBg="1"/>
      <p:bldP spid="11279" grpId="0" animBg="1"/>
      <p:bldP spid="11280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9" grpId="0" animBg="1" autoUpdateAnimBg="0"/>
      <p:bldP spid="11290" grpId="0" animBg="1" autoUpdateAnimBg="0"/>
      <p:bldP spid="11298" grpId="0" animBg="1"/>
      <p:bldP spid="11299" grpId="0" animBg="1"/>
      <p:bldP spid="1130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sz="4000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 за </a:t>
            </a:r>
            <a:r>
              <a:rPr lang="ru-RU" sz="4000" spc="0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Шевардинский</a:t>
            </a:r>
            <a:r>
              <a:rPr lang="ru-RU" sz="4000" spc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12776"/>
            <a:ext cx="6019800" cy="460702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196752"/>
            <a:ext cx="20574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приказу Кутузова около </a:t>
            </a:r>
            <a:r>
              <a:rPr lang="ru-RU" sz="26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д.Шевардино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началось возведение земляного укрепления-редута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 августа к д. </a:t>
            </a:r>
            <a:r>
              <a:rPr lang="ru-RU" sz="2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Шевардино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подошли французы. Они с ходу атаковали 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редут. Сражение продолжалось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поздней 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ночи.  Утром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Наполеону </a:t>
            </a:r>
            <a:r>
              <a:rPr lang="ru-RU" sz="2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доложили,что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русские 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отошли</a:t>
            </a:r>
            <a:r>
              <a:rPr lang="ru-RU" sz="2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5" name="Picture 3" descr="D:\Отечественная война 1812года\battle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04656" cy="468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96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1312</Words>
  <Application>Microsoft Office PowerPoint</Application>
  <PresentationFormat>Экран (4:3)</PresentationFormat>
  <Paragraphs>213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Бумажная</vt:lpstr>
      <vt:lpstr>Лист</vt:lpstr>
      <vt:lpstr>Бородинское        сражение:               200 лет. Презентацию подготовила Учитель высшей категории Веселова Инна Владимировна,  г. Дальнегорск, 2012.</vt:lpstr>
      <vt:lpstr>Начало войны</vt:lpstr>
      <vt:lpstr> Начало войны.</vt:lpstr>
      <vt:lpstr>Смоленское сражение.</vt:lpstr>
      <vt:lpstr>Слайд 5</vt:lpstr>
      <vt:lpstr>Слайд 6</vt:lpstr>
      <vt:lpstr>Бородинская битва.</vt:lpstr>
      <vt:lpstr>Бородинская битва.</vt:lpstr>
      <vt:lpstr>Бой за Шевардинский редут.</vt:lpstr>
      <vt:lpstr>Бой за Шевардинский редут.</vt:lpstr>
      <vt:lpstr>Бородинское сражение:</vt:lpstr>
      <vt:lpstr>Бородинское сражение:</vt:lpstr>
      <vt:lpstr>Главнокомандующие на Бородинском поле:</vt:lpstr>
      <vt:lpstr>Бородинская битва.</vt:lpstr>
      <vt:lpstr>Бородинское сражение.</vt:lpstr>
      <vt:lpstr>Бородинская битва.</vt:lpstr>
      <vt:lpstr>Бородинское сражение.</vt:lpstr>
      <vt:lpstr>Бородинское сражение.</vt:lpstr>
      <vt:lpstr>Герои Бородинского сражения.</vt:lpstr>
      <vt:lpstr>Потери в Бородинском сражении:</vt:lpstr>
      <vt:lpstr>Кто же выиграл Бородинское сражение?</vt:lpstr>
      <vt:lpstr>14 сентября армия Наполеона подошла к Москве.</vt:lpstr>
      <vt:lpstr>Слайд 23</vt:lpstr>
      <vt:lpstr>Слайд 24</vt:lpstr>
      <vt:lpstr>Народная война:</vt:lpstr>
      <vt:lpstr>Слайд 26</vt:lpstr>
      <vt:lpstr>Слайд 27</vt:lpstr>
      <vt:lpstr>Переправа через р. Березину: французы потеряли не менее 32 тысяч человек.</vt:lpstr>
      <vt:lpstr>Отступление «великой армии»:</vt:lpstr>
      <vt:lpstr>«Великая армия» была разбита.  10 декабря Наполеон бросил её и уехал в Париж. В середина декабря 1812 года всего 30 тысячная армия Наполеона была изгнана из России. «Война окончилась за полным истореблением неприятеля» – М.Кутузов.  </vt:lpstr>
      <vt:lpstr>Русские всегда будут помнить подвиг народа и армии в 1812году:</vt:lpstr>
      <vt:lpstr>Русские всегда будут помнить подвиг народа и армии в 1812году:</vt:lpstr>
      <vt:lpstr>Слайд 33</vt:lpstr>
      <vt:lpstr>Спасибо за              внимание!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       сражение:         200 лет.</dc:title>
  <dc:creator>Учитель</dc:creator>
  <cp:lastModifiedBy>User</cp:lastModifiedBy>
  <cp:revision>60</cp:revision>
  <dcterms:created xsi:type="dcterms:W3CDTF">2012-08-27T22:09:30Z</dcterms:created>
  <dcterms:modified xsi:type="dcterms:W3CDTF">2013-01-08T01:22:01Z</dcterms:modified>
</cp:coreProperties>
</file>