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31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1" r:id="rId25"/>
    <p:sldId id="279" r:id="rId26"/>
    <p:sldId id="280" r:id="rId27"/>
    <p:sldId id="282" r:id="rId28"/>
    <p:sldId id="283" r:id="rId29"/>
    <p:sldId id="284" r:id="rId30"/>
    <p:sldId id="288" r:id="rId31"/>
    <p:sldId id="285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E4E3AB"/>
    <a:srgbClr val="E1F9B5"/>
    <a:srgbClr val="FFFFFF"/>
    <a:srgbClr val="002221"/>
    <a:srgbClr val="006600"/>
    <a:srgbClr val="0033CC"/>
    <a:srgbClr val="CDF2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719" autoAdjust="0"/>
  </p:normalViewPr>
  <p:slideViewPr>
    <p:cSldViewPr>
      <p:cViewPr varScale="1">
        <p:scale>
          <a:sx n="71" d="100"/>
          <a:sy n="71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173D3-4B8C-4637-B60A-E896E776F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635E8-5EE7-4908-9034-44C43115E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C2650-BB1A-4760-B4E1-543A7995F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71F01-DD0B-49E0-A02D-B38F87EDB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46A93-98E3-405B-BF13-1D26112AA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EC066-D4CA-434D-87E2-6F7B0B39B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C6BC-98F5-489A-ADF6-EFF42898C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CD8BB-C8D6-45E5-83C6-7E9C97D1B4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38973-847B-4965-A547-35C4D1E11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28E2-CD7D-4984-8680-7AFD1E916E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0DE67-8FA4-4BF6-824F-0B86C555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23551-CB8D-4010-9ADF-B4B962FBA7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4EE05-D605-4C98-9121-4FAE1F78F4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D16E7-A1E9-449D-87EA-F2F3A2A15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CA79-F274-4F99-9FE5-BA909C74E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70D4-7F23-44A2-A4BB-8226FFA38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E82DE-EACA-4458-AF18-20735387E0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50A4-2EB5-493D-A27A-FB7F613E81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00E79-496D-4692-844B-19835AA55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C2BB4-A59C-48E6-8429-B82670F6BE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94D8A-BBA2-47EF-AA7D-94EB9C300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CDED3-5CC4-48A0-A687-8A443DBB0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A4BF418-A03C-44AE-9EC4-A726E18DC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med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E4D89EB9-DB58-401A-9A45-A7DFEB2A4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 spd="med">
    <p:wip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7" descr="Сережа 3052"/>
          <p:cNvSpPr>
            <a:spLocks noGrp="1" noChangeAspect="1" noChangeArrowheads="1"/>
          </p:cNvSpPr>
          <p:nvPr isPhoto="1"/>
        </p:nvSpPr>
        <p:spPr bwMode="auto">
          <a:xfrm>
            <a:off x="2916238" y="908050"/>
            <a:ext cx="3138487" cy="3960813"/>
          </a:xfrm>
          <a:prstGeom prst="ellipse">
            <a:avLst/>
          </a:prstGeom>
          <a:blipFill dpi="0" rotWithShape="1">
            <a:blip r:embed="rId2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099" name="Oval 8"/>
          <p:cNvSpPr>
            <a:spLocks noChangeArrowheads="1"/>
          </p:cNvSpPr>
          <p:nvPr/>
        </p:nvSpPr>
        <p:spPr bwMode="auto">
          <a:xfrm>
            <a:off x="2916238" y="908050"/>
            <a:ext cx="3095625" cy="3960813"/>
          </a:xfrm>
          <a:prstGeom prst="ellipse">
            <a:avLst/>
          </a:prstGeom>
          <a:solidFill>
            <a:srgbClr val="E6F5F6">
              <a:alpha val="0"/>
            </a:srgbClr>
          </a:solidFill>
          <a:ln w="762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0" name="Oval 9"/>
          <p:cNvSpPr>
            <a:spLocks noChangeArrowheads="1"/>
          </p:cNvSpPr>
          <p:nvPr/>
        </p:nvSpPr>
        <p:spPr bwMode="auto">
          <a:xfrm>
            <a:off x="2987675" y="981075"/>
            <a:ext cx="2952750" cy="3816350"/>
          </a:xfrm>
          <a:prstGeom prst="ellipse">
            <a:avLst/>
          </a:prstGeom>
          <a:solidFill>
            <a:srgbClr val="E6F5F6">
              <a:alpha val="0"/>
            </a:srgbClr>
          </a:solidFill>
          <a:ln w="762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1" name="Rectangle 11" descr="Почтовая бумага"/>
          <p:cNvSpPr>
            <a:spLocks noChangeArrowheads="1"/>
          </p:cNvSpPr>
          <p:nvPr/>
        </p:nvSpPr>
        <p:spPr bwMode="auto">
          <a:xfrm>
            <a:off x="1258888" y="4292600"/>
            <a:ext cx="6842125" cy="115093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02" name="WordArt 12"/>
          <p:cNvSpPr>
            <a:spLocks noChangeArrowheads="1" noChangeShapeType="1" noTextEdit="1"/>
          </p:cNvSpPr>
          <p:nvPr/>
        </p:nvSpPr>
        <p:spPr bwMode="auto">
          <a:xfrm>
            <a:off x="1331913" y="4652963"/>
            <a:ext cx="6553200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5875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8000"/>
                    </a:gs>
                    <a:gs pos="50000">
                      <a:srgbClr val="E1F9B5"/>
                    </a:gs>
                    <a:gs pos="100000">
                      <a:srgbClr val="008000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rgbClr val="002221"/>
                  </a:outerShdw>
                </a:effectLst>
                <a:latin typeface="Arial"/>
                <a:cs typeface="Arial"/>
              </a:rPr>
              <a:t>П. А. ФЕДОТОВ</a:t>
            </a:r>
          </a:p>
        </p:txBody>
      </p:sp>
      <p:sp>
        <p:nvSpPr>
          <p:cNvPr id="4103" name="Line 13"/>
          <p:cNvSpPr>
            <a:spLocks noChangeShapeType="1"/>
          </p:cNvSpPr>
          <p:nvPr/>
        </p:nvSpPr>
        <p:spPr bwMode="auto">
          <a:xfrm>
            <a:off x="1331913" y="4292600"/>
            <a:ext cx="65532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104" name="Picture 14" descr="Рисунок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84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250825" y="3929063"/>
            <a:ext cx="86788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400" b="1"/>
              <a:t>Федотов переехал на Васильевский остров, нанял небольшую комнатку от хозяйки и поступил в Академию. Работать ему приходилось много: рука была непривычна к правильному рисунку, изломалась на постоянной карикатуре, и Брюллов на первых порах заподозрил, что у Федотова нет способностей к живописи.</a:t>
            </a:r>
          </a:p>
        </p:txBody>
      </p:sp>
      <p:pic>
        <p:nvPicPr>
          <p:cNvPr id="13315" name="Picture 6" descr="Сережа 3057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571500" y="357188"/>
            <a:ext cx="2740025" cy="3311525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3500438" y="3286125"/>
            <a:ext cx="3097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Офицер и денщик.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1850 (?).</a:t>
            </a:r>
          </a:p>
        </p:txBody>
      </p:sp>
      <p:pic>
        <p:nvPicPr>
          <p:cNvPr id="13317" name="Picture 8" descr="Сережа 3057"/>
          <p:cNvPicPr>
            <a:picLocks noChangeAspect="1" noChangeArrowheads="1"/>
          </p:cNvPicPr>
          <p:nvPr/>
        </p:nvPicPr>
        <p:blipFill>
          <a:blip r:embed="rId3" cstate="email">
            <a:lum bright="12000" contrast="12000"/>
          </a:blip>
          <a:srcRect/>
          <a:stretch>
            <a:fillRect/>
          </a:stretch>
        </p:blipFill>
        <p:spPr bwMode="auto">
          <a:xfrm>
            <a:off x="4572000" y="857250"/>
            <a:ext cx="1997075" cy="219868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8" name="Picture 9" descr="Сережа 3057"/>
          <p:cNvPicPr>
            <a:picLocks noChangeAspect="1" noChangeArrowheads="1"/>
          </p:cNvPicPr>
          <p:nvPr/>
        </p:nvPicPr>
        <p:blipFill>
          <a:blip r:embed="rId4">
            <a:lum bright="18000" contrast="18000"/>
          </a:blip>
          <a:srcRect/>
          <a:stretch>
            <a:fillRect/>
          </a:stretch>
        </p:blipFill>
        <p:spPr bwMode="auto">
          <a:xfrm>
            <a:off x="7143750" y="188913"/>
            <a:ext cx="1557338" cy="24511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4357688" y="2214563"/>
            <a:ext cx="44227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400" b="1"/>
              <a:t>Он верил в себя и в то, что из него выйдет действительный художник.</a:t>
            </a:r>
          </a:p>
        </p:txBody>
      </p:sp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1331913" y="260350"/>
            <a:ext cx="7127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      </a:t>
            </a:r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На веселый характер Федотова такая обстановка не влияла удручающим образом.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928688" y="4572000"/>
            <a:ext cx="76692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i="1"/>
              <a:t>  </a:t>
            </a:r>
            <a:r>
              <a:rPr lang="ru-RU" sz="2400" b="1" i="1"/>
              <a:t>Федотов вместо батальных сцен начинает писать необычные произведения – он обращается к ситуациям современной жизни, которые отразили пороки и недостатки современного общества. </a:t>
            </a:r>
          </a:p>
        </p:txBody>
      </p:sp>
      <p:pic>
        <p:nvPicPr>
          <p:cNvPr id="14341" name="Picture 5" descr="C:\Documents and Settings\Admin\Рабочий стол\павел Федотов\img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1357313"/>
            <a:ext cx="3214688" cy="3071812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000500" y="4000500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Автопортрет.  </a:t>
            </a:r>
            <a:r>
              <a:rPr lang="ru-RU" sz="2000" b="1" i="1">
                <a:solidFill>
                  <a:srgbClr val="006600"/>
                </a:solidFill>
                <a:latin typeface="Arial Unicode MS" pitchFamily="34" charset="-128"/>
              </a:rPr>
              <a:t>Конец 1840-х</a:t>
            </a:r>
            <a:endParaRPr lang="ru-RU" b="1">
              <a:solidFill>
                <a:srgbClr val="006600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285750" y="5072063"/>
            <a:ext cx="86407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     Он пишет серию рисунков нравственно-критического содержания, к которым часто сочиняет собственные иронично-язвительные подписи, больше похожие на афоризмы или поговорки.</a:t>
            </a:r>
          </a:p>
        </p:txBody>
      </p:sp>
      <p:pic>
        <p:nvPicPr>
          <p:cNvPr id="15363" name="Picture 5" descr="Сережа 304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19225" y="233363"/>
            <a:ext cx="6624638" cy="448151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2857500" y="4786313"/>
            <a:ext cx="3744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Магазин.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1844 – 1846.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428625" y="4286250"/>
            <a:ext cx="85359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400" b="1"/>
              <a:t>Вот, например, эскиз «Следствие кончины Фидельки» 1844 года. Одна из барских собачек околела, и ее хозяйка занемогла. В комнате толпятся домочадцы и прислуга, собрались врачи, два бедных художника торопятся увековечить память о Фидельке, немного заработать себе на жизнь.</a:t>
            </a:r>
          </a:p>
        </p:txBody>
      </p:sp>
      <p:pic>
        <p:nvPicPr>
          <p:cNvPr id="16390" name="Picture 6" descr="C:\Documents and Settings\Admin\Рабочий стол\павел Федотов\img9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85938" y="285750"/>
            <a:ext cx="5491162" cy="3643313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357438" y="4000500"/>
            <a:ext cx="4500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Следствие кончины Фидельки. 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1844.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C:\Documents and Settings\Admin\Рабочий стол\павел Федотов\img9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285750"/>
            <a:ext cx="6000750" cy="3990975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571500" y="4714875"/>
            <a:ext cx="82867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    Другой эскиз – «Художник, женившийся без приданого в надежде на свой талант» - того же года. Больной живописец пишет вывеску для продуктовой лавки. Его семья отчаялась выбраться из нужды. </a:t>
            </a:r>
            <a:endParaRPr lang="ru-RU" sz="2400"/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000125" y="4357688"/>
            <a:ext cx="7500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Художник, женившийся без приданого  в  надежде на свой талант. 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1844.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5000625" y="1428750"/>
            <a:ext cx="390048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400" b="1"/>
              <a:t>Начинающий живописец упорно овладевал техникой масляной живописи и писал портреты друзей, однополчан и родственников. В небольших холстах чувствуется рука внимательного художника, с душевной теплотой относящегося к своим моделям.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786313" y="714375"/>
            <a:ext cx="378618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Портрет Н.П.Жданович в детстве. 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1846 – 1847.</a:t>
            </a:r>
          </a:p>
        </p:txBody>
      </p:sp>
      <p:pic>
        <p:nvPicPr>
          <p:cNvPr id="18436" name="Picture 7" descr="Сережа 3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4186238" cy="600075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357188" y="5072063"/>
            <a:ext cx="85693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Малоформатные, так называемые «кабинетные» портреты, камерные по интонации и камерные по назначению. Такого рода портреты вскоре, в 1850 – 1860-е годы, будут заменены фотографиями. </a:t>
            </a:r>
          </a:p>
        </p:txBody>
      </p:sp>
      <p:pic>
        <p:nvPicPr>
          <p:cNvPr id="19459" name="Picture 5" descr="Сережа 305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357188"/>
            <a:ext cx="2786062" cy="34290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60" name="Picture 6" descr="Сережа 305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86188" y="1071563"/>
            <a:ext cx="2171700" cy="309403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429000" y="4286250"/>
            <a:ext cx="2951163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Портрет М.П.Ждановича.  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1846 – 1847.</a:t>
            </a:r>
          </a:p>
        </p:txBody>
      </p:sp>
      <p:pic>
        <p:nvPicPr>
          <p:cNvPr id="19462" name="Picture 8" descr="Сережа 305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00813" y="500063"/>
            <a:ext cx="2246312" cy="327818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3" name="Text Box 9"/>
          <p:cNvSpPr txBox="1">
            <a:spLocks noChangeArrowheads="1"/>
          </p:cNvSpPr>
          <p:nvPr/>
        </p:nvSpPr>
        <p:spPr bwMode="auto">
          <a:xfrm>
            <a:off x="6286500" y="3857625"/>
            <a:ext cx="270033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Портрет О.П.Жданович.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1846 – 1847.</a:t>
            </a: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357188" y="3857625"/>
            <a:ext cx="295116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Портрет А.П.Жданович.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1846 – 1847.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Сережа 30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63" y="285750"/>
            <a:ext cx="5072062" cy="579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5715000" y="642938"/>
            <a:ext cx="310515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i="1"/>
              <a:t>  </a:t>
            </a:r>
            <a:r>
              <a:rPr lang="ru-RU" sz="2400" b="1"/>
              <a:t>В 1846 году он написал картину </a:t>
            </a:r>
            <a:r>
              <a:rPr lang="ru-RU" sz="2400" b="1" i="1">
                <a:solidFill>
                  <a:srgbClr val="006600"/>
                </a:solidFill>
              </a:rPr>
              <a:t>«Свежий кавалер»</a:t>
            </a:r>
            <a:r>
              <a:rPr lang="ru-RU" sz="2400" b="1"/>
              <a:t> или «Утро чиновника, получившего первый крест», обозначившую </a:t>
            </a:r>
            <a:r>
              <a:rPr lang="ru-RU" sz="3600" b="1" i="1">
                <a:solidFill>
                  <a:srgbClr val="006600"/>
                </a:solidFill>
                <a:latin typeface="Monotype Corsiva" pitchFamily="66" charset="0"/>
              </a:rPr>
              <a:t>начало критического реализма в русской живописи.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28625" y="6215063"/>
            <a:ext cx="521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Свежий кавалер. 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1846.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571472" y="571480"/>
            <a:ext cx="342902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400" b="1" dirty="0"/>
              <a:t>  Герой картины самодовольный и ограниченный чиновник, стремящийся сделать карьеру. Художник не просто высмеивает его. Он пытается через изображение бытовой среды показать, что сделало человека таким, каким он предстал перед зрителем. </a:t>
            </a:r>
          </a:p>
        </p:txBody>
      </p:sp>
      <p:pic>
        <p:nvPicPr>
          <p:cNvPr id="21507" name="Picture 5" descr="Сережа 30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56325" y="5300663"/>
            <a:ext cx="1141413" cy="136842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1508" name="Picture 6" descr="Сережа 304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357686" y="214290"/>
            <a:ext cx="4395789" cy="499491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952" name="AutoShape 8"/>
          <p:cNvSpPr>
            <a:spLocks noChangeArrowheads="1"/>
          </p:cNvSpPr>
          <p:nvPr/>
        </p:nvSpPr>
        <p:spPr bwMode="auto">
          <a:xfrm rot="1605426">
            <a:off x="3457686" y="5644716"/>
            <a:ext cx="2830921" cy="552450"/>
          </a:xfrm>
          <a:prstGeom prst="curvedUpArrow">
            <a:avLst>
              <a:gd name="adj1" fmla="val 82126"/>
              <a:gd name="adj2" fmla="val 160176"/>
              <a:gd name="adj3" fmla="val 6497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2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468313" y="188913"/>
            <a:ext cx="4751387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 smtClean="0"/>
              <a:t>Произведение </a:t>
            </a:r>
            <a:r>
              <a:rPr lang="ru-RU" sz="2400" b="1" dirty="0"/>
              <a:t>идет в разрез с традициями русской живописи предшествующей поры. Художник с иронией уподобляет «кавалера» мифологическому герою: у чиновника величавая поза, босые ноги, напоминающий античную тогу халат. Эта тонкая пародия на привычный академический тип картины.                           </a:t>
            </a:r>
            <a:r>
              <a:rPr lang="ru-RU" sz="2400" b="1" dirty="0">
                <a:solidFill>
                  <a:srgbClr val="006600"/>
                </a:solidFill>
              </a:rPr>
              <a:t>Самодурство, нелепая хлестаковщина – чего здесь больше: фарса или трагедии? У Федотова они всегда рядом</a:t>
            </a:r>
            <a:r>
              <a:rPr lang="ru-RU" sz="2000" b="1" dirty="0">
                <a:solidFill>
                  <a:srgbClr val="006600"/>
                </a:solidFill>
              </a:rPr>
              <a:t>.     </a:t>
            </a:r>
          </a:p>
        </p:txBody>
      </p:sp>
      <p:pic>
        <p:nvPicPr>
          <p:cNvPr id="22531" name="Picture 5" descr="Сережа 30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5963" y="260350"/>
            <a:ext cx="2984500" cy="63373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974" name="AutoShape 6"/>
          <p:cNvSpPr>
            <a:spLocks noChangeArrowheads="1"/>
          </p:cNvSpPr>
          <p:nvPr/>
        </p:nvSpPr>
        <p:spPr bwMode="auto">
          <a:xfrm rot="-1612462">
            <a:off x="5795963" y="5373688"/>
            <a:ext cx="287337" cy="720725"/>
          </a:xfrm>
          <a:prstGeom prst="down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auto">
          <a:xfrm rot="-4211926">
            <a:off x="6084094" y="3644106"/>
            <a:ext cx="287338" cy="720725"/>
          </a:xfrm>
          <a:prstGeom prst="downArrow">
            <a:avLst>
              <a:gd name="adj1" fmla="val 50000"/>
              <a:gd name="adj2" fmla="val 6270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  <p:bldP spid="839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ChangeArrowheads="1"/>
          </p:cNvSpPr>
          <p:nvPr/>
        </p:nvSpPr>
        <p:spPr bwMode="auto">
          <a:xfrm>
            <a:off x="1258888" y="3789363"/>
            <a:ext cx="68405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solidFill>
                  <a:srgbClr val="A40000"/>
                </a:solidFill>
                <a:latin typeface="Rockwell Extra Bold" pitchFamily="18" charset="0"/>
              </a:rPr>
              <a:t>Павел Андреевич Федотов</a:t>
            </a:r>
            <a:r>
              <a:rPr lang="ru-RU" sz="3200" b="1">
                <a:solidFill>
                  <a:srgbClr val="A40000"/>
                </a:solidFill>
              </a:rPr>
              <a:t> –</a:t>
            </a:r>
            <a:r>
              <a:rPr lang="ru-RU" sz="3200" b="1"/>
              <a:t> высокоталантливый художник, родоначальник юмористического жанра в русской живописи.</a:t>
            </a:r>
          </a:p>
        </p:txBody>
      </p:sp>
      <p:pic>
        <p:nvPicPr>
          <p:cNvPr id="46086" name="Picture 6" descr="Сережа 305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03575" y="333375"/>
            <a:ext cx="2962275" cy="33845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>
            <a:outerShdw dist="35921" dir="2700000" algn="ctr" rotWithShape="0">
              <a:srgbClr val="A40000"/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6215074" y="1571612"/>
            <a:ext cx="252095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000" b="1" dirty="0"/>
              <a:t>  </a:t>
            </a:r>
            <a:r>
              <a:rPr lang="ru-RU" sz="2400" b="1" dirty="0"/>
              <a:t>Антиномия «быть и казаться», так же как и в «Свежем кавалере», - пружина сюжета картины </a:t>
            </a:r>
            <a:r>
              <a:rPr lang="ru-RU" sz="2400" b="1" dirty="0">
                <a:solidFill>
                  <a:srgbClr val="006600"/>
                </a:solidFill>
              </a:rPr>
              <a:t>«Завтрак аристократа»</a:t>
            </a:r>
            <a:r>
              <a:rPr lang="ru-RU" sz="2400" b="1" dirty="0"/>
              <a:t> или </a:t>
            </a:r>
            <a:r>
              <a:rPr lang="ru-RU" sz="2400" b="1" dirty="0">
                <a:solidFill>
                  <a:srgbClr val="006600"/>
                </a:solidFill>
              </a:rPr>
              <a:t>«Не в пору гость».</a:t>
            </a:r>
            <a:r>
              <a:rPr lang="ru-RU" sz="2400" b="1" dirty="0"/>
              <a:t> </a:t>
            </a:r>
          </a:p>
        </p:txBody>
      </p:sp>
      <p:pic>
        <p:nvPicPr>
          <p:cNvPr id="23555" name="Picture 5" descr="Сережа 304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188913"/>
            <a:ext cx="5399087" cy="6480175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6084888" y="333375"/>
            <a:ext cx="2592387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Не в пору гость. (Завтрак аристократа).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1849 -1850.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539750" y="3860800"/>
            <a:ext cx="64801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Художник иронизирует над противоречием между аристократическими претензиями героя, изяществом обстановки </a:t>
            </a:r>
            <a:r>
              <a:rPr lang="ru-RU" sz="2400" b="1" dirty="0" smtClean="0"/>
              <a:t>и </a:t>
            </a:r>
            <a:r>
              <a:rPr lang="ru-RU" sz="2400" b="1" dirty="0"/>
              <a:t>реальной нищетой: кусок грубого черного хлеба стыдливо прикрыт книгой при неожиданном появлении гостя.</a:t>
            </a:r>
          </a:p>
        </p:txBody>
      </p:sp>
      <p:pic>
        <p:nvPicPr>
          <p:cNvPr id="86023" name="Picture 7" descr="Сережа 304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2500" y="1125538"/>
            <a:ext cx="3024188" cy="22669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4" name="Picture 8" descr="Сережа 304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358082" y="2857496"/>
            <a:ext cx="1406525" cy="38163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5" name="Picture 9" descr="Сережа 304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27838" y="260350"/>
            <a:ext cx="2062162" cy="237648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6" name="Picture 10" descr="Сережа 304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1188" y="188913"/>
            <a:ext cx="2516187" cy="280828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6" descr="RAM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14290"/>
            <a:ext cx="857256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2643174" y="6457890"/>
            <a:ext cx="4286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2"/>
                </a:solidFill>
                <a:latin typeface="Monotype Corsiva" pitchFamily="66" charset="0"/>
              </a:rPr>
              <a:t>Сватовство майора.</a:t>
            </a:r>
            <a:r>
              <a:rPr lang="ru-RU" sz="2000" b="1" dirty="0" smtClean="0"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1848.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43042" y="1142984"/>
            <a:ext cx="6297612" cy="4537075"/>
            <a:chOff x="1604963" y="1412875"/>
            <a:chExt cx="6297612" cy="4537075"/>
          </a:xfrm>
        </p:grpSpPr>
        <p:pic>
          <p:nvPicPr>
            <p:cNvPr id="25603" name="Picture 6" descr="Сережа 3050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4787900" y="1412875"/>
              <a:ext cx="3114675" cy="453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4" name="Picture 7" descr="Сережа 3051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604963" y="1412875"/>
              <a:ext cx="3182937" cy="453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6" name="Rectangle 10"/>
            <p:cNvSpPr>
              <a:spLocks noChangeArrowheads="1"/>
            </p:cNvSpPr>
            <p:nvPr/>
          </p:nvSpPr>
          <p:spPr bwMode="auto">
            <a:xfrm>
              <a:off x="1619250" y="1412875"/>
              <a:ext cx="6265863" cy="4537075"/>
            </a:xfrm>
            <a:prstGeom prst="rect">
              <a:avLst/>
            </a:prstGeom>
            <a:solidFill>
              <a:srgbClr val="99CC00">
                <a:alpha val="0"/>
              </a:srgbClr>
            </a:solidFill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Сережа 305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428596" y="285728"/>
            <a:ext cx="3572298" cy="459740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17" name="Picture 5" descr="Сережа 30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16688" y="188913"/>
            <a:ext cx="2341562" cy="648176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4143372" y="1857364"/>
            <a:ext cx="221457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/>
              <a:t>  Ее сюжет повествует о людях, движимых расчетом и корыстью. 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428596" y="5000636"/>
            <a:ext cx="59039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/>
              <a:t>  </a:t>
            </a:r>
            <a:r>
              <a:rPr lang="ru-RU" sz="2400" b="1" dirty="0"/>
              <a:t>Появившаяся в дверях сваха уведомляет о приезде жениха. Купец не скрывает радости по поводу возможного родства с </a:t>
            </a:r>
            <a:r>
              <a:rPr lang="ru-RU" sz="2400" b="1" dirty="0" smtClean="0"/>
              <a:t>дворянином.</a:t>
            </a:r>
            <a:endParaRPr lang="ru-RU" sz="2400" b="1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642910" y="3714752"/>
            <a:ext cx="464347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К приезду жениха невеста оделась на дворянский манер. Но жест матери, ухватившей ее за платье, обнаруживает всю незатейливую простоту купеческих нравов.</a:t>
            </a:r>
          </a:p>
          <a:p>
            <a:pPr algn="ctr"/>
            <a:endParaRPr lang="ru-RU" sz="2000" b="1" dirty="0"/>
          </a:p>
        </p:txBody>
      </p:sp>
      <p:pic>
        <p:nvPicPr>
          <p:cNvPr id="88070" name="Picture 6" descr="Сережа 305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285728"/>
            <a:ext cx="1857388" cy="300453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8071" name="Picture 7" descr="Сережа 305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57818" y="305470"/>
            <a:ext cx="3517905" cy="623501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7653" name="Rectangle 8"/>
          <p:cNvSpPr>
            <a:spLocks noChangeArrowheads="1"/>
          </p:cNvSpPr>
          <p:nvPr/>
        </p:nvSpPr>
        <p:spPr bwMode="auto">
          <a:xfrm>
            <a:off x="2285984" y="285728"/>
            <a:ext cx="292895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  Майор же с нетерпением предвкушает богатое приданное, которое поправит его денежные дела.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8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павел Федотов\img928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500034" y="2357430"/>
            <a:ext cx="4371871" cy="3357586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5143504" y="1428736"/>
            <a:ext cx="372584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i="1" dirty="0"/>
              <a:t> </a:t>
            </a:r>
            <a:r>
              <a:rPr lang="ru-RU" sz="2400" b="1" dirty="0"/>
              <a:t>Полотно свободно от утрированной жестикуляции героев, излишней подробности и подчеркнутой назидательности. </a:t>
            </a:r>
            <a:r>
              <a:rPr lang="ru-RU" sz="2400" b="1" dirty="0" smtClean="0"/>
              <a:t>Мир </a:t>
            </a:r>
            <a:r>
              <a:rPr lang="ru-RU" sz="2400" b="1" dirty="0"/>
              <a:t>разнообразен и прекрасен, утверждает Федотов своим полотном, лишь система общественного устройства дурна. </a:t>
            </a:r>
          </a:p>
        </p:txBody>
      </p:sp>
      <p:sp>
        <p:nvSpPr>
          <p:cNvPr id="28675" name="Rectangle 7"/>
          <p:cNvSpPr>
            <a:spLocks noChangeArrowheads="1"/>
          </p:cNvSpPr>
          <p:nvPr/>
        </p:nvSpPr>
        <p:spPr bwMode="auto">
          <a:xfrm>
            <a:off x="1979613" y="260350"/>
            <a:ext cx="55451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chemeClr val="bg2"/>
                </a:solidFill>
                <a:latin typeface="Monotype Corsiva" pitchFamily="66" charset="0"/>
              </a:rPr>
              <a:t>      Однако Федотов-критик                                                не теснит Федотова-художника.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4500562" y="571480"/>
            <a:ext cx="440372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Показ картины на выставке сопровождался чтением сатирических стихов автора. Затрагивая тему брака по расчету, Федотов написал целую поэму. Брюллову кто-то сказал, что Федотов пишет стихи. Карл Павлович рассердился: </a:t>
            </a:r>
            <a:r>
              <a:rPr lang="ru-RU" sz="2400" b="1" i="1" dirty="0"/>
              <a:t>«Как он смеет писать пером, когда должен писать кистью, и нужно ли столь даровитому живописцу быть автором плохих стишков</a:t>
            </a:r>
            <a:r>
              <a:rPr lang="ru-RU" sz="2400" b="1" i="1" dirty="0" smtClean="0"/>
              <a:t>?!»</a:t>
            </a:r>
            <a:endParaRPr lang="ru-RU" sz="2400" b="1" i="1" dirty="0"/>
          </a:p>
        </p:txBody>
      </p:sp>
      <p:pic>
        <p:nvPicPr>
          <p:cNvPr id="29699" name="Picture 9" descr="Сережа 306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714356"/>
            <a:ext cx="3914195" cy="4714908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1116013" y="5589588"/>
            <a:ext cx="2374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Карл Брюллов. Автопортрет.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1848.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785786" y="285728"/>
            <a:ext cx="79200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143000" algn="ctr"/>
            <a:r>
              <a:rPr lang="ru-RU" sz="2400" b="1" dirty="0"/>
              <a:t>  Герой поэмы Федотова, армейский офицер, беден, и ему «подсунуть нечем», чтобы получить «местечко с соком».</a:t>
            </a:r>
          </a:p>
          <a:p>
            <a:pPr indent="1143000" algn="ctr"/>
            <a:endParaRPr lang="ru-RU" sz="2000" b="1" dirty="0"/>
          </a:p>
          <a:p>
            <a:pPr indent="1143000" algn="ctr"/>
            <a:endParaRPr lang="ru-RU" sz="2000" b="1" dirty="0"/>
          </a:p>
          <a:p>
            <a:pPr indent="1143000" algn="ctr" eaLnBrk="0" hangingPunct="0"/>
            <a:endParaRPr lang="ru-RU" sz="2000" b="1" dirty="0"/>
          </a:p>
        </p:txBody>
      </p:sp>
      <p:sp>
        <p:nvSpPr>
          <p:cNvPr id="30723" name="Rectangle 7"/>
          <p:cNvSpPr>
            <a:spLocks noChangeArrowheads="1"/>
          </p:cNvSpPr>
          <p:nvPr/>
        </p:nvSpPr>
        <p:spPr bwMode="auto">
          <a:xfrm>
            <a:off x="4214810" y="1643050"/>
            <a:ext cx="4572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/>
              <a:t>В штатском важны чин и званье,</a:t>
            </a:r>
          </a:p>
          <a:p>
            <a:r>
              <a:rPr lang="ru-RU" sz="2400" b="1" i="1" dirty="0"/>
              <a:t>Но важней законов званье.</a:t>
            </a:r>
          </a:p>
          <a:p>
            <a:r>
              <a:rPr lang="ru-RU" sz="2400" b="1" i="1" dirty="0"/>
              <a:t>Впрочем, есть и там места</a:t>
            </a:r>
          </a:p>
          <a:p>
            <a:r>
              <a:rPr lang="ru-RU" sz="2400" b="1" i="1" dirty="0"/>
              <a:t>На которых и спроста</a:t>
            </a:r>
          </a:p>
          <a:p>
            <a:r>
              <a:rPr lang="ru-RU" sz="2400" b="1" i="1" dirty="0"/>
              <a:t>Без особенной науки</a:t>
            </a:r>
          </a:p>
          <a:p>
            <a:r>
              <a:rPr lang="ru-RU" sz="2400" b="1" i="1" dirty="0"/>
              <a:t>Можно греть порядком руки.</a:t>
            </a:r>
          </a:p>
          <a:p>
            <a:r>
              <a:rPr lang="ru-RU" sz="2400" b="1" i="1" dirty="0"/>
              <a:t>Не об жалованья речь –</a:t>
            </a:r>
          </a:p>
          <a:p>
            <a:r>
              <a:rPr lang="ru-RU" sz="2400" b="1" i="1" dirty="0"/>
              <a:t>Совесть можно сбросить с плеч!</a:t>
            </a:r>
          </a:p>
          <a:p>
            <a:r>
              <a:rPr lang="ru-RU" sz="2400" b="1" i="1" dirty="0"/>
              <a:t>Не такие нынче годы.</a:t>
            </a:r>
          </a:p>
          <a:p>
            <a:pPr eaLnBrk="0" hangingPunct="0">
              <a:spcBef>
                <a:spcPct val="50000"/>
              </a:spcBef>
            </a:pPr>
            <a:endParaRPr lang="ru-RU" sz="2000" b="1" i="1" dirty="0"/>
          </a:p>
        </p:txBody>
      </p:sp>
      <p:pic>
        <p:nvPicPr>
          <p:cNvPr id="30724" name="Picture 8" descr="Сережа 305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643050"/>
            <a:ext cx="3481340" cy="49292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Сережа 30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214290"/>
            <a:ext cx="2231480" cy="264320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7" descr="Сережа 304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00760" y="1928802"/>
            <a:ext cx="2959936" cy="235745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Сережа 305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email"/>
          <a:srcRect/>
          <a:stretch>
            <a:fillRect/>
          </a:stretch>
        </p:blipFill>
        <p:spPr>
          <a:xfrm>
            <a:off x="4787900" y="4076700"/>
            <a:ext cx="1865313" cy="2586038"/>
          </a:xfrm>
          <a:noFill/>
        </p:spPr>
      </p:pic>
      <p:pic>
        <p:nvPicPr>
          <p:cNvPr id="31750" name="Picture 8" descr="Сережа 305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659563" y="4076700"/>
            <a:ext cx="172878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9"/>
          <p:cNvSpPr>
            <a:spLocks noChangeArrowheads="1"/>
          </p:cNvSpPr>
          <p:nvPr/>
        </p:nvSpPr>
        <p:spPr bwMode="auto">
          <a:xfrm>
            <a:off x="4787900" y="4076700"/>
            <a:ext cx="3600450" cy="2571750"/>
          </a:xfrm>
          <a:prstGeom prst="rect">
            <a:avLst/>
          </a:prstGeom>
          <a:solidFill>
            <a:srgbClr val="99CC00">
              <a:alpha val="0"/>
            </a:srgbClr>
          </a:solidFill>
          <a:ln w="2857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23851" y="188913"/>
            <a:ext cx="3819521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  После нескольких лет упорного труда он представил на суд публики три картины – </a:t>
            </a:r>
            <a:r>
              <a:rPr lang="ru-RU" sz="2400" b="1" dirty="0">
                <a:solidFill>
                  <a:srgbClr val="006600"/>
                </a:solidFill>
              </a:rPr>
              <a:t>«Свежий кавалер», «Разборчивая невеста» и «Сватовство майора»,</a:t>
            </a:r>
            <a:r>
              <a:rPr lang="ru-RU" sz="2400" b="1" dirty="0"/>
              <a:t> выставив их на академической выставке 1848 года. Был шумный успех. </a:t>
            </a:r>
            <a:r>
              <a:rPr lang="ru-RU" sz="2400" b="1" dirty="0" err="1"/>
              <a:t>Федотовские</a:t>
            </a:r>
            <a:r>
              <a:rPr lang="ru-RU" sz="2400" b="1" dirty="0"/>
              <a:t> картины окружала «толпа любопытных, происходили толкотня и давка, стоял гул от разговоров…». 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071538" y="428604"/>
            <a:ext cx="7612063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143000" algn="ctr"/>
            <a:r>
              <a:rPr lang="ru-RU" sz="2400" b="1" dirty="0"/>
              <a:t>Он написал </a:t>
            </a:r>
            <a:r>
              <a:rPr lang="ru-RU" sz="2400" b="1" dirty="0" err="1"/>
              <a:t>ранешним</a:t>
            </a:r>
            <a:r>
              <a:rPr lang="ru-RU" sz="2400" b="1" dirty="0"/>
              <a:t> стихом «объяснение картины «Сватовство майора»:</a:t>
            </a:r>
          </a:p>
          <a:p>
            <a:pPr indent="1143000" algn="ctr"/>
            <a:endParaRPr lang="ru-RU" i="1" dirty="0"/>
          </a:p>
          <a:p>
            <a:pPr indent="1143000" algn="ctr"/>
            <a:endParaRPr lang="ru-RU" dirty="0"/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Честные господа, сюда, сюда!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Милости просим, денег не просим: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Даром смотри.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Только хорошенько очки протри. 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Начинается, начинается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О том, как люди на свете живут,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Как иные на чужой счет жуют.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Сами работать ленятся, </a:t>
            </a:r>
          </a:p>
          <a:p>
            <a:pPr indent="11430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Так на богатых женятся.</a:t>
            </a:r>
          </a:p>
        </p:txBody>
      </p:sp>
      <p:pic>
        <p:nvPicPr>
          <p:cNvPr id="3" name="Picture 8" descr="ED00317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2428892" cy="170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Сережа 305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76600" y="188913"/>
            <a:ext cx="135096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755650" y="2654300"/>
            <a:ext cx="78486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000" b="1"/>
              <a:t>«</a:t>
            </a:r>
            <a:r>
              <a:rPr lang="ru-RU" sz="2800" b="1" i="1">
                <a:latin typeface="Monotype Corsiva" pitchFamily="66" charset="0"/>
              </a:rPr>
              <a:t>Первая весть, которою я был встречен по приезде в Петербург осенью 1848 года, наполнила меня радостью. Имя Павла Андреевича гремело по городу… Я бросился в Академию и увидел в одной из боковых зал великие толпы народу… Все пространство от картин до двери было запружено любопытными…»,</a:t>
            </a:r>
            <a:r>
              <a:rPr lang="ru-RU" sz="2000" b="1"/>
              <a:t> - так вспоминал один из друзей Федотова о выставке, на которой впервые демонстрировались работы живописца. Подобного стечения публики Академия художеств не помнила.</a:t>
            </a:r>
          </a:p>
        </p:txBody>
      </p:sp>
      <p:pic>
        <p:nvPicPr>
          <p:cNvPr id="6148" name="Picture 3" descr="Сережа 304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85786" y="312983"/>
            <a:ext cx="1785950" cy="211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9" name="Picture 4" descr="Сережа 304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72264" y="571480"/>
            <a:ext cx="2130425" cy="169703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7" descr="Сережа 305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72000" y="188913"/>
            <a:ext cx="13144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3276600" y="188913"/>
            <a:ext cx="2590800" cy="1873250"/>
          </a:xfrm>
          <a:prstGeom prst="rect">
            <a:avLst/>
          </a:prstGeom>
          <a:solidFill>
            <a:srgbClr val="99CC00">
              <a:alpha val="0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Сережа 305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288" y="981075"/>
            <a:ext cx="2674937" cy="504031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2012950" y="1773238"/>
            <a:ext cx="71310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…Вот извольте посмотреть,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справа отставная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Деревенская пряха,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Панкратьевна – сваха,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Бессовестная привираха,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В парчевом шугае, толстая складом,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Идет с докладом,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Дескать, жених изволил пожаловать.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Сережа 305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260350"/>
            <a:ext cx="2646362" cy="630872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411413" y="1916113"/>
            <a:ext cx="625633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И вот извольте посмотреть,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хозяин-купец,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Невестин отец,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Не сладит с сюртуком,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Он знаком с армяком.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он бьется, пыхтит,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Застегнуться спешит: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Нараспашку принять неучтиво.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Сережа 305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395288" y="908050"/>
            <a:ext cx="2732087" cy="5184775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141538" y="0"/>
            <a:ext cx="7002462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А вот извольте посмотреть,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наша невеста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Не найдет сдуру места: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«Мужчина! Чужой?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Ой, стыд какой! Ой, стыд какой!..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Век в светличке я высокой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Прожила, проспала одинокой;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Кружева лишь плела к полотенцам!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И все в доме меня чтут младенцем!..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Ай! Ай, ай! – страм какой!..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А тут нечем скрыть плеч: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Шарф сквозистый такой –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Все насквозь, на виду!..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Нет, в светлицу уйду».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Сережа 305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71775" y="404813"/>
            <a:ext cx="24003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395288" y="4581525"/>
            <a:ext cx="74025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И вот извольте посмотреть –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наша пташка собирается улететь,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А умная мать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За платье – хвать!</a:t>
            </a:r>
          </a:p>
        </p:txBody>
      </p:sp>
      <p:pic>
        <p:nvPicPr>
          <p:cNvPr id="36868" name="Picture 5" descr="Сережа 305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825" y="404813"/>
            <a:ext cx="115252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2771775" y="404813"/>
            <a:ext cx="3455988" cy="4103687"/>
          </a:xfrm>
          <a:prstGeom prst="rect">
            <a:avLst/>
          </a:prstGeom>
          <a:solidFill>
            <a:srgbClr val="99CC00">
              <a:alpha val="0"/>
            </a:srgbClr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Сережа 305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260350"/>
            <a:ext cx="1657350" cy="640873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2128838" y="2060575"/>
            <a:ext cx="6510337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И вот извольте посмотреть,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в другой горнице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Грозит ястреб горлице –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Как майор толстый, бравый,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Карман дырявый,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Крутит свой ус:</a:t>
            </a:r>
          </a:p>
          <a:p>
            <a:pPr indent="1143000" algn="ctr"/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Я, дескать, до денежек доберусь…</a:t>
            </a:r>
          </a:p>
          <a:p>
            <a:pPr indent="1143000" algn="ctr" eaLnBrk="0" hangingPunct="0"/>
            <a:endParaRPr lang="ru-RU" sz="3200" b="1" i="1">
              <a:solidFill>
                <a:srgbClr val="0066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ChangeArrowheads="1"/>
          </p:cNvSpPr>
          <p:nvPr/>
        </p:nvSpPr>
        <p:spPr bwMode="auto">
          <a:xfrm>
            <a:off x="500034" y="5429264"/>
            <a:ext cx="83534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Вещи у Федотова – действующие лица, почти равноправные с человеком. Он обладал гениальной наблюдательностью. </a:t>
            </a:r>
          </a:p>
        </p:txBody>
      </p:sp>
      <p:pic>
        <p:nvPicPr>
          <p:cNvPr id="38915" name="Picture 7" descr="Сережа 30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7700831" cy="4597409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3143240" y="5000636"/>
            <a:ext cx="3286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Зимний день. Начало 1850-х гг.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571472" y="4714884"/>
            <a:ext cx="81994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/>
              <a:t>  </a:t>
            </a:r>
            <a:r>
              <a:rPr lang="ru-RU" sz="2400" b="1" dirty="0"/>
              <a:t>Нравам современного общества были посвящены некоторые рисунки мастера, рассчитанные на широкое распространение. Он предлагал издавать их в специальном журнале, задуманном вместе с другом, гравером </a:t>
            </a:r>
            <a:r>
              <a:rPr lang="ru-RU" sz="2400" b="1" dirty="0" smtClean="0"/>
              <a:t>Е</a:t>
            </a:r>
            <a:r>
              <a:rPr lang="ru-RU" sz="2400" b="1" dirty="0"/>
              <a:t>. Вернадским. </a:t>
            </a:r>
          </a:p>
        </p:txBody>
      </p:sp>
      <p:pic>
        <p:nvPicPr>
          <p:cNvPr id="39939" name="Picture 5" descr="Сережа 30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3209685" cy="3667129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9940" name="Picture 6" descr="Сережа 305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72132" y="357166"/>
            <a:ext cx="3098793" cy="366437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714348" y="4071942"/>
            <a:ext cx="307183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Портрет архитектора.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Около 1849 г.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5500694" y="4071942"/>
            <a:ext cx="321471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Портрет </a:t>
            </a:r>
            <a:r>
              <a:rPr lang="ru-RU" sz="2000" b="1" i="1" dirty="0" err="1">
                <a:solidFill>
                  <a:srgbClr val="006600"/>
                </a:solidFill>
                <a:latin typeface="Monotype Corsiva" pitchFamily="66" charset="0"/>
              </a:rPr>
              <a:t>Е.П.Ростопчиной</a:t>
            </a: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1850. 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571472" y="5143512"/>
            <a:ext cx="82819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Художник еще имел успех у публики, но его положение стало меняться к худшему. «Он посвятил себя такому роду живописи, который труден и опасен», - писал его современник. </a:t>
            </a:r>
          </a:p>
        </p:txBody>
      </p:sp>
      <p:pic>
        <p:nvPicPr>
          <p:cNvPr id="40963" name="Picture 5" descr="Сережа 30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14290"/>
            <a:ext cx="3237020" cy="4240219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4" name="Picture 6" descr="Сережа 3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14290"/>
            <a:ext cx="2857520" cy="4288836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428596" y="4500570"/>
            <a:ext cx="428628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Портрет И.П.Жданович за клавесином.      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Около 1850 г.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5715008" y="4572008"/>
            <a:ext cx="28575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Портрет детей </a:t>
            </a:r>
            <a:r>
              <a:rPr lang="ru-RU" sz="2000" b="1" i="1" dirty="0" err="1">
                <a:solidFill>
                  <a:srgbClr val="006600"/>
                </a:solidFill>
                <a:latin typeface="Monotype Corsiva" pitchFamily="66" charset="0"/>
              </a:rPr>
              <a:t>Жербиных</a:t>
            </a: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.            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1850-1851.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павел Федотов\img930.jpg"/>
          <p:cNvPicPr>
            <a:picLocks noChangeAspect="1" noChangeArrowheads="1"/>
          </p:cNvPicPr>
          <p:nvPr/>
        </p:nvPicPr>
        <p:blipFill>
          <a:blip r:embed="rId2" cstate="email">
            <a:lum/>
          </a:blip>
          <a:srcRect/>
          <a:stretch>
            <a:fillRect/>
          </a:stretch>
        </p:blipFill>
        <p:spPr bwMode="auto">
          <a:xfrm>
            <a:off x="3071802" y="285728"/>
            <a:ext cx="333546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857224" y="2786058"/>
            <a:ext cx="764386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/>
              <a:t>Картина «Сватовство майора» принесла художнику не только успех, но и материальное благосостояние, но, к сожалению, судьба слишком поздно пришла на помощь художнику. Он мечтал поехать в Лондон и учиться у тамошних жанристов, но недуг уже гнездился в нем и подтачивал его жизнь. Напряженная нервная жизнь и несчастная влюбленность содействовали развитию в нем тяжкой психической болезни.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5580063" y="1916113"/>
            <a:ext cx="3240087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  В творчестве Федотова появляются трагические ноты. Настроением печали и одиночества проникнута картина «Вдовушка», созданная в 1851 – 1852 гг. </a:t>
            </a:r>
          </a:p>
        </p:txBody>
      </p:sp>
      <p:pic>
        <p:nvPicPr>
          <p:cNvPr id="43011" name="Picture 5" descr="Сережа 304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260350"/>
            <a:ext cx="4779963" cy="633730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5500694" y="857232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Вдовушка.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1851-1852.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250825" y="1763713"/>
            <a:ext cx="88931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400" b="1"/>
              <a:t>Путь художника в искусство необычен. Он не был «постоянным» учеником Академии художеств, не совершенствовался в числе ее лучших питомцев за границей. </a:t>
            </a:r>
          </a:p>
          <a:p>
            <a:pPr indent="342900" algn="ctr"/>
            <a:r>
              <a:rPr lang="ru-RU" sz="2400" b="1">
                <a:solidFill>
                  <a:srgbClr val="993300"/>
                </a:solidFill>
              </a:rPr>
              <a:t>«</a:t>
            </a:r>
            <a:r>
              <a:rPr lang="ru-RU" sz="2400" b="1" i="1">
                <a:solidFill>
                  <a:srgbClr val="993300"/>
                </a:solidFill>
              </a:rPr>
              <a:t>Меня судьба, отец да мать назначили маршировать</a:t>
            </a:r>
            <a:r>
              <a:rPr lang="ru-RU" sz="2400" b="1">
                <a:solidFill>
                  <a:srgbClr val="993300"/>
                </a:solidFill>
              </a:rPr>
              <a:t>»,</a:t>
            </a:r>
            <a:r>
              <a:rPr lang="ru-RU" sz="2400" b="1"/>
              <a:t> - писал о себе Федотов.</a:t>
            </a:r>
          </a:p>
          <a:p>
            <a:pPr indent="342900" algn="ctr"/>
            <a:endParaRPr lang="ru-RU" sz="2400" b="1"/>
          </a:p>
          <a:p>
            <a:pPr indent="342900" algn="ctr"/>
            <a:endParaRPr lang="ru-RU" sz="2400" b="1"/>
          </a:p>
          <a:p>
            <a:pPr indent="342900" algn="ctr"/>
            <a:endParaRPr lang="ru-RU" sz="2400" b="1"/>
          </a:p>
          <a:p>
            <a:pPr indent="342900" algn="ctr"/>
            <a:r>
              <a:rPr lang="ru-RU" sz="2400" b="1"/>
              <a:t>Он родился 22 июня 1815 года в Москве, в приходе Харитония в Огородниках, в большой и крайне небогатой семье отставного военного. </a:t>
            </a: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95288" y="260350"/>
            <a:ext cx="84248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Чем привлек Федотов внимание современников? Почему его творчество притягательно и по сей день?</a:t>
            </a:r>
          </a:p>
        </p:txBody>
      </p:sp>
      <p:pic>
        <p:nvPicPr>
          <p:cNvPr id="7173" name="Picture 13" descr="ED0018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693536">
            <a:off x="4205288" y="3533775"/>
            <a:ext cx="11509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2714612" y="642918"/>
            <a:ext cx="360045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Имущество вдовы описано за долги. </a:t>
            </a:r>
            <a:r>
              <a:rPr lang="ru-RU" sz="2400" b="1" dirty="0" smtClean="0"/>
              <a:t>Неподвижно </a:t>
            </a:r>
            <a:r>
              <a:rPr lang="ru-RU" sz="2400" b="1" dirty="0"/>
              <a:t>стоящая женщина погружена в безотрадные думы. </a:t>
            </a:r>
            <a:r>
              <a:rPr lang="ru-RU" sz="2400" b="1" dirty="0" smtClean="0"/>
              <a:t>Известно</a:t>
            </a:r>
            <a:r>
              <a:rPr lang="ru-RU" sz="2400" b="1" dirty="0"/>
              <a:t>, что работая над картиной, Федотов написал образ Мадонны, чтобы, по словам самого художника, «добыть себе мягкости, грации, неземной красоты в лицах».</a:t>
            </a:r>
          </a:p>
        </p:txBody>
      </p:sp>
      <p:pic>
        <p:nvPicPr>
          <p:cNvPr id="105477" name="Picture 5" descr="Сережа 304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260350"/>
            <a:ext cx="2209800" cy="640873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478" name="Picture 6" descr="Сережа 304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32588" y="4149725"/>
            <a:ext cx="2185987" cy="251936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479" name="Picture 7" descr="Сережа 304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64300" y="260350"/>
            <a:ext cx="2470150" cy="345598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Сережа 304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49" y="333375"/>
            <a:ext cx="5773625" cy="445294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9" name="Rectangle 5"/>
          <p:cNvSpPr>
            <a:spLocks noChangeArrowheads="1"/>
          </p:cNvSpPr>
          <p:nvPr/>
        </p:nvSpPr>
        <p:spPr bwMode="auto">
          <a:xfrm>
            <a:off x="642910" y="5000636"/>
            <a:ext cx="81375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С этой работы усиливается автобиографичность творчества Федотова. На комоде стоит портрет умершего мужа, которому художник придал </a:t>
            </a:r>
            <a:r>
              <a:rPr lang="ru-RU" sz="2400" b="1" dirty="0" err="1"/>
              <a:t>автопортретные</a:t>
            </a:r>
            <a:r>
              <a:rPr lang="ru-RU" sz="2400" b="1" dirty="0"/>
              <a:t> черты. </a:t>
            </a:r>
          </a:p>
        </p:txBody>
      </p:sp>
      <p:sp>
        <p:nvSpPr>
          <p:cNvPr id="106502" name="AutoShape 6"/>
          <p:cNvSpPr>
            <a:spLocks noChangeArrowheads="1"/>
          </p:cNvSpPr>
          <p:nvPr/>
        </p:nvSpPr>
        <p:spPr bwMode="auto">
          <a:xfrm rot="-1660864">
            <a:off x="5724525" y="1052513"/>
            <a:ext cx="1008063" cy="276225"/>
          </a:xfrm>
          <a:prstGeom prst="leftArrow">
            <a:avLst>
              <a:gd name="adj1" fmla="val 50000"/>
              <a:gd name="adj2" fmla="val 9123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214282" y="5429264"/>
            <a:ext cx="87868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 </a:t>
            </a:r>
            <a:r>
              <a:rPr lang="ru-RU" sz="2400" b="1" dirty="0"/>
              <a:t>Этот мотив не раз встречался в поздних работах Федотова. Его кисть отображает мир более обобщенно, чем прежде. Такова картина </a:t>
            </a:r>
            <a:r>
              <a:rPr lang="ru-RU" sz="2400" b="1" dirty="0" smtClean="0">
                <a:solidFill>
                  <a:srgbClr val="006600"/>
                </a:solidFill>
              </a:rPr>
              <a:t>«</a:t>
            </a:r>
            <a:r>
              <a:rPr lang="ru-RU" sz="2400" b="1" dirty="0" err="1">
                <a:solidFill>
                  <a:srgbClr val="006600"/>
                </a:solidFill>
              </a:rPr>
              <a:t>Анкор</a:t>
            </a:r>
            <a:r>
              <a:rPr lang="ru-RU" sz="2400" b="1" dirty="0">
                <a:solidFill>
                  <a:srgbClr val="006600"/>
                </a:solidFill>
              </a:rPr>
              <a:t>, еще </a:t>
            </a:r>
            <a:r>
              <a:rPr lang="ru-RU" sz="2400" b="1" dirty="0" err="1">
                <a:solidFill>
                  <a:srgbClr val="006600"/>
                </a:solidFill>
              </a:rPr>
              <a:t>анкор</a:t>
            </a:r>
            <a:r>
              <a:rPr lang="ru-RU" sz="2400" b="1" dirty="0" smtClean="0">
                <a:solidFill>
                  <a:srgbClr val="006600"/>
                </a:solidFill>
              </a:rPr>
              <a:t>!».</a:t>
            </a:r>
            <a:endParaRPr lang="ru-RU" sz="2400" b="1" dirty="0">
              <a:solidFill>
                <a:srgbClr val="006600"/>
              </a:solidFill>
            </a:endParaRPr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7072330" y="4572008"/>
            <a:ext cx="1916137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err="1">
                <a:solidFill>
                  <a:srgbClr val="006600"/>
                </a:solidFill>
                <a:latin typeface="Monotype Corsiva" pitchFamily="66" charset="0"/>
              </a:rPr>
              <a:t>Анкор</a:t>
            </a: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, еще </a:t>
            </a:r>
            <a:r>
              <a:rPr lang="ru-RU" sz="2000" b="1" i="1" dirty="0" err="1">
                <a:solidFill>
                  <a:srgbClr val="006600"/>
                </a:solidFill>
                <a:latin typeface="Monotype Corsiva" pitchFamily="66" charset="0"/>
              </a:rPr>
              <a:t>анкор</a:t>
            </a: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!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1851-1852.</a:t>
            </a:r>
          </a:p>
        </p:txBody>
      </p:sp>
      <p:pic>
        <p:nvPicPr>
          <p:cNvPr id="46085" name="Picture 6" descr="C:\Documents and Settings\Admin\Рабочий стол\павел Федотов\img929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571500" y="285750"/>
            <a:ext cx="6420027" cy="492920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5857883" y="1557338"/>
            <a:ext cx="307183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/>
              <a:t>  </a:t>
            </a:r>
            <a:r>
              <a:rPr lang="ru-RU" sz="2400" b="1" dirty="0"/>
              <a:t>К числу поздних работ принадлежит картина «Игроки» и подготовительные рисунки к ней, исполненные на синей бумаге. </a:t>
            </a:r>
            <a:r>
              <a:rPr lang="ru-RU" sz="2400" b="1" dirty="0" smtClean="0"/>
              <a:t>В </a:t>
            </a:r>
            <a:r>
              <a:rPr lang="ru-RU" sz="2400" b="1" dirty="0"/>
              <a:t>картине звучат ноты безысходности. </a:t>
            </a:r>
          </a:p>
        </p:txBody>
      </p:sp>
      <p:pic>
        <p:nvPicPr>
          <p:cNvPr id="47107" name="Picture 6" descr="Сережа 3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71480"/>
            <a:ext cx="5399126" cy="500066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08" name="Text Box 7"/>
          <p:cNvSpPr txBox="1">
            <a:spLocks noChangeArrowheads="1"/>
          </p:cNvSpPr>
          <p:nvPr/>
        </p:nvSpPr>
        <p:spPr bwMode="auto">
          <a:xfrm>
            <a:off x="1428728" y="5857892"/>
            <a:ext cx="338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Этюд к картине «Игроки».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1851.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5" descr="Сережа 305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70440" y="188912"/>
            <a:ext cx="6576685" cy="5097475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571472" y="5429264"/>
            <a:ext cx="821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 </a:t>
            </a:r>
            <a:r>
              <a:rPr lang="ru-RU" sz="2400" b="1" dirty="0"/>
              <a:t>Сидящий в центре игрок еще надеется поправить свое положение. Но его партнеры в позах донельзя усталых людей застыли вокруг стола.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357158" y="928670"/>
            <a:ext cx="1728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Игроки. </a:t>
            </a:r>
            <a:r>
              <a:rPr lang="ru-RU" b="1" dirty="0">
                <a:solidFill>
                  <a:srgbClr val="006600"/>
                </a:solidFill>
                <a:latin typeface="Arial Unicode MS" pitchFamily="34" charset="-128"/>
              </a:rPr>
              <a:t>1852.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714348" y="5429264"/>
            <a:ext cx="7993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Весной 1852 года им была задумана новая картина </a:t>
            </a:r>
            <a:r>
              <a:rPr lang="ru-RU" sz="2400" b="1" dirty="0">
                <a:solidFill>
                  <a:srgbClr val="006600"/>
                </a:solidFill>
              </a:rPr>
              <a:t>«Возвращение институтки в родительский дом».</a:t>
            </a:r>
            <a:r>
              <a:rPr lang="ru-RU" sz="2400" b="1" dirty="0"/>
              <a:t> 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835150" y="549275"/>
            <a:ext cx="5832475" cy="2808288"/>
          </a:xfrm>
          <a:prstGeom prst="rect">
            <a:avLst/>
          </a:prstGeom>
          <a:solidFill>
            <a:srgbClr val="E4E3AB"/>
          </a:solidFill>
          <a:ln w="2857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4" name="Picture 14" descr="PAINTBR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736197" flipV="1">
            <a:off x="5180412" y="1661372"/>
            <a:ext cx="351732" cy="455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2928926" y="5000636"/>
            <a:ext cx="6048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  И вскоре создает едва ли не последний рисунок: на листе среди набросков и надписей выделяются два лица – Николай </a:t>
            </a:r>
            <a:r>
              <a:rPr lang="en-US" sz="2400" b="1" dirty="0"/>
              <a:t>I</a:t>
            </a:r>
            <a:r>
              <a:rPr lang="ru-RU" sz="2400" b="1" dirty="0"/>
              <a:t> и Федотов. </a:t>
            </a:r>
          </a:p>
        </p:txBody>
      </p:sp>
      <p:pic>
        <p:nvPicPr>
          <p:cNvPr id="111621" name="Picture 5" descr="Сережа 306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0694" y="285728"/>
            <a:ext cx="3292475" cy="4392613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1622" name="Picture 6" descr="Сережа 305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188" y="3284538"/>
            <a:ext cx="2108200" cy="2520950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827088" y="5949950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rgbClr val="006600"/>
                </a:solidFill>
                <a:latin typeface="Monotype Corsiva" pitchFamily="66" charset="0"/>
              </a:rPr>
              <a:t>Павел Федотов. Автопортрет.</a:t>
            </a:r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500034" y="714356"/>
            <a:ext cx="43926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  </a:t>
            </a:r>
            <a:r>
              <a:rPr lang="ru-RU" sz="2400" b="1" dirty="0"/>
              <a:t>Но в этом же году у Федотова обнаружились признаки душевного расстройства. Он был помещен в больницу для душевнобольных.</a:t>
            </a:r>
          </a:p>
        </p:txBody>
      </p:sp>
      <p:sp>
        <p:nvSpPr>
          <p:cNvPr id="50183" name="Oval 10"/>
          <p:cNvSpPr>
            <a:spLocks noChangeArrowheads="1"/>
          </p:cNvSpPr>
          <p:nvPr/>
        </p:nvSpPr>
        <p:spPr bwMode="auto">
          <a:xfrm rot="1122867">
            <a:off x="3348038" y="3357563"/>
            <a:ext cx="2087562" cy="649287"/>
          </a:xfrm>
          <a:prstGeom prst="ellipse">
            <a:avLst/>
          </a:prstGeom>
          <a:solidFill>
            <a:srgbClr val="CDF2FF">
              <a:alpha val="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184" name="Arc 11"/>
          <p:cNvSpPr>
            <a:spLocks/>
          </p:cNvSpPr>
          <p:nvPr/>
        </p:nvSpPr>
        <p:spPr bwMode="auto">
          <a:xfrm rot="-9728802">
            <a:off x="3276600" y="3429000"/>
            <a:ext cx="947738" cy="792163"/>
          </a:xfrm>
          <a:custGeom>
            <a:avLst/>
            <a:gdLst>
              <a:gd name="T0" fmla="*/ 0 w 21813"/>
              <a:gd name="T1" fmla="*/ 66936484 h 21600"/>
              <a:gd name="T2" fmla="*/ 2147483647 w 21813"/>
              <a:gd name="T3" fmla="*/ 2147483647 h 21600"/>
              <a:gd name="T4" fmla="*/ 2147483647 w 21813"/>
              <a:gd name="T5" fmla="*/ 2147483647 h 21600"/>
              <a:gd name="T6" fmla="*/ 0 60000 65536"/>
              <a:gd name="T7" fmla="*/ 0 60000 65536"/>
              <a:gd name="T8" fmla="*/ 0 60000 65536"/>
              <a:gd name="T9" fmla="*/ 0 w 21813"/>
              <a:gd name="T10" fmla="*/ 0 h 21600"/>
              <a:gd name="T11" fmla="*/ 21813 w 2181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13" h="21600" fill="none" extrusionOk="0">
                <a:moveTo>
                  <a:pt x="0" y="1"/>
                </a:moveTo>
                <a:cubicBezTo>
                  <a:pt x="70" y="0"/>
                  <a:pt x="141" y="-1"/>
                  <a:pt x="213" y="0"/>
                </a:cubicBezTo>
                <a:cubicBezTo>
                  <a:pt x="12142" y="0"/>
                  <a:pt x="21813" y="9670"/>
                  <a:pt x="21813" y="21600"/>
                </a:cubicBezTo>
              </a:path>
              <a:path w="21813" h="21600" stroke="0" extrusionOk="0">
                <a:moveTo>
                  <a:pt x="0" y="1"/>
                </a:moveTo>
                <a:cubicBezTo>
                  <a:pt x="70" y="0"/>
                  <a:pt x="141" y="-1"/>
                  <a:pt x="213" y="0"/>
                </a:cubicBezTo>
                <a:cubicBezTo>
                  <a:pt x="12142" y="0"/>
                  <a:pt x="21813" y="9670"/>
                  <a:pt x="21813" y="21600"/>
                </a:cubicBezTo>
                <a:lnTo>
                  <a:pt x="213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185" name="Arc 14"/>
          <p:cNvSpPr>
            <a:spLocks/>
          </p:cNvSpPr>
          <p:nvPr/>
        </p:nvSpPr>
        <p:spPr bwMode="auto">
          <a:xfrm rot="15984276" flipH="1">
            <a:off x="4541838" y="3498850"/>
            <a:ext cx="422275" cy="1311275"/>
          </a:xfrm>
          <a:custGeom>
            <a:avLst/>
            <a:gdLst>
              <a:gd name="T0" fmla="*/ 2147483647 w 21600"/>
              <a:gd name="T1" fmla="*/ 0 h 31624"/>
              <a:gd name="T2" fmla="*/ 2147483647 w 21600"/>
              <a:gd name="T3" fmla="*/ 2147483647 h 31624"/>
              <a:gd name="T4" fmla="*/ 0 w 21600"/>
              <a:gd name="T5" fmla="*/ 2147483647 h 31624"/>
              <a:gd name="T6" fmla="*/ 0 60000 65536"/>
              <a:gd name="T7" fmla="*/ 0 60000 65536"/>
              <a:gd name="T8" fmla="*/ 0 60000 65536"/>
              <a:gd name="T9" fmla="*/ 0 w 21600"/>
              <a:gd name="T10" fmla="*/ 0 h 31624"/>
              <a:gd name="T11" fmla="*/ 21600 w 21600"/>
              <a:gd name="T12" fmla="*/ 31624 h 31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1624" fill="none" extrusionOk="0">
                <a:moveTo>
                  <a:pt x="18715" y="-1"/>
                </a:moveTo>
                <a:cubicBezTo>
                  <a:pt x="20605" y="3279"/>
                  <a:pt x="21600" y="6998"/>
                  <a:pt x="21600" y="10784"/>
                </a:cubicBezTo>
                <a:cubicBezTo>
                  <a:pt x="21600" y="20525"/>
                  <a:pt x="15078" y="29062"/>
                  <a:pt x="5679" y="31623"/>
                </a:cubicBezTo>
              </a:path>
              <a:path w="21600" h="31624" stroke="0" extrusionOk="0">
                <a:moveTo>
                  <a:pt x="18715" y="-1"/>
                </a:moveTo>
                <a:cubicBezTo>
                  <a:pt x="20605" y="3279"/>
                  <a:pt x="21600" y="6998"/>
                  <a:pt x="21600" y="10784"/>
                </a:cubicBezTo>
                <a:cubicBezTo>
                  <a:pt x="21600" y="20525"/>
                  <a:pt x="15078" y="29062"/>
                  <a:pt x="5679" y="31623"/>
                </a:cubicBezTo>
                <a:lnTo>
                  <a:pt x="0" y="1078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186" name="Line 16"/>
          <p:cNvSpPr>
            <a:spLocks noChangeShapeType="1"/>
          </p:cNvSpPr>
          <p:nvPr/>
        </p:nvSpPr>
        <p:spPr bwMode="auto">
          <a:xfrm>
            <a:off x="1187450" y="620713"/>
            <a:ext cx="3384550" cy="0"/>
          </a:xfrm>
          <a:prstGeom prst="line">
            <a:avLst/>
          </a:prstGeom>
          <a:noFill/>
          <a:ln w="76200" cmpd="tri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642910" y="4214818"/>
            <a:ext cx="807249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2900" algn="ctr"/>
            <a:endParaRPr lang="ru-RU" sz="2400" b="1" dirty="0"/>
          </a:p>
          <a:p>
            <a:pPr indent="342900" algn="ctr"/>
            <a:r>
              <a:rPr lang="ru-RU" sz="2400" b="1" dirty="0">
                <a:solidFill>
                  <a:srgbClr val="006600"/>
                </a:solidFill>
              </a:rPr>
              <a:t>«Бог взамен великих сумм дал мне благо чистых дум, мытых в горьких слезах»,</a:t>
            </a:r>
            <a:r>
              <a:rPr lang="ru-RU" sz="2400" b="1" dirty="0"/>
              <a:t> - сказал о себе однажды мастер. «Благо чистых дум» сделало творчество Федотова одним из самых волнующих в истории русского искусства. </a:t>
            </a:r>
          </a:p>
        </p:txBody>
      </p:sp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1547813" y="404813"/>
            <a:ext cx="6553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006600"/>
                </a:solidFill>
                <a:latin typeface="Monotype Corsiva" pitchFamily="66" charset="0"/>
              </a:rPr>
              <a:t>В том же году П.А.Федотов скончался.</a:t>
            </a:r>
          </a:p>
        </p:txBody>
      </p:sp>
      <p:pic>
        <p:nvPicPr>
          <p:cNvPr id="1026" name="Picture 2" descr="C:\Documents and Settings\Admin\Рабочий стол\павел Федотов\img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928926" y="1071546"/>
            <a:ext cx="3500462" cy="33450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500034" y="2500306"/>
            <a:ext cx="842486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/>
            <a:r>
              <a:rPr lang="ru-RU" sz="2800" b="1" dirty="0"/>
              <a:t>Его открывают для себя все новые и новые поколения любителей живописи. Прожив короткую жизнь, занимаясь искусством профессионально не более десяти лет, Федотов смог стать поворотной фигурой на пути эволюции русского искусства от романтизма к реализму. </a:t>
            </a:r>
          </a:p>
          <a:p>
            <a:pPr indent="342900" eaLnBrk="0" hangingPunct="0"/>
            <a:endParaRPr lang="ru-RU" sz="2800" b="1" dirty="0"/>
          </a:p>
        </p:txBody>
      </p:sp>
      <p:sp>
        <p:nvSpPr>
          <p:cNvPr id="52227" name="Line 5"/>
          <p:cNvSpPr>
            <a:spLocks noChangeShapeType="1"/>
          </p:cNvSpPr>
          <p:nvPr/>
        </p:nvSpPr>
        <p:spPr bwMode="auto">
          <a:xfrm>
            <a:off x="1979613" y="692150"/>
            <a:ext cx="5472112" cy="0"/>
          </a:xfrm>
          <a:prstGeom prst="line">
            <a:avLst/>
          </a:prstGeom>
          <a:noFill/>
          <a:ln w="76200" cmpd="tri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2228" name="AutoShape 6"/>
          <p:cNvSpPr>
            <a:spLocks noChangeArrowheads="1"/>
          </p:cNvSpPr>
          <p:nvPr/>
        </p:nvSpPr>
        <p:spPr bwMode="auto">
          <a:xfrm>
            <a:off x="6948488" y="6092825"/>
            <a:ext cx="1439862" cy="215900"/>
          </a:xfrm>
          <a:prstGeom prst="rightArrow">
            <a:avLst>
              <a:gd name="adj1" fmla="val 50000"/>
              <a:gd name="adj2" fmla="val 166728"/>
            </a:avLst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" name="Picture 13" descr="ED00182_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4693536">
            <a:off x="4066036" y="458126"/>
            <a:ext cx="1416477" cy="274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Сережа 306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47813" y="417513"/>
            <a:ext cx="6337300" cy="5478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1476375" y="616585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</a:rPr>
              <a:t>В.Г.Перов. Приезд гувернантки в купеческий дом.1866.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11188" y="1844675"/>
            <a:ext cx="46037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/>
              <a:t>Способности у мальчика были блестящие, память была необычайная, и начальство могло быть смущено только тем обстоятельством, что на полях учебных тетрадей Федотова находилась целая коллекция портретов учителей и надзирателей, да еще вдобавок в карикатурном виде. 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979613" y="260350"/>
            <a:ext cx="54006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 одиннадцать лет был отдан в Московский кадетский корпус.</a:t>
            </a:r>
          </a:p>
        </p:txBody>
      </p:sp>
      <p:sp>
        <p:nvSpPr>
          <p:cNvPr id="67590" name="AutoShape 6" descr="Крупная сетка"/>
          <p:cNvSpPr>
            <a:spLocks noChangeArrowheads="1"/>
          </p:cNvSpPr>
          <p:nvPr/>
        </p:nvSpPr>
        <p:spPr bwMode="auto">
          <a:xfrm>
            <a:off x="5643563" y="1928813"/>
            <a:ext cx="2952750" cy="4249737"/>
          </a:xfrm>
          <a:prstGeom prst="foldedCorner">
            <a:avLst>
              <a:gd name="adj" fmla="val 12500"/>
            </a:avLst>
          </a:prstGeom>
          <a:pattFill prst="lgGrid">
            <a:fgClr>
              <a:srgbClr val="0099CC"/>
            </a:fgClr>
            <a:bgClr>
              <a:schemeClr val="bg1"/>
            </a:bgClr>
          </a:pattFill>
          <a:ln w="9525">
            <a:solidFill>
              <a:srgbClr val="0033CC"/>
            </a:solidFill>
            <a:round/>
            <a:headEnd/>
            <a:tailEnd/>
          </a:ln>
          <a:effectLst>
            <a:outerShdw dist="35921" dir="2700000" algn="ctr" rotWithShape="0">
              <a:srgbClr val="00222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7591" name="Picture 7" descr="BD10808_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2276475"/>
            <a:ext cx="94773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8" descr="BD10860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188" y="3429000"/>
            <a:ext cx="608012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Сережа 306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8175" y="333375"/>
            <a:ext cx="5688013" cy="5688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2627313" y="6237288"/>
            <a:ext cx="4033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</a:rPr>
              <a:t>И.Е.Репин. Не ждали. 1884-1888.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Сережа 3060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350" y="260350"/>
            <a:ext cx="3871913" cy="640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5580063" y="5589588"/>
            <a:ext cx="31686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006600"/>
                </a:solidFill>
                <a:latin typeface="Monotype Corsiva" pitchFamily="66" charset="0"/>
              </a:rPr>
              <a:t>И.Н.Крамской. Неутешное горе. 1884.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6" descr="Сережа 304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8992" y="357166"/>
            <a:ext cx="2171170" cy="257176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5" name="Picture 7" descr="Сережа 304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28662" y="2635585"/>
            <a:ext cx="2786082" cy="2218987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8" name="Picture 5" descr="Сережа 304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2910" y="214290"/>
            <a:ext cx="1928826" cy="255675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357158" y="4857760"/>
            <a:ext cx="864399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i="1" dirty="0" smtClean="0">
                <a:solidFill>
                  <a:srgbClr val="006600"/>
                </a:solidFill>
                <a:latin typeface="Monotype Corsiva" pitchFamily="66" charset="0"/>
              </a:rPr>
              <a:t>Еще </a:t>
            </a:r>
            <a:r>
              <a:rPr lang="ru-RU" sz="2800" b="1" i="1" dirty="0">
                <a:solidFill>
                  <a:srgbClr val="006600"/>
                </a:solidFill>
                <a:latin typeface="Monotype Corsiva" pitchFamily="66" charset="0"/>
              </a:rPr>
              <a:t>раз посмотрите на картины Павла Федотова. Все они о жизни, об обыкновенных людях и все они хотят нам с вами о чем-то рассказать, и мы понимаем их, потому что эти картины и о нас.</a:t>
            </a:r>
          </a:p>
        </p:txBody>
      </p:sp>
      <p:pic>
        <p:nvPicPr>
          <p:cNvPr id="2" name="Picture 4" descr="C:\Documents and Settings\Admin\Рабочий стол\павел Федотов\img92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57818" y="2634182"/>
            <a:ext cx="2894014" cy="226166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7" name="Picture 5" descr="Сережа 3047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643702" y="214290"/>
            <a:ext cx="2103436" cy="252412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500034" y="214290"/>
            <a:ext cx="8358246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2900" algn="ctr"/>
            <a:r>
              <a:rPr lang="ru-RU" sz="3200" b="1" i="1" dirty="0">
                <a:solidFill>
                  <a:srgbClr val="006600"/>
                </a:solidFill>
                <a:latin typeface="Monotype Corsiva" pitchFamily="66" charset="0"/>
              </a:rPr>
              <a:t>Литература:</a:t>
            </a:r>
          </a:p>
          <a:p>
            <a:pPr indent="342900" algn="ctr"/>
            <a:endParaRPr lang="ru-RU" sz="2000" b="1" dirty="0">
              <a:solidFill>
                <a:srgbClr val="006600"/>
              </a:solidFill>
            </a:endParaRPr>
          </a:p>
          <a:p>
            <a:pPr indent="342900">
              <a:buAutoNum type="arabicPeriod"/>
            </a:pPr>
            <a:r>
              <a:rPr lang="ru-RU" sz="2000" b="1" dirty="0" smtClean="0"/>
              <a:t>50 великих русских художников. / Москва, 2008.</a:t>
            </a:r>
          </a:p>
          <a:p>
            <a:pPr indent="342900">
              <a:buAutoNum type="arabicPeriod"/>
            </a:pPr>
            <a:r>
              <a:rPr lang="ru-RU" sz="2000" b="1" dirty="0" smtClean="0"/>
              <a:t>100 шедевров живописи. – М.: ОЛМА </a:t>
            </a:r>
            <a:r>
              <a:rPr lang="ru-RU" sz="2000" b="1" dirty="0" err="1" smtClean="0"/>
              <a:t>Медиа</a:t>
            </a:r>
            <a:r>
              <a:rPr lang="ru-RU" sz="2000" b="1" dirty="0" smtClean="0"/>
              <a:t> Групп, 2012.</a:t>
            </a:r>
          </a:p>
          <a:p>
            <a:pPr indent="342900">
              <a:buAutoNum type="arabicPeriod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Ермильченко</a:t>
            </a:r>
            <a:r>
              <a:rPr lang="ru-RU" sz="2000" b="1" dirty="0" smtClean="0"/>
              <a:t> Н. В. Энциклопедия живописи для детей: Знаменитые полотна русских живописцев. – М.: ООО «Белый город»,  2009.</a:t>
            </a:r>
          </a:p>
          <a:p>
            <a:pPr indent="342900">
              <a:buAutoNum type="arabicPeriod"/>
            </a:pPr>
            <a:r>
              <a:rPr lang="ru-RU" sz="2000" b="1" dirty="0" smtClean="0"/>
              <a:t>Журнал </a:t>
            </a:r>
            <a:r>
              <a:rPr lang="ru-RU" sz="2000" b="1" dirty="0"/>
              <a:t>«Современный урок», № 19-20/2007. Журавлева Е.А., «Павел Андреевич Федотов</a:t>
            </a:r>
            <a:r>
              <a:rPr lang="ru-RU" sz="2000" b="1" dirty="0" smtClean="0"/>
              <a:t>».</a:t>
            </a:r>
          </a:p>
          <a:p>
            <a:pPr indent="342900">
              <a:buAutoNum type="arabicPeriod"/>
            </a:pPr>
            <a:r>
              <a:rPr lang="ru-RU" sz="2000" b="1" dirty="0" smtClean="0"/>
              <a:t>Изобразительное искусство. 7 класс: поурочные планы по программе </a:t>
            </a:r>
            <a:r>
              <a:rPr lang="ru-RU" sz="2000" b="1" dirty="0" err="1" smtClean="0"/>
              <a:t>Б.М.Неменского</a:t>
            </a:r>
            <a:r>
              <a:rPr lang="ru-RU" sz="2000" b="1" dirty="0" smtClean="0"/>
              <a:t>. – 2-е изд., стереотип. /авт.-сост. О.В.Свиридова. – Волгоград: Учитель, 2008.</a:t>
            </a:r>
          </a:p>
          <a:p>
            <a:pPr indent="342900">
              <a:buAutoNum type="arabicPeriod"/>
            </a:pPr>
            <a:r>
              <a:rPr lang="ru-RU" sz="2000" b="1" dirty="0" smtClean="0"/>
              <a:t> Карпова Татьяна, «Павел Федотов: сцены из обыкновенной жизни». Журнал «Крестьянка», №5/1993.</a:t>
            </a:r>
          </a:p>
          <a:p>
            <a:pPr indent="342900">
              <a:buAutoNum type="arabicPeriod"/>
            </a:pPr>
            <a:r>
              <a:rPr lang="ru-RU" sz="2000" b="1" dirty="0" smtClean="0"/>
              <a:t> </a:t>
            </a:r>
            <a:r>
              <a:rPr lang="ru-RU" sz="2000" b="1" dirty="0" err="1" smtClean="0"/>
              <a:t>Порудоминский</a:t>
            </a:r>
            <a:r>
              <a:rPr lang="ru-RU" sz="2000" b="1" dirty="0" smtClean="0"/>
              <a:t> В. И. Моя первая Третьяковка: Рассказы о русских художниках. – М.: ЗАО «ОЛМА </a:t>
            </a:r>
            <a:r>
              <a:rPr lang="ru-RU" sz="2000" b="1" dirty="0" err="1" smtClean="0"/>
              <a:t>Медиа</a:t>
            </a:r>
            <a:r>
              <a:rPr lang="ru-RU" sz="2000" b="1" dirty="0" smtClean="0"/>
              <a:t> Групп»; Русское энциклопедическое товарищество, 2009.</a:t>
            </a:r>
          </a:p>
          <a:p>
            <a:pPr indent="342900">
              <a:buAutoNum type="arabicPeriod"/>
            </a:pPr>
            <a:r>
              <a:rPr lang="ru-RU" sz="2000" b="1" dirty="0" smtClean="0"/>
              <a:t> Шедевры русской живописи. / Белый город, 2006.</a:t>
            </a:r>
          </a:p>
          <a:p>
            <a:pPr indent="342900" algn="ctr"/>
            <a:endParaRPr lang="ru-RU" sz="2000" b="1" dirty="0" smtClean="0"/>
          </a:p>
          <a:p>
            <a:pPr indent="342900" algn="ctr"/>
            <a:endParaRPr lang="ru-RU" sz="2000" b="1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395288" y="4724400"/>
            <a:ext cx="84978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/>
              <a:t>    </a:t>
            </a:r>
            <a:r>
              <a:rPr lang="ru-RU" sz="2400" b="1" dirty="0"/>
              <a:t>В 1834 году молодой офицер прибыл к месту службы – в лейб-гвардии Финляндский полк, в Петербург. Отныне с этим городом переплелась вся его дальнейшая жизнь. </a:t>
            </a:r>
          </a:p>
        </p:txBody>
      </p:sp>
      <p:pic>
        <p:nvPicPr>
          <p:cNvPr id="9219" name="Picture 5" descr="Сережа 305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35150" y="260350"/>
            <a:ext cx="5616575" cy="3392488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1547813" y="3789363"/>
            <a:ext cx="6048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Встреча в лагере лейб-гвардии Финляндского полка великого князя Михаила Павловича 8 июля 1837 года.</a:t>
            </a:r>
            <a:r>
              <a:rPr lang="ru-RU"/>
              <a:t> </a:t>
            </a:r>
            <a:r>
              <a:rPr lang="ru-RU" b="1">
                <a:solidFill>
                  <a:srgbClr val="006600"/>
                </a:solidFill>
              </a:rPr>
              <a:t>1838.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684213" y="5084763"/>
            <a:ext cx="80645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/>
              <a:t>  Человек разностороннего дарования, он в свободное время пел, играл на гитаре и флейте, писал стихи и прозу, ставил домашние спектакли и рисовал. </a:t>
            </a:r>
          </a:p>
        </p:txBody>
      </p:sp>
      <p:pic>
        <p:nvPicPr>
          <p:cNvPr id="10243" name="Picture 5" descr="Сережа 305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913" y="404813"/>
            <a:ext cx="6553200" cy="4048125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042988" y="4581525"/>
            <a:ext cx="7345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П.А.Федотов и его товарищи по лейб-гвардии Финляндскому полку.</a:t>
            </a:r>
            <a:r>
              <a:rPr lang="ru-RU" sz="2000"/>
              <a:t> </a:t>
            </a:r>
            <a:r>
              <a:rPr lang="ru-RU" b="1">
                <a:solidFill>
                  <a:srgbClr val="006600"/>
                </a:solidFill>
              </a:rPr>
              <a:t>1840.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85750" y="1428750"/>
            <a:ext cx="3240088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i="1"/>
              <a:t> </a:t>
            </a:r>
            <a:r>
              <a:rPr lang="ru-RU" sz="2400" b="1"/>
              <a:t>Акварели Федотова привлекли внимание начальства.                Его талант был замечен Николаем </a:t>
            </a:r>
            <a:r>
              <a:rPr lang="en-US" sz="2400" b="1"/>
              <a:t>I</a:t>
            </a:r>
            <a:r>
              <a:rPr lang="ru-RU" sz="2400" b="1"/>
              <a:t>, предложившим Федотову уйти в отставку и посвятить себя батальной живописи. </a:t>
            </a:r>
          </a:p>
        </p:txBody>
      </p:sp>
      <p:pic>
        <p:nvPicPr>
          <p:cNvPr id="11267" name="Picture 5" descr="Сережа 305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35375" y="620713"/>
            <a:ext cx="5184775" cy="4522787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140200" y="5300663"/>
            <a:ext cx="4249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Бивуак лейб-гвардии гренадерского полка. (Установка офицерской палатки).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1843.</a:t>
            </a:r>
          </a:p>
        </p:txBody>
      </p:sp>
      <p:pic>
        <p:nvPicPr>
          <p:cNvPr id="11269" name="Picture 16" descr="PAINTBR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572105">
            <a:off x="1858169" y="-148431"/>
            <a:ext cx="13335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4857750" y="214313"/>
            <a:ext cx="4071938" cy="637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400" b="1" dirty="0"/>
              <a:t>В полку говорили об офицере, подающем надежды стать художником, одним из тех, кто запечатлевал бы парады, маневры и сцены сражений. Но Федотова интересовало другое – бытовая сторона армейских будней, в которых раскрываются повседневные отношения людей. Он стал всерьез задумываться о таком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бытовом жанре. </a:t>
            </a:r>
          </a:p>
        </p:txBody>
      </p:sp>
      <p:pic>
        <p:nvPicPr>
          <p:cNvPr id="12291" name="Picture 5" descr="Сережа 304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785794"/>
            <a:ext cx="4340225" cy="514350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714500" y="6000750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rgbClr val="006600"/>
                </a:solidFill>
                <a:latin typeface="Monotype Corsiva" pitchFamily="66" charset="0"/>
              </a:rPr>
              <a:t>Прогулка. </a:t>
            </a:r>
            <a:r>
              <a:rPr lang="ru-RU" b="1">
                <a:solidFill>
                  <a:srgbClr val="006600"/>
                </a:solidFill>
                <a:latin typeface="Arial Unicode MS" pitchFamily="34" charset="-128"/>
              </a:rPr>
              <a:t>1837.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Уровень">
  <a:themeElements>
    <a:clrScheme name="Уровень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Уровень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Уровень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Уровень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Уровень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Уровень 7">
    <a:dk1>
      <a:srgbClr val="000000"/>
    </a:dk1>
    <a:lt1>
      <a:srgbClr val="FFFFFF"/>
    </a:lt1>
    <a:dk2>
      <a:srgbClr val="CC3300"/>
    </a:dk2>
    <a:lt2>
      <a:srgbClr val="663300"/>
    </a:lt2>
    <a:accent1>
      <a:srgbClr val="FFCC00"/>
    </a:accent1>
    <a:accent2>
      <a:srgbClr val="CC6600"/>
    </a:accent2>
    <a:accent3>
      <a:srgbClr val="FFFFFF"/>
    </a:accent3>
    <a:accent4>
      <a:srgbClr val="000000"/>
    </a:accent4>
    <a:accent5>
      <a:srgbClr val="FFE2AA"/>
    </a:accent5>
    <a:accent6>
      <a:srgbClr val="B95C00"/>
    </a:accent6>
    <a:hlink>
      <a:srgbClr val="CC9900"/>
    </a:hlink>
    <a:folHlink>
      <a:srgbClr val="9966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Refined</Template>
  <TotalTime>985</TotalTime>
  <Words>2263</Words>
  <Application>Microsoft PowerPoint</Application>
  <PresentationFormat>Экран (4:3)</PresentationFormat>
  <Paragraphs>160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Текстура</vt:lpstr>
      <vt:lpstr>Уровень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39</cp:revision>
  <cp:lastPrinted>1601-01-01T00:00:00Z</cp:lastPrinted>
  <dcterms:created xsi:type="dcterms:W3CDTF">2008-09-25T04:19:44Z</dcterms:created>
  <dcterms:modified xsi:type="dcterms:W3CDTF">2013-01-05T21:11:31Z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