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8" r:id="rId2"/>
    <p:sldMasterId id="2147483751" r:id="rId3"/>
  </p:sldMasterIdLst>
  <p:notesMasterIdLst>
    <p:notesMasterId r:id="rId35"/>
  </p:notesMasterIdLst>
  <p:sldIdLst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3" r:id="rId12"/>
    <p:sldId id="264" r:id="rId13"/>
    <p:sldId id="265" r:id="rId14"/>
    <p:sldId id="266" r:id="rId15"/>
    <p:sldId id="262" r:id="rId16"/>
    <p:sldId id="267" r:id="rId17"/>
    <p:sldId id="268" r:id="rId18"/>
    <p:sldId id="272" r:id="rId19"/>
    <p:sldId id="273" r:id="rId20"/>
    <p:sldId id="311" r:id="rId21"/>
    <p:sldId id="302" r:id="rId22"/>
    <p:sldId id="298" r:id="rId23"/>
    <p:sldId id="306" r:id="rId24"/>
    <p:sldId id="304" r:id="rId25"/>
    <p:sldId id="293" r:id="rId26"/>
    <p:sldId id="300" r:id="rId27"/>
    <p:sldId id="309" r:id="rId28"/>
    <p:sldId id="277" r:id="rId29"/>
    <p:sldId id="276" r:id="rId30"/>
    <p:sldId id="278" r:id="rId31"/>
    <p:sldId id="279" r:id="rId32"/>
    <p:sldId id="308" r:id="rId33"/>
    <p:sldId id="31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407D-D12F-4F9C-AE46-008B425321C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BD02-C6B4-41B7-B17C-718A6F6DE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43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8D7A2E-D5D9-4ADC-A1D8-9FFCD5FE9CA5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D746-A4B5-4F6C-BB1F-8F72AA4E4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CEF3-D497-491C-A11B-14C5F14C0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42337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595-44C1-4CE8-9B8C-9F5EB968C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A526-C9A5-412F-BE5F-1F9271A99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9404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3518-3704-44C1-A94D-2D2455E450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9928-5C02-4DD0-B2F0-5E6556C229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02255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8A82-1903-4FAA-9A5A-42657E75DA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FDF4-4C1B-4234-A0C5-3B2B73EA8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55587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D746-A4B5-4F6C-BB1F-8F72AA4E4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CEF3-D497-491C-A11B-14C5F14C0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8948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F7CB-DB87-44CB-B3B1-22AC64FA9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ED3E-F1D4-4537-947F-52765300F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85588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6357-A637-43D6-B25D-E63CA2A18C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56F4-1956-401D-8E89-B3DC992EF9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12574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FB18-5D6D-46BB-AF33-4C1865CFD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5C34-4089-4BBC-880F-7A13ECABBA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10507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54B2-0F29-4A41-AE68-CE8376D625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5BB-199A-4E3A-B9E3-6933B2752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09678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3A7C-EE50-4DDA-A9F0-C2F8D3D6ED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8FE-5EC5-4EF2-9BEA-AA0C4CB3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1531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3CBD-1CE5-45C4-A06D-703BF058E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9215-D742-43EB-B2FA-8AB3541BC0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98915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F7CB-DB87-44CB-B3B1-22AC64FA9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ED3E-F1D4-4537-947F-52765300F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595866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F3AE-F5FF-4AEE-A58B-DC17E74F5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89C6-7DE0-4A07-B07E-81F07BFE4D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62713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E4F-BD12-443D-8B19-BEBEFDFAD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1AA4-9E47-47F2-A656-874B3684F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25947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595-44C1-4CE8-9B8C-9F5EB968C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A526-C9A5-412F-BE5F-1F9271A99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95249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3518-3704-44C1-A94D-2D2455E450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9928-5C02-4DD0-B2F0-5E6556C229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84565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8A82-1903-4FAA-9A5A-42657E75DA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FDF4-4C1B-4234-A0C5-3B2B73EA8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34661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D746-A4B5-4F6C-BB1F-8F72AA4E4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CEF3-D497-491C-A11B-14C5F14C0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46078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F7CB-DB87-44CB-B3B1-22AC64FA9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ED3E-F1D4-4537-947F-52765300F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71347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6357-A637-43D6-B25D-E63CA2A18C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56F4-1956-401D-8E89-B3DC992EF9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07850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FB18-5D6D-46BB-AF33-4C1865CFD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5C34-4089-4BBC-880F-7A13ECABBA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66206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54B2-0F29-4A41-AE68-CE8376D625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5BB-199A-4E3A-B9E3-6933B2752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5840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6357-A637-43D6-B25D-E63CA2A18C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56F4-1956-401D-8E89-B3DC992EF9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82142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3A7C-EE50-4DDA-A9F0-C2F8D3D6ED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8FE-5EC5-4EF2-9BEA-AA0C4CB3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0594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3CBD-1CE5-45C4-A06D-703BF058E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9215-D742-43EB-B2FA-8AB3541BC0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50182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F3AE-F5FF-4AEE-A58B-DC17E74F5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89C6-7DE0-4A07-B07E-81F07BFE4D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22954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E4F-BD12-443D-8B19-BEBEFDFAD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1AA4-9E47-47F2-A656-874B3684F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36236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595-44C1-4CE8-9B8C-9F5EB968C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A526-C9A5-412F-BE5F-1F9271A99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84853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3518-3704-44C1-A94D-2D2455E450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9928-5C02-4DD0-B2F0-5E6556C229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54972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8A82-1903-4FAA-9A5A-42657E75DA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FDF4-4C1B-4234-A0C5-3B2B73EA8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97697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FB18-5D6D-46BB-AF33-4C1865CFD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5C34-4089-4BBC-880F-7A13ECABBA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45208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54B2-0F29-4A41-AE68-CE8376D625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5BB-199A-4E3A-B9E3-6933B27522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3239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3A7C-EE50-4DDA-A9F0-C2F8D3D6ED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8FE-5EC5-4EF2-9BEA-AA0C4CB3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62528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3CBD-1CE5-45C4-A06D-703BF058E8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9215-D742-43EB-B2FA-8AB3541BC0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2808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F3AE-F5FF-4AEE-A58B-DC17E74F5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89C6-7DE0-4A07-B07E-81F07BFE4D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431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E4F-BD12-443D-8B19-BEBEFDFAD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1AA4-9E47-47F2-A656-874B3684F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33047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445FF-EBE6-4E5B-9F32-6044B24DB3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72158-B81C-4678-8BE2-AE9401FF2F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5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445FF-EBE6-4E5B-9F32-6044B24DB3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72158-B81C-4678-8BE2-AE9401FF2F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7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445FF-EBE6-4E5B-9F32-6044B24DB3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72158-B81C-4678-8BE2-AE9401FF2F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7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Министерство общего и профессионального образования Ростовской области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Интеграция </a:t>
            </a:r>
            <a:r>
              <a:rPr lang="ru-RU" sz="4400" smtClean="0"/>
              <a:t>дисциплин:математики</a:t>
            </a:r>
            <a:r>
              <a:rPr lang="ru-RU" sz="4400" dirty="0" smtClean="0"/>
              <a:t>, биологии, химии,</a:t>
            </a:r>
          </a:p>
          <a:p>
            <a:pPr marL="0" indent="0" algn="ctr">
              <a:buNone/>
            </a:pPr>
            <a:r>
              <a:rPr lang="ru-RU" sz="4400" dirty="0" smtClean="0"/>
              <a:t>экологии</a:t>
            </a:r>
            <a:r>
              <a:rPr lang="ru-RU" dirty="0" smtClean="0"/>
              <a:t>- одно из направлений проектно -исследовательской деятельности учащихся.</a:t>
            </a:r>
            <a:endParaRPr lang="ru-RU" dirty="0"/>
          </a:p>
          <a:p>
            <a:pPr marL="0" indent="0" algn="r">
              <a:buNone/>
            </a:pPr>
            <a:r>
              <a:rPr lang="ru-RU" sz="2000" dirty="0" smtClean="0"/>
              <a:t>                                                                                            Над проектом работали:</a:t>
            </a:r>
          </a:p>
          <a:p>
            <a:pPr marL="0" indent="0" algn="r">
              <a:buNone/>
            </a:pPr>
            <a:r>
              <a:rPr lang="ru-RU" sz="2000" dirty="0" smtClean="0"/>
              <a:t>                                                                    Учитель математики Ласкутова Елена                                   Борисовна</a:t>
            </a:r>
          </a:p>
          <a:p>
            <a:pPr marL="0" indent="0" algn="r">
              <a:buNone/>
            </a:pPr>
            <a:r>
              <a:rPr lang="ru-RU" sz="2000" dirty="0" smtClean="0"/>
              <a:t>                                                                        Учитель биологии и химии Рябцева       Татьяна Петровна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4672970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Биология. Зоология. </a:t>
            </a:r>
            <a:r>
              <a:rPr lang="ru-RU" b="1" dirty="0" smtClean="0"/>
              <a:t>Анатомия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br>
              <a:rPr lang="ru-RU" b="1" dirty="0">
                <a:solidFill>
                  <a:srgbClr val="000099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7" name="Picture 1028" descr="img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1044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СИММЕТРИЯ У РАСТЕНИЙ</a:t>
            </a:r>
          </a:p>
          <a:p>
            <a:pPr algn="just"/>
            <a:r>
              <a:rPr lang="ru-RU" i="1" dirty="0">
                <a:latin typeface="Times New Roman" pitchFamily="18" charset="0"/>
              </a:rPr>
              <a:t>Характерная для растений симметрия конуса хорошо видна на примере любого дерева, появляется вертикальная поворотная ось и вертикальная плоскость симметрии.</a:t>
            </a:r>
          </a:p>
          <a:p>
            <a:pPr algn="just"/>
            <a:r>
              <a:rPr lang="ru-RU" i="1" dirty="0">
                <a:latin typeface="Times New Roman" pitchFamily="18" charset="0"/>
              </a:rPr>
              <a:t>У цветковых растений в большинстве проявляется радиальная и билатеральная симметрия.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131652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400" b="1" dirty="0"/>
              <a:t>СИММЕТРИЯ У ЖИВОТНЫХ</a:t>
            </a:r>
          </a:p>
          <a:p>
            <a:pPr algn="just">
              <a:spcBef>
                <a:spcPct val="50000"/>
              </a:spcBef>
              <a:buNone/>
            </a:pPr>
            <a:r>
              <a:rPr lang="ru-RU" i="1" dirty="0" smtClean="0"/>
              <a:t>      Под </a:t>
            </a:r>
            <a:r>
              <a:rPr lang="ru-RU" i="1" dirty="0"/>
              <a:t>симметрией у животных понимают соответствие в размерах, форме и очертаниях, а также относительное расположение частей тела, сферическая симметрия , радиальная  симметрия, билатеральная симметрия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4" descr="img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675" y="2877344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426408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СИММЕТРИЯ У ЧЕЛОВЕКА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ru-RU" i="1" dirty="0" smtClean="0">
                <a:latin typeface="Times New Roman" pitchFamily="18" charset="0"/>
              </a:rPr>
              <a:t>    Тело </a:t>
            </a:r>
            <a:r>
              <a:rPr lang="ru-RU" i="1" dirty="0">
                <a:latin typeface="Times New Roman" pitchFamily="18" charset="0"/>
              </a:rPr>
              <a:t>человека построено по принципу двусторонней симметрии. </a:t>
            </a:r>
          </a:p>
          <a:p>
            <a:pPr>
              <a:spcBef>
                <a:spcPct val="50000"/>
              </a:spcBef>
            </a:pPr>
            <a:endParaRPr lang="ru-RU" i="1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4" descr="img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08720"/>
            <a:ext cx="274543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701827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«Выявление плоскостопия»</a:t>
            </a:r>
            <a:br>
              <a:rPr lang="ru-RU" b="1" dirty="0"/>
            </a:br>
            <a:r>
              <a:rPr lang="ru-RU" b="1" u="sng" dirty="0" smtClean="0"/>
              <a:t>Методика </a:t>
            </a:r>
            <a:r>
              <a:rPr lang="ru-RU" b="1" u="sng" dirty="0"/>
              <a:t>выполнения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Возьмем лист белой бумаги, встанем на него мокрой ногой, получится след.</a:t>
            </a:r>
          </a:p>
          <a:p>
            <a:r>
              <a:rPr lang="ru-RU" dirty="0"/>
              <a:t>Соединяем самые крайние точки со стороны большого пальца и пятки  (линия </a:t>
            </a:r>
            <a:r>
              <a:rPr lang="en-US" dirty="0"/>
              <a:t>AK</a:t>
            </a:r>
            <a:r>
              <a:rPr lang="ru-RU" dirty="0"/>
              <a:t>). Находим среднюю точку </a:t>
            </a:r>
            <a:r>
              <a:rPr lang="en-US" dirty="0"/>
              <a:t>M.</a:t>
            </a:r>
            <a:endParaRPr lang="ru-RU" dirty="0"/>
          </a:p>
          <a:p>
            <a:r>
              <a:rPr lang="ru-RU" dirty="0"/>
              <a:t>Затем проводим перпендикуляры </a:t>
            </a:r>
            <a:r>
              <a:rPr lang="en-US" dirty="0"/>
              <a:t>AB </a:t>
            </a:r>
            <a:r>
              <a:rPr lang="ru-RU" dirty="0"/>
              <a:t>и </a:t>
            </a:r>
            <a:r>
              <a:rPr lang="en-US" dirty="0"/>
              <a:t>MD</a:t>
            </a:r>
            <a:r>
              <a:rPr lang="ru-RU" dirty="0"/>
              <a:t> от точек </a:t>
            </a:r>
            <a:r>
              <a:rPr lang="en-US" dirty="0"/>
              <a:t>A </a:t>
            </a:r>
            <a:r>
              <a:rPr lang="ru-RU" dirty="0"/>
              <a:t>и </a:t>
            </a:r>
            <a:r>
              <a:rPr lang="en-US" dirty="0"/>
              <a:t>M.</a:t>
            </a:r>
            <a:r>
              <a:rPr lang="ru-RU" dirty="0"/>
              <a:t> Находим точку пересечения </a:t>
            </a:r>
            <a:r>
              <a:rPr lang="en-US" dirty="0"/>
              <a:t>MD</a:t>
            </a:r>
            <a:r>
              <a:rPr lang="ru-RU" dirty="0"/>
              <a:t> со следом, обозначим её буквой </a:t>
            </a:r>
            <a:r>
              <a:rPr lang="en-US" dirty="0"/>
              <a:t>C.</a:t>
            </a:r>
            <a:r>
              <a:rPr lang="ru-RU" dirty="0"/>
              <a:t> Делим </a:t>
            </a:r>
            <a:r>
              <a:rPr lang="en-US" dirty="0"/>
              <a:t>CD</a:t>
            </a:r>
            <a:r>
              <a:rPr lang="ru-RU" dirty="0"/>
              <a:t> на </a:t>
            </a:r>
            <a:r>
              <a:rPr lang="en-US" dirty="0"/>
              <a:t>AB</a:t>
            </a:r>
            <a:r>
              <a:rPr lang="ru-RU" dirty="0"/>
              <a:t>. </a:t>
            </a:r>
          </a:p>
          <a:p>
            <a:r>
              <a:rPr lang="ru-RU" dirty="0"/>
              <a:t>Если получится число большее </a:t>
            </a:r>
            <a:r>
              <a:rPr lang="en-US" dirty="0"/>
              <a:t>0,33</a:t>
            </a:r>
            <a:r>
              <a:rPr lang="ru-RU" dirty="0"/>
              <a:t>, то имеет место плоскостопие, если меньше, то все в порядке.</a:t>
            </a:r>
          </a:p>
          <a:p>
            <a:endParaRPr lang="ru-RU" dirty="0"/>
          </a:p>
        </p:txBody>
      </p:sp>
      <p:pic>
        <p:nvPicPr>
          <p:cNvPr id="6" name="Picture 5" descr="ног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38437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841525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 и математика- наш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Задача:</a:t>
            </a:r>
          </a:p>
          <a:p>
            <a:r>
              <a:rPr lang="ru-RU" dirty="0" smtClean="0"/>
              <a:t> </a:t>
            </a:r>
            <a:r>
              <a:rPr lang="ru-RU" dirty="0"/>
              <a:t>Индия была самым крупным экспортером лягушек (около 60 млн. экземпляров в год), но, как показали специальные исследования, изъятие из природы такого количества ведет к выживанию 200 тыс. вредителей сельского хозяйств. Сколько кг насекомых уничтожает одна лягушка в год?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48472" cy="48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514097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Биология и математика –наш мир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925144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Задача 2: Такие страны как Франция, Швейцария и США отличаются высоким потреблением в пищу </a:t>
            </a:r>
            <a:r>
              <a:rPr lang="ru-RU" sz="2000" dirty="0" smtClean="0">
                <a:solidFill>
                  <a:srgbClr val="FFFF00"/>
                </a:solidFill>
              </a:rPr>
              <a:t>лягушек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Французы </a:t>
            </a:r>
            <a:r>
              <a:rPr lang="ru-RU" sz="2000" dirty="0">
                <a:solidFill>
                  <a:srgbClr val="FFFF00"/>
                </a:solidFill>
              </a:rPr>
              <a:t>съедают 9 тыс. тонн лягушек в год, что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составляет 72% всех потребляемых этими странами лягушек, швейцарцы – 4%, а американцы – 24%. Сколько тонн лягушек потребляют в Швейцарии и в  США 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8811671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Используя формулы сокращенного умножения узнаем продолжительность жизни земноводных.</a:t>
            </a:r>
            <a:endParaRPr lang="ru-RU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70050"/>
            <a:ext cx="81391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341455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925763"/>
            <a:ext cx="88217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76264" cy="20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5"/>
            <a:ext cx="2973486" cy="1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592288" cy="199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43125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2050295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3374"/>
            <a:ext cx="1914525" cy="19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143374"/>
            <a:ext cx="2171700" cy="19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2175747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4800" dirty="0" smtClean="0"/>
              <a:t>Экология и математика- наш мир.</a:t>
            </a:r>
            <a:endParaRPr lang="ru-RU" sz="4800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Rectang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ПОДСЧЕТ РАСХОДА ДЕРЕВА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285875"/>
            <a:ext cx="8496300" cy="17113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   Для изготовления 1 тонны бумаги нужно 5,6 м</a:t>
            </a:r>
            <a:r>
              <a:rPr lang="ru-RU" sz="2800" baseline="30000" smtClean="0"/>
              <a:t>3</a:t>
            </a:r>
            <a:r>
              <a:rPr lang="ru-RU" sz="2800" smtClean="0"/>
              <a:t> древесины. Если учесть, что средний объем одного бревна (дерева) - 0,33 м</a:t>
            </a:r>
            <a:r>
              <a:rPr lang="ru-RU" sz="2800" baseline="30000" smtClean="0"/>
              <a:t>3</a:t>
            </a:r>
            <a:r>
              <a:rPr lang="ru-RU" sz="2800" smtClean="0"/>
              <a:t>, то для производства 1 тонны бумаги требуется 17 деревьев. </a:t>
            </a:r>
          </a:p>
        </p:txBody>
      </p:sp>
      <p:graphicFrame>
        <p:nvGraphicFramePr>
          <p:cNvPr id="23602" name="Group 50"/>
          <p:cNvGraphicFramePr>
            <a:graphicFrameLocks noGrp="1"/>
          </p:cNvGraphicFramePr>
          <p:nvPr>
            <p:ph sz="half" idx="2"/>
          </p:nvPr>
        </p:nvGraphicFramePr>
        <p:xfrm>
          <a:off x="971550" y="3141663"/>
          <a:ext cx="7740650" cy="2686204"/>
        </p:xfrm>
        <a:graphic>
          <a:graphicData uri="http://schemas.openxmlformats.org/drawingml/2006/table">
            <a:tbl>
              <a:tblPr/>
              <a:tblGrid>
                <a:gridCol w="1295400"/>
                <a:gridCol w="2376488"/>
                <a:gridCol w="4068762"/>
              </a:tblGrid>
              <a:tr h="518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Бумага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Древесина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Деревья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т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5,6 м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 деревьев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кг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0,0056 м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0,017 дерева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1г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0,0000056 м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0,000017 дерева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8" name="Рисунок 5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"/>
            <a:ext cx="1079500" cy="10795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15" descr="imagesCAQE1Q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7602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Ласкутова Елена Борисовна </a:t>
            </a:r>
            <a:endParaRPr lang="en-US" b="1" u="sng" dirty="0" smtClean="0"/>
          </a:p>
          <a:p>
            <a:pPr marL="0" indent="0">
              <a:buNone/>
            </a:pPr>
            <a:r>
              <a:rPr lang="ru-RU" dirty="0" smtClean="0"/>
              <a:t> учитель математики МБОУСОШ№77   п.Казачьи Лагери Октябрьский район Ростовская область ул.Российская 1</a:t>
            </a:r>
            <a:r>
              <a:rPr lang="en-US" dirty="0" smtClean="0"/>
              <a:t>/</a:t>
            </a:r>
            <a:r>
              <a:rPr lang="ru-RU" dirty="0" smtClean="0"/>
              <a:t>11 кв 8</a:t>
            </a:r>
            <a:endParaRPr lang="en-US" dirty="0" smtClean="0"/>
          </a:p>
          <a:p>
            <a:r>
              <a:rPr lang="ru-RU" dirty="0" smtClean="0"/>
              <a:t>тел </a:t>
            </a:r>
            <a:r>
              <a:rPr lang="ru-RU" dirty="0"/>
              <a:t>:89281169901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( E-mail </a:t>
            </a:r>
            <a:r>
              <a:rPr lang="ru-RU" dirty="0"/>
              <a:t>: </a:t>
            </a:r>
            <a:r>
              <a:rPr lang="en-US" dirty="0"/>
              <a:t>lunch161@yandex.ru)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/>
              <a:t>Рябцева Татьяна Петровна </a:t>
            </a:r>
            <a:endParaRPr lang="en-US" b="1" u="sng" dirty="0" smtClean="0"/>
          </a:p>
          <a:p>
            <a:pPr marL="0" indent="0">
              <a:buNone/>
            </a:pPr>
            <a:r>
              <a:rPr lang="ru-RU" dirty="0" smtClean="0"/>
              <a:t> учитель биологии и химииМБОУСОШ№77</a:t>
            </a:r>
            <a:r>
              <a:rPr lang="ru-RU" dirty="0"/>
              <a:t> </a:t>
            </a:r>
            <a:r>
              <a:rPr lang="ru-RU" dirty="0" smtClean="0"/>
              <a:t>        п.Казачьи </a:t>
            </a:r>
            <a:r>
              <a:rPr lang="ru-RU" dirty="0"/>
              <a:t>Лагери </a:t>
            </a:r>
            <a:r>
              <a:rPr lang="ru-RU" dirty="0" smtClean="0"/>
              <a:t>Октябрьский район Ростовская область ул.Российская 5 </a:t>
            </a:r>
            <a:r>
              <a:rPr lang="en-US" dirty="0" smtClean="0"/>
              <a:t> </a:t>
            </a:r>
            <a:r>
              <a:rPr lang="ru-RU" dirty="0" smtClean="0"/>
              <a:t>кв 19</a:t>
            </a:r>
            <a:r>
              <a:rPr lang="en-US" dirty="0" smtClean="0"/>
              <a:t>        </a:t>
            </a:r>
            <a:r>
              <a:rPr lang="ru-RU" dirty="0" smtClean="0"/>
              <a:t>тел </a:t>
            </a:r>
            <a:r>
              <a:rPr lang="ru-RU" dirty="0"/>
              <a:t>:89289028252 </a:t>
            </a:r>
            <a:r>
              <a:rPr lang="en-US" dirty="0"/>
              <a:t>(E-mail </a:t>
            </a:r>
            <a:r>
              <a:rPr lang="ru-RU" dirty="0"/>
              <a:t>: </a:t>
            </a:r>
            <a:r>
              <a:rPr lang="en-US" dirty="0"/>
              <a:t>Tany11192@yandex.ru)</a:t>
            </a:r>
            <a:br>
              <a:rPr lang="en-US" dirty="0"/>
            </a:b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2378136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9413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ПОДСЧЕТ РАСХОДА ДЕРЕВА</a:t>
            </a:r>
          </a:p>
        </p:txBody>
      </p:sp>
      <p:graphicFrame>
        <p:nvGraphicFramePr>
          <p:cNvPr id="25714" name="Group 114"/>
          <p:cNvGraphicFramePr>
            <a:graphicFrameLocks noGrp="1"/>
          </p:cNvGraphicFramePr>
          <p:nvPr>
            <p:ph sz="half" idx="2"/>
          </p:nvPr>
        </p:nvGraphicFramePr>
        <p:xfrm>
          <a:off x="539750" y="1484313"/>
          <a:ext cx="8027988" cy="4721440"/>
        </p:xfrm>
        <a:graphic>
          <a:graphicData uri="http://schemas.openxmlformats.org/drawingml/2006/table">
            <a:tbl>
              <a:tblPr/>
              <a:tblGrid>
                <a:gridCol w="1547813"/>
                <a:gridCol w="1081087"/>
                <a:gridCol w="1330325"/>
                <a:gridCol w="1657350"/>
                <a:gridCol w="2411413"/>
              </a:tblGrid>
              <a:tr h="8228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Учащиеся(чел.)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Время(мес.)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Бумага (кг)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Древесина(м3)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Деревья    (штук)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чел.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 мес.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11кг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0,0616м</a:t>
                      </a:r>
                      <a:r>
                        <a:rPr kumimoji="0" lang="ru-R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 шт. деревьев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чел.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12мес.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 кг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0,1232 м</a:t>
                      </a:r>
                      <a:r>
                        <a:rPr kumimoji="0" lang="ru-R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 4 шт. деревьев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4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 чел.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(5 класс 17 группа)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 мес.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193,86кг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1,0856 м</a:t>
                      </a:r>
                      <a:r>
                        <a:rPr kumimoji="0" lang="ru-R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3,6 шт. деревьев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 чел.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(5 класс 17 группа)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12мес.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387,72кг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2,1712м</a:t>
                      </a:r>
                      <a:r>
                        <a:rPr kumimoji="0" lang="ru-R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7,2 шт. деревьев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77" name="Picture 115" descr="imagesCAQE1Q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Рисунок 5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1079500" cy="10795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5624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леса в жизни нашей планеты: </a:t>
            </a:r>
            <a:endParaRPr lang="ru-RU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smtClean="0"/>
              <a:t>Леса содействуют задержанию и очистке воды, производству кислорода;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формируют и защищают почвы;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снижают угрозу глобального потепления климата;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создают условия для обитания диких животных.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Так, 1 гектар средневозрастного леса поглощает ежегодно 4,6-6,5 тонн углекислого газа и выделяет при этом 3,5-5 тонн кислорода.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 Лес выделяет фитонциды, которые убивают многие болезнетворные микробы. 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 Благодаря действию фитонцидов 1 метр кубический воздуха в лесу содержит 200-300 бактерий, а в крупных городах — в 200-500 раз больше.</a:t>
            </a:r>
          </a:p>
        </p:txBody>
      </p:sp>
      <p:pic>
        <p:nvPicPr>
          <p:cNvPr id="23556" name="Picture 10" descr="C:\Documents and Settings\ВИТАЛИЙ\Рабочий стол\проекты 2011\5 класс\Бумага, экология и математика\бум\imagesCAS4DB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285875"/>
            <a:ext cx="1228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4449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Вызывают беспокойство следующие факты:</a:t>
            </a:r>
            <a:endParaRPr lang="ru-RU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smtClean="0"/>
              <a:t> 42% ныне заготавливаемой древесины расходуется на производство бумаги;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Выбросы парниковых газов, связанные с производством бумаги, втрое превышают выбросы от всех авиаперевозок;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Всего 10% населения планеты (жители Западной Европы и Северной Америки) потребляют более половины всей бумажной продукции. 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Рост численности населения и развитие мирового хозяйства обуславливают растущий глобальный спрос на лесную продукцию. 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/>
              <a:t>За последние 300 лет уничтожено 66-68% лесной площади планеты, и лесистость сократилась до 30%.</a:t>
            </a:r>
          </a:p>
        </p:txBody>
      </p:sp>
    </p:spTree>
    <p:extLst>
      <p:ext uri="{BB962C8B-B14F-4D97-AF65-F5344CB8AC3E}">
        <p14:creationId xmlns="" xmlns:p14="http://schemas.microsoft.com/office/powerpoint/2010/main" val="2062797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БУМАГА И МАТЕМАТИКА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ПОДСЧЕТ РАСХОДА БУМАГИ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Для того чтобы подсчитать расход бумаги нашим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классом мы посчитали вес  всех бумажных учебных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принадлежностей: тетрадей, учебников, учебных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пособий, справочников, альбомов для рисования,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которые использовались нашим классом в течение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первого полугодия.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   Согласно нашим расчетам один ученик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   5 класса в процессе учебы тратит за полгода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   11 кг бумаги, а весь класс 198 кг бумаги.</a:t>
            </a:r>
          </a:p>
        </p:txBody>
      </p:sp>
      <p:pic>
        <p:nvPicPr>
          <p:cNvPr id="12292" name="Picture 4" descr="imagesCAK3OK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magesCAZY4QL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981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imagesCAPOSQ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04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6153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ВЫВОД: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Учащиеся 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b="1" dirty="0" smtClean="0"/>
              <a:t>класса</a:t>
            </a:r>
            <a:r>
              <a:rPr lang="ru-RU" dirty="0" smtClean="0"/>
              <a:t> 17 группы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за один учебный год тратят по приблизительным подсчетам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dirty="0" smtClean="0"/>
              <a:t>387</a:t>
            </a:r>
            <a:r>
              <a:rPr lang="ru-RU" dirty="0" smtClean="0"/>
              <a:t> </a:t>
            </a:r>
            <a:r>
              <a:rPr lang="ru-RU" b="1" dirty="0" smtClean="0"/>
              <a:t>кг</a:t>
            </a:r>
            <a:r>
              <a:rPr lang="ru-RU" dirty="0" smtClean="0"/>
              <a:t> </a:t>
            </a:r>
            <a:r>
              <a:rPr lang="ru-RU" b="1" dirty="0" smtClean="0"/>
              <a:t>бумаги,</a:t>
            </a:r>
            <a:r>
              <a:rPr lang="ru-RU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для изготовления которой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необходимо 2 м</a:t>
            </a:r>
            <a:r>
              <a:rPr lang="ru-RU" baseline="30000" dirty="0" smtClean="0"/>
              <a:t>3</a:t>
            </a:r>
            <a:r>
              <a:rPr lang="ru-RU" dirty="0" smtClean="0"/>
              <a:t> древесины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или </a:t>
            </a:r>
            <a:r>
              <a:rPr lang="ru-RU" b="1" dirty="0" smtClean="0"/>
              <a:t>7</a:t>
            </a:r>
            <a:r>
              <a:rPr lang="ru-RU" dirty="0" smtClean="0"/>
              <a:t> </a:t>
            </a:r>
            <a:r>
              <a:rPr lang="ru-RU" b="1" dirty="0" smtClean="0"/>
              <a:t>деревьев</a:t>
            </a:r>
            <a:r>
              <a:rPr lang="ru-RU" dirty="0" smtClean="0"/>
              <a:t>.</a:t>
            </a:r>
          </a:p>
        </p:txBody>
      </p:sp>
      <p:pic>
        <p:nvPicPr>
          <p:cNvPr id="15364" name="Picture 4" descr="imagesCAS4DB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46538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agesCAP2B1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24082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0103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Химия и математика- наш мир.</a:t>
            </a:r>
            <a:endParaRPr lang="ru-RU" sz="6600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4559950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6690530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7057472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959355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Важнейшая задача цивилизации – научить   человека мыслить.                 Т.Эдисон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 проекта</a:t>
            </a:r>
            <a:r>
              <a:rPr lang="ru-RU" dirty="0" smtClean="0"/>
              <a:t>: показать необходимость интеграции предметов естественного цикла и математики, как необходимость для развития интеллектуальных способностей учащихся, умения их мыслить, работать самостоятельно.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50449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052354" y="916686"/>
            <a:ext cx="511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/>
              <a:t>Список литературы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928662" y="1357298"/>
            <a:ext cx="77041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Программы по математике и биологии средней школы.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2. Учебные пособия по курсу «Биология» средней школы.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3. Журнал «Исследовательская работа  школьников» №1, 2006 г., под ред. Обухова А.А.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4. Рогушина Т.П. «Интеграционный подход в обучении», газета «Первое сентября», №7 (2006 г.)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16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21495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Интеграция учебных </a:t>
            </a:r>
            <a:r>
              <a:rPr lang="ru-RU" sz="2800" smtClean="0"/>
              <a:t>дисциплин- </a:t>
            </a:r>
            <a:r>
              <a:rPr lang="ru-RU" sz="2800" smtClean="0"/>
              <a:t>одно </a:t>
            </a:r>
            <a:r>
              <a:rPr lang="ru-RU" sz="2800" dirty="0" smtClean="0"/>
              <a:t>из направлений проектно-исследовательский деятельности учащихся. Интеграция дисциплин помогает учителю выявить  одаренных детей, развивать творчество учащихся их умение анализировать, мыслить, воспринимая ценности природы и явления. Выражать языком математики все явления природы. Интеграция предметов естественного цикла и математики, развивает компетенции учащихся  и метапредметные и надпредметные связи. Главное в интеграции- помощь выпускникам представить целостность социума, мира.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Координировать умения учащихся, принимать нестандартные способы решения при решении ситуативных проблем</a:t>
            </a:r>
          </a:p>
          <a:p>
            <a:r>
              <a:rPr lang="ru-RU" sz="2800" dirty="0" smtClean="0"/>
              <a:t>Принимать разумный выбор действий</a:t>
            </a:r>
          </a:p>
          <a:p>
            <a:r>
              <a:rPr lang="ru-RU" sz="2800" dirty="0" smtClean="0"/>
              <a:t>Принимать наиболее краткий путь достижения цели</a:t>
            </a:r>
          </a:p>
          <a:p>
            <a:r>
              <a:rPr lang="ru-RU" sz="2800" dirty="0" smtClean="0"/>
              <a:t>Развивать целенаправленность, рациональность, делать экономические решения, умения мыслить и формулировать вывод не только на бумаге, но и в реальной жизни делать выбор самостоятельно и нести ответственность за свой выбор.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2471371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учебных дисциплин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14678" y="3286124"/>
            <a:ext cx="235745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00364" y="1857364"/>
            <a:ext cx="242889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Валеология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72198" y="3500438"/>
            <a:ext cx="178595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10" y="2214554"/>
            <a:ext cx="192882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28662" y="3714752"/>
            <a:ext cx="192882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86446" y="2071678"/>
            <a:ext cx="214314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143108" y="4857760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29190" y="4857760"/>
            <a:ext cx="250033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Социология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179091" y="310752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500298" y="292893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500694" y="3000372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72132" y="400050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6"/>
          </p:cNvCxnSpPr>
          <p:nvPr/>
        </p:nvCxnSpPr>
        <p:spPr>
          <a:xfrm rot="10800000" flipV="1">
            <a:off x="2857488" y="4071941"/>
            <a:ext cx="428628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214678" y="4357694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714876" y="442913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459502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интегрированного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Специально организованный урок ,т.е, если он специально неорганизован, то его вообще может не быть или он распадается на отдельные уроки, не объединённые общей целью;</a:t>
            </a:r>
          </a:p>
          <a:p>
            <a:pPr marL="514350" indent="-514350">
              <a:buAutoNum type="arabicPeriod"/>
            </a:pPr>
            <a:r>
              <a:rPr lang="ru-RU" dirty="0" smtClean="0"/>
              <a:t> Цель специфическая(объединенная), она может быть направлена для глубокого проникновения в суть изучаемой темы, повышения интереса учащихся к предметам, экономии учебного времени, целостного, синтезированного восприятия изучаемых по данной теме вопросов;</a:t>
            </a:r>
          </a:p>
          <a:p>
            <a:pPr marL="514350" indent="-514350">
              <a:buAutoNum type="arabicPeriod"/>
            </a:pPr>
            <a:r>
              <a:rPr lang="ru-RU" dirty="0" smtClean="0"/>
              <a:t> Широкое использование знаний из разных дисциплин;</a:t>
            </a:r>
          </a:p>
          <a:p>
            <a:pPr marL="514350" indent="-514350">
              <a:buNone/>
            </a:pPr>
            <a:r>
              <a:rPr lang="ru-RU" dirty="0" smtClean="0"/>
              <a:t>         </a:t>
            </a:r>
          </a:p>
          <a:p>
            <a:pPr marL="514350" indent="-514350">
              <a:buNone/>
            </a:pPr>
            <a:r>
              <a:rPr lang="ru-RU" dirty="0" smtClean="0"/>
              <a:t>          Поскольку в интегрированном обучении рассматриваются разнообразные междисциплинарные проблемы, расширяющие рамки действующих программ и учебников для общеобразовательных школ, то следует подчеркнуть, что при таком подходе сочетаются разнообразные методы обучения: лекции и беседа, объяснение и правление самостоятельной работой учащихся, наблюдение и опыт, сравнение , анализ и синтез,. -исследовательской  деятельности и проект.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634249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интегрированного урока направлены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Углубленность изучения тем предметов</a:t>
            </a:r>
          </a:p>
          <a:p>
            <a:r>
              <a:rPr lang="ru-RU" dirty="0" smtClean="0"/>
              <a:t>Альтернативность решения</a:t>
            </a:r>
          </a:p>
          <a:p>
            <a:r>
              <a:rPr lang="ru-RU" dirty="0" smtClean="0"/>
              <a:t>Актуальность проблемы</a:t>
            </a:r>
          </a:p>
          <a:p>
            <a:r>
              <a:rPr lang="ru-RU" dirty="0" smtClean="0"/>
              <a:t>Практическую значимость проблемы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61858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Это позволяет учащимся: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Многогранно рассмотреть многие важные явления</a:t>
            </a:r>
          </a:p>
          <a:p>
            <a:r>
              <a:rPr lang="ru-RU" sz="2800" dirty="0" smtClean="0"/>
              <a:t>Связать дисциплины с жизнью</a:t>
            </a:r>
          </a:p>
          <a:p>
            <a:r>
              <a:rPr lang="ru-RU" sz="2800" dirty="0" smtClean="0"/>
              <a:t>Показать богатство и сложность окружающего мира</a:t>
            </a:r>
          </a:p>
          <a:p>
            <a:r>
              <a:rPr lang="ru-RU" sz="2800" dirty="0" smtClean="0"/>
              <a:t>Получить заряд любознательности</a:t>
            </a:r>
          </a:p>
          <a:p>
            <a:r>
              <a:rPr lang="ru-RU" sz="2800" dirty="0" smtClean="0"/>
              <a:t>Создать собственную модель мира</a:t>
            </a:r>
          </a:p>
          <a:p>
            <a:pPr marL="0" indent="0">
              <a:buNone/>
            </a:pPr>
            <a:r>
              <a:rPr lang="ru-RU" sz="4800" dirty="0" smtClean="0"/>
              <a:t>            </a:t>
            </a:r>
            <a:r>
              <a:rPr lang="ru-RU" sz="4300" u="sng" dirty="0" smtClean="0"/>
              <a:t>Это позволяет учителю:</a:t>
            </a:r>
          </a:p>
          <a:p>
            <a:r>
              <a:rPr lang="ru-RU" dirty="0" smtClean="0"/>
              <a:t>Выявить творческих, неординарно-мыслящих учащихся</a:t>
            </a:r>
          </a:p>
          <a:p>
            <a:r>
              <a:rPr lang="ru-RU" dirty="0" smtClean="0"/>
              <a:t>Развивать творчество и одаренность ученика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081689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Интеграция математических понятий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2800" dirty="0"/>
              <a:t>Длина отрезка, середина отрезка;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/>
              <a:t>Понятие перпендикуляра;</a:t>
            </a:r>
          </a:p>
          <a:p>
            <a:pPr>
              <a:buClr>
                <a:srgbClr val="006600"/>
              </a:buClr>
              <a:buFont typeface="Wingdings" pitchFamily="2" charset="2"/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ru-RU" sz="2800" dirty="0"/>
              <a:t>Проведение перпендикулярных прямых с помощью циркуля и линейки.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508109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1255</Words>
  <Application>Microsoft Office PowerPoint</Application>
  <PresentationFormat>Экран (4:3)</PresentationFormat>
  <Paragraphs>155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5_Тема Office</vt:lpstr>
      <vt:lpstr>3_Тема Office</vt:lpstr>
      <vt:lpstr>6_Тема Office</vt:lpstr>
      <vt:lpstr>Министерство общего и профессионального образования Ростовской области</vt:lpstr>
      <vt:lpstr>Слайд 2</vt:lpstr>
      <vt:lpstr>Важнейшая задача цивилизации – научить   человека мыслить.                 Т.Эдисон</vt:lpstr>
      <vt:lpstr>Задачи:</vt:lpstr>
      <vt:lpstr>Интеграция учебных дисциплин</vt:lpstr>
      <vt:lpstr>Признаки интегрированного урока:</vt:lpstr>
      <vt:lpstr>Признаки интегрированного урока направлены на:</vt:lpstr>
      <vt:lpstr>Это позволяет учащимся: </vt:lpstr>
      <vt:lpstr>Интеграция математических понятий </vt:lpstr>
      <vt:lpstr>Биология. Зоология. Анатомия. </vt:lpstr>
      <vt:lpstr>Слайд 11</vt:lpstr>
      <vt:lpstr>СИММЕТРИЯ У ЧЕЛОВЕКА </vt:lpstr>
      <vt:lpstr>«Выявление плоскостопия» Методика выполнения работы</vt:lpstr>
      <vt:lpstr>Биология и математика- наш мир</vt:lpstr>
      <vt:lpstr>Биология и математика –наш мир</vt:lpstr>
      <vt:lpstr>Используя формулы сокращенного умножения узнаем продолжительность жизни земноводных.</vt:lpstr>
      <vt:lpstr>Ключ:</vt:lpstr>
      <vt:lpstr>Экология и математика- наш мир.</vt:lpstr>
      <vt:lpstr>ПОДСЧЕТ РАСХОДА ДЕРЕВА</vt:lpstr>
      <vt:lpstr>ПОДСЧЕТ РАСХОДА ДЕРЕВА</vt:lpstr>
      <vt:lpstr>роль леса в жизни нашей планеты: </vt:lpstr>
      <vt:lpstr>Вызывают беспокойство следующие факты:</vt:lpstr>
      <vt:lpstr>БУМАГА И МАТЕМАТИКА ПОДСЧЕТ РАСХОДА БУМАГИ</vt:lpstr>
      <vt:lpstr>ВЫВОД:</vt:lpstr>
      <vt:lpstr>Химия и математика- наш мир.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35</cp:revision>
  <dcterms:modified xsi:type="dcterms:W3CDTF">2013-01-14T07:01:01Z</dcterms:modified>
</cp:coreProperties>
</file>