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72" r:id="rId13"/>
    <p:sldId id="264" r:id="rId14"/>
    <p:sldId id="268" r:id="rId15"/>
    <p:sldId id="271" r:id="rId16"/>
    <p:sldId id="269" r:id="rId17"/>
    <p:sldId id="27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08B3F-AEEB-4380-9BCB-6D8287E3F3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8EE0B-CF32-4282-B0DE-0BEAB9BC65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30543-C2DA-4857-982E-5EE6493CC8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8BCCF-AA5A-4583-849E-F21C93F6DF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6B245-7025-404F-A441-3752EF23E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6B228-D47A-4BE4-BF7D-EDC133654C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A7A05-60D1-47A2-BB3C-FC102C3F12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B8EC7-F178-45D2-9FD5-A2CEFA4488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1106A-97B0-44CC-B398-899BF35A33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D3CEB-1893-4298-94FD-28B26743E2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ECF80-44EB-47AC-8829-57DBDC210C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0B5CB-3983-403C-B302-89E6DDC55D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A647C65-2A26-40B3-A3CF-F9BEAE1D2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6000" b="1" smtClean="0">
                <a:solidFill>
                  <a:srgbClr val="FF0066"/>
                </a:solidFill>
              </a:rPr>
              <a:t>Сумма векторов.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5124450"/>
            <a:ext cx="6400800" cy="1096963"/>
          </a:xfrm>
        </p:spPr>
        <p:txBody>
          <a:bodyPr/>
          <a:lstStyle/>
          <a:p>
            <a:pPr algn="r" eaLnBrk="1" hangingPunct="1"/>
            <a:r>
              <a:rPr lang="ru-RU" sz="1600" smtClean="0"/>
              <a:t>Автор: Ускова Л.В.</a:t>
            </a:r>
          </a:p>
          <a:p>
            <a:pPr algn="r" eaLnBrk="1" hangingPunct="1"/>
            <a:r>
              <a:rPr lang="ru-RU" sz="1600" smtClean="0"/>
              <a:t>Учитель математики МОУ СОШ №4</a:t>
            </a:r>
          </a:p>
          <a:p>
            <a:pPr algn="r" eaLnBrk="1" hangingPunct="1"/>
            <a:r>
              <a:rPr lang="ru-RU" sz="1600" smtClean="0"/>
              <a:t>г.Оленегорска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3) </a:t>
            </a:r>
            <a:endParaRPr lang="ru-RU" smtClean="0"/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 flipV="1">
            <a:off x="1925638" y="428625"/>
            <a:ext cx="2333625" cy="1247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4221163" y="682625"/>
            <a:ext cx="1570037" cy="1023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2506663" y="871538"/>
            <a:ext cx="35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4104" name="Line 7"/>
          <p:cNvSpPr>
            <a:spLocks noChangeShapeType="1"/>
          </p:cNvSpPr>
          <p:nvPr/>
        </p:nvSpPr>
        <p:spPr bwMode="auto">
          <a:xfrm>
            <a:off x="2549525" y="936625"/>
            <a:ext cx="182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5248275" y="893763"/>
            <a:ext cx="333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4106" name="Line 9"/>
          <p:cNvSpPr>
            <a:spLocks noChangeShapeType="1"/>
          </p:cNvSpPr>
          <p:nvPr/>
        </p:nvSpPr>
        <p:spPr bwMode="auto">
          <a:xfrm flipV="1">
            <a:off x="5270500" y="966788"/>
            <a:ext cx="21590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8212" name="Group 20"/>
          <p:cNvGraphicFramePr>
            <a:graphicFrameLocks noGrp="1"/>
          </p:cNvGraphicFramePr>
          <p:nvPr>
            <p:ph idx="1"/>
          </p:nvPr>
        </p:nvGraphicFramePr>
        <p:xfrm>
          <a:off x="392113" y="2332038"/>
          <a:ext cx="8229600" cy="428466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28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Правило треугольника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Правило параллелограмма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3" name="Line 21"/>
          <p:cNvSpPr>
            <a:spLocks noChangeShapeType="1"/>
          </p:cNvSpPr>
          <p:nvPr/>
        </p:nvSpPr>
        <p:spPr bwMode="auto">
          <a:xfrm flipV="1">
            <a:off x="1941513" y="433388"/>
            <a:ext cx="2333625" cy="1247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V="1">
            <a:off x="1930400" y="423863"/>
            <a:ext cx="2333625" cy="1247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17" name="Line 23"/>
          <p:cNvSpPr>
            <a:spLocks noChangeShapeType="1"/>
          </p:cNvSpPr>
          <p:nvPr/>
        </p:nvSpPr>
        <p:spPr bwMode="auto">
          <a:xfrm>
            <a:off x="4227513" y="709613"/>
            <a:ext cx="1558925" cy="9921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4227513" y="676275"/>
            <a:ext cx="1579562" cy="1023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8217" name="Oval 25"/>
          <p:cNvSpPr>
            <a:spLocks noChangeArrowheads="1"/>
          </p:cNvSpPr>
          <p:nvPr/>
        </p:nvSpPr>
        <p:spPr bwMode="auto">
          <a:xfrm>
            <a:off x="558800" y="4991100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409575" y="46466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</a:t>
            </a:r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V="1">
            <a:off x="608013" y="4813300"/>
            <a:ext cx="3797300" cy="2270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2108200" y="51308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endParaRPr lang="ru-RU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2184400" y="5173663"/>
            <a:ext cx="311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4" name="Rectangle 3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22" name="Object 30"/>
          <p:cNvGraphicFramePr>
            <a:graphicFrameLocks noChangeAspect="1"/>
          </p:cNvGraphicFramePr>
          <p:nvPr/>
        </p:nvGraphicFramePr>
        <p:xfrm>
          <a:off x="1206500" y="5595938"/>
          <a:ext cx="2343150" cy="892175"/>
        </p:xfrm>
        <a:graphic>
          <a:graphicData uri="http://schemas.openxmlformats.org/presentationml/2006/ole">
            <p:oleObj spid="_x0000_s4098" name="Формула" r:id="rId3" imgW="596900" imgH="228600" progId="Equation.3">
              <p:embed/>
            </p:oleObj>
          </a:graphicData>
        </a:graphic>
      </p:graphicFrame>
      <p:sp>
        <p:nvSpPr>
          <p:cNvPr id="8224" name="Oval 32"/>
          <p:cNvSpPr>
            <a:spLocks noChangeArrowheads="1"/>
          </p:cNvSpPr>
          <p:nvPr/>
        </p:nvSpPr>
        <p:spPr bwMode="auto">
          <a:xfrm>
            <a:off x="4894263" y="451802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4754563" y="4195763"/>
            <a:ext cx="2905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</a:t>
            </a:r>
            <a:endParaRPr lang="ru-RU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 flipV="1">
            <a:off x="6507163" y="4184650"/>
            <a:ext cx="2044700" cy="14097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7224713" y="3275013"/>
            <a:ext cx="1311275" cy="903287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 flipV="1">
            <a:off x="4932363" y="4200525"/>
            <a:ext cx="3635375" cy="355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6788150" y="3970338"/>
            <a:ext cx="35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endParaRPr lang="ru-RU"/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 flipV="1">
            <a:off x="6853238" y="3990975"/>
            <a:ext cx="214312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2" name="Rectangle 4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35" name="Object 43"/>
          <p:cNvGraphicFramePr>
            <a:graphicFrameLocks noChangeAspect="1"/>
          </p:cNvGraphicFramePr>
          <p:nvPr/>
        </p:nvGraphicFramePr>
        <p:xfrm>
          <a:off x="6380163" y="5767388"/>
          <a:ext cx="2138362" cy="814387"/>
        </p:xfrm>
        <a:graphic>
          <a:graphicData uri="http://schemas.openxmlformats.org/presentationml/2006/ole">
            <p:oleObj spid="_x0000_s4099" name="Формула" r:id="rId4" imgW="596900" imgH="228600" progId="Equation.3">
              <p:embed/>
            </p:oleObj>
          </a:graphicData>
        </a:graphic>
      </p:graphicFrame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1452563" y="3883025"/>
            <a:ext cx="225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1538288" y="3959225"/>
            <a:ext cx="193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9" name="Text Box 47"/>
          <p:cNvSpPr txBox="1">
            <a:spLocks noChangeArrowheads="1"/>
          </p:cNvSpPr>
          <p:nvPr/>
        </p:nvSpPr>
        <p:spPr bwMode="auto">
          <a:xfrm>
            <a:off x="3452813" y="3614738"/>
            <a:ext cx="258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>
            <a:off x="3529013" y="3635375"/>
            <a:ext cx="22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1" name="Text Box 49"/>
          <p:cNvSpPr txBox="1">
            <a:spLocks noChangeArrowheads="1"/>
          </p:cNvSpPr>
          <p:nvPr/>
        </p:nvSpPr>
        <p:spPr bwMode="auto">
          <a:xfrm>
            <a:off x="5862638" y="3344863"/>
            <a:ext cx="312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>
            <a:off x="5895975" y="3398838"/>
            <a:ext cx="268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3" name="Text Box 51"/>
          <p:cNvSpPr txBox="1">
            <a:spLocks noChangeArrowheads="1"/>
          </p:cNvSpPr>
          <p:nvPr/>
        </p:nvSpPr>
        <p:spPr bwMode="auto">
          <a:xfrm>
            <a:off x="5249863" y="5411788"/>
            <a:ext cx="35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8244" name="Line 52"/>
          <p:cNvSpPr>
            <a:spLocks noChangeShapeType="1"/>
          </p:cNvSpPr>
          <p:nvPr/>
        </p:nvSpPr>
        <p:spPr bwMode="auto">
          <a:xfrm>
            <a:off x="5314950" y="5486400"/>
            <a:ext cx="193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6091E-6 L -0.14601 0.4920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2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76428E-6 L -0.15295 0.4580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2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19223E-7 L 0.32951 0.4168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27319E-6 L 0.08003 0.5674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213" grpId="0" animBg="1"/>
      <p:bldP spid="8214" grpId="0" animBg="1"/>
      <p:bldP spid="8216" grpId="0" animBg="1"/>
      <p:bldP spid="8217" grpId="0" animBg="1"/>
      <p:bldP spid="8218" grpId="0"/>
      <p:bldP spid="8219" grpId="0" animBg="1"/>
      <p:bldP spid="8220" grpId="0"/>
      <p:bldP spid="8221" grpId="0" animBg="1"/>
      <p:bldP spid="8224" grpId="0" animBg="1"/>
      <p:bldP spid="8225" grpId="0"/>
      <p:bldP spid="8226" grpId="0" animBg="1"/>
      <p:bldP spid="8227" grpId="0" animBg="1"/>
      <p:bldP spid="8228" grpId="0" animBg="1"/>
      <p:bldP spid="8229" grpId="0"/>
      <p:bldP spid="8230" grpId="0" animBg="1"/>
      <p:bldP spid="8237" grpId="0"/>
      <p:bldP spid="8238" grpId="0" animBg="1"/>
      <p:bldP spid="8239" grpId="0"/>
      <p:bldP spid="8240" grpId="0" animBg="1"/>
      <p:bldP spid="8241" grpId="0"/>
      <p:bldP spid="8242" grpId="0" animBg="1"/>
      <p:bldP spid="8243" grpId="0"/>
      <p:bldP spid="82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3) Правило многоугольника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535113"/>
            <a:ext cx="8229600" cy="4525962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 flipV="1">
            <a:off x="828675" y="2205038"/>
            <a:ext cx="1689100" cy="1258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26" name="Line 5"/>
          <p:cNvSpPr>
            <a:spLocks noChangeShapeType="1"/>
          </p:cNvSpPr>
          <p:nvPr/>
        </p:nvSpPr>
        <p:spPr bwMode="auto">
          <a:xfrm flipH="1">
            <a:off x="3017838" y="1865313"/>
            <a:ext cx="612775" cy="1431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27" name="Line 6"/>
          <p:cNvSpPr>
            <a:spLocks noChangeShapeType="1"/>
          </p:cNvSpPr>
          <p:nvPr/>
        </p:nvSpPr>
        <p:spPr bwMode="auto">
          <a:xfrm>
            <a:off x="1333500" y="3797300"/>
            <a:ext cx="1454150" cy="1614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28" name="Line 7"/>
          <p:cNvSpPr>
            <a:spLocks noChangeShapeType="1"/>
          </p:cNvSpPr>
          <p:nvPr/>
        </p:nvSpPr>
        <p:spPr bwMode="auto">
          <a:xfrm flipH="1" flipV="1">
            <a:off x="704850" y="3813175"/>
            <a:ext cx="495300" cy="2022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29" name="Line 8"/>
          <p:cNvSpPr>
            <a:spLocks noChangeShapeType="1"/>
          </p:cNvSpPr>
          <p:nvPr/>
        </p:nvSpPr>
        <p:spPr bwMode="auto">
          <a:xfrm flipH="1" flipV="1">
            <a:off x="2603500" y="3067050"/>
            <a:ext cx="96838" cy="1527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30" name="Text Box 9"/>
          <p:cNvSpPr txBox="1">
            <a:spLocks noChangeArrowheads="1"/>
          </p:cNvSpPr>
          <p:nvPr/>
        </p:nvSpPr>
        <p:spPr bwMode="auto">
          <a:xfrm>
            <a:off x="1193800" y="2614613"/>
            <a:ext cx="2365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5131" name="Line 10"/>
          <p:cNvSpPr>
            <a:spLocks noChangeShapeType="1"/>
          </p:cNvSpPr>
          <p:nvPr/>
        </p:nvSpPr>
        <p:spPr bwMode="auto">
          <a:xfrm>
            <a:off x="1279525" y="2678113"/>
            <a:ext cx="204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2" name="Text Box 11"/>
          <p:cNvSpPr txBox="1">
            <a:spLocks noChangeArrowheads="1"/>
          </p:cNvSpPr>
          <p:nvPr/>
        </p:nvSpPr>
        <p:spPr bwMode="auto">
          <a:xfrm>
            <a:off x="635000" y="4948238"/>
            <a:ext cx="225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5133" name="Line 12"/>
          <p:cNvSpPr>
            <a:spLocks noChangeShapeType="1"/>
          </p:cNvSpPr>
          <p:nvPr/>
        </p:nvSpPr>
        <p:spPr bwMode="auto">
          <a:xfrm>
            <a:off x="688975" y="5024438"/>
            <a:ext cx="128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4" name="Text Box 13"/>
          <p:cNvSpPr txBox="1">
            <a:spLocks noChangeArrowheads="1"/>
          </p:cNvSpPr>
          <p:nvPr/>
        </p:nvSpPr>
        <p:spPr bwMode="auto">
          <a:xfrm>
            <a:off x="1968500" y="4173538"/>
            <a:ext cx="269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  <a:endParaRPr lang="ru-RU"/>
          </a:p>
        </p:txBody>
      </p:sp>
      <p:sp>
        <p:nvSpPr>
          <p:cNvPr id="5135" name="Line 14"/>
          <p:cNvSpPr>
            <a:spLocks noChangeShapeType="1"/>
          </p:cNvSpPr>
          <p:nvPr/>
        </p:nvSpPr>
        <p:spPr bwMode="auto">
          <a:xfrm>
            <a:off x="2054225" y="4216400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6" name="Text Box 15"/>
          <p:cNvSpPr txBox="1">
            <a:spLocks noChangeArrowheads="1"/>
          </p:cNvSpPr>
          <p:nvPr/>
        </p:nvSpPr>
        <p:spPr bwMode="auto">
          <a:xfrm>
            <a:off x="3001963" y="2312988"/>
            <a:ext cx="2365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endParaRPr lang="ru-RU"/>
          </a:p>
        </p:txBody>
      </p:sp>
      <p:sp>
        <p:nvSpPr>
          <p:cNvPr id="5137" name="Line 16"/>
          <p:cNvSpPr>
            <a:spLocks noChangeShapeType="1"/>
          </p:cNvSpPr>
          <p:nvPr/>
        </p:nvSpPr>
        <p:spPr bwMode="auto">
          <a:xfrm flipV="1">
            <a:off x="3076575" y="2344738"/>
            <a:ext cx="13970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8" name="Text Box 17"/>
          <p:cNvSpPr txBox="1">
            <a:spLocks noChangeArrowheads="1"/>
          </p:cNvSpPr>
          <p:nvPr/>
        </p:nvSpPr>
        <p:spPr bwMode="auto">
          <a:xfrm>
            <a:off x="2765425" y="3808413"/>
            <a:ext cx="290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  <a:endParaRPr lang="ru-RU"/>
          </a:p>
        </p:txBody>
      </p:sp>
      <p:sp>
        <p:nvSpPr>
          <p:cNvPr id="5139" name="Line 18"/>
          <p:cNvSpPr>
            <a:spLocks noChangeShapeType="1"/>
          </p:cNvSpPr>
          <p:nvPr/>
        </p:nvSpPr>
        <p:spPr bwMode="auto">
          <a:xfrm>
            <a:off x="2828925" y="3894138"/>
            <a:ext cx="204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4614863" y="3765550"/>
            <a:ext cx="119062" cy="1397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356100" y="3441700"/>
            <a:ext cx="409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</a:t>
            </a:r>
            <a:endParaRPr lang="ru-RU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 flipV="1">
            <a:off x="844550" y="2200275"/>
            <a:ext cx="1689100" cy="1258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5195888" y="2808288"/>
            <a:ext cx="301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V="1">
            <a:off x="5238750" y="2862263"/>
            <a:ext cx="27940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1328738" y="3790950"/>
            <a:ext cx="1454150" cy="1614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7218363" y="3044825"/>
            <a:ext cx="322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  <a:endParaRPr lang="ru-RU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7283450" y="3130550"/>
            <a:ext cx="22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H="1" flipV="1">
            <a:off x="720725" y="3808413"/>
            <a:ext cx="495300" cy="2022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7713663" y="2905125"/>
            <a:ext cx="26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7799388" y="2968625"/>
            <a:ext cx="139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 flipH="1">
            <a:off x="3013075" y="1881188"/>
            <a:ext cx="612775" cy="1431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6637338" y="2517775"/>
            <a:ext cx="26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endParaRPr lang="ru-RU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6702425" y="2571750"/>
            <a:ext cx="268288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 flipH="1" flipV="1">
            <a:off x="2598738" y="3082925"/>
            <a:ext cx="96837" cy="1527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6218238" y="210978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  <a:endParaRPr lang="ru-RU"/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6335713" y="2130425"/>
            <a:ext cx="160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 flipV="1">
            <a:off x="4686300" y="2071688"/>
            <a:ext cx="1958975" cy="17002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5529263" y="2398713"/>
            <a:ext cx="258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</a:rPr>
              <a:t>f</a:t>
            </a:r>
            <a:endParaRPr lang="ru-RU">
              <a:solidFill>
                <a:srgbClr val="FF0066"/>
              </a:solidFill>
            </a:endParaRPr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>
            <a:off x="5583238" y="2463800"/>
            <a:ext cx="236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327" name="Object 39"/>
          <p:cNvGraphicFramePr>
            <a:graphicFrameLocks noChangeAspect="1"/>
          </p:cNvGraphicFramePr>
          <p:nvPr/>
        </p:nvGraphicFramePr>
        <p:xfrm>
          <a:off x="4044950" y="5013325"/>
          <a:ext cx="4508500" cy="901700"/>
        </p:xfrm>
        <a:graphic>
          <a:graphicData uri="http://schemas.openxmlformats.org/presentationml/2006/ole">
            <p:oleObj spid="_x0000_s5122" name="Формула" r:id="rId3" imgW="1282700" imgH="254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4046E-6 L 0.42257 0.0515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4155E-6 L 0.54948 -0.180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" y="-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7.63359E-8 L 0.72344 -0.2412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" y="-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8.97525E-7 L 0.40451 0.050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00185E-7 L 0.44253 -0.1471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-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7" grpId="0" animBg="1"/>
      <p:bldP spid="12308" grpId="0"/>
      <p:bldP spid="12309" grpId="0" animBg="1"/>
      <p:bldP spid="12310" grpId="0"/>
      <p:bldP spid="12311" grpId="0" animBg="1"/>
      <p:bldP spid="12312" grpId="0" animBg="1"/>
      <p:bldP spid="12313" grpId="0"/>
      <p:bldP spid="12314" grpId="0" animBg="1"/>
      <p:bldP spid="12315" grpId="0" animBg="1"/>
      <p:bldP spid="12316" grpId="0"/>
      <p:bldP spid="12317" grpId="0" animBg="1"/>
      <p:bldP spid="12318" grpId="0" animBg="1"/>
      <p:bldP spid="12319" grpId="0"/>
      <p:bldP spid="12320" grpId="0" animBg="1"/>
      <p:bldP spid="12321" grpId="0" animBg="1"/>
      <p:bldP spid="12322" grpId="0"/>
      <p:bldP spid="12323" grpId="0" animBg="1"/>
      <p:bldP spid="12324" grpId="0" animBg="1"/>
      <p:bldP spid="12325" grpId="0"/>
      <p:bldP spid="123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522288" y="285750"/>
            <a:ext cx="8229600" cy="712788"/>
          </a:xfrm>
        </p:spPr>
        <p:txBody>
          <a:bodyPr/>
          <a:lstStyle/>
          <a:p>
            <a:pPr algn="l" eaLnBrk="1" hangingPunct="1"/>
            <a:r>
              <a:rPr lang="ru-RU" sz="2400" smtClean="0"/>
              <a:t>Сторона равностороннего треугольника АВС равна </a:t>
            </a:r>
            <a:r>
              <a:rPr lang="ru-RU" sz="2400" i="1" smtClean="0"/>
              <a:t>а. </a:t>
            </a:r>
            <a:r>
              <a:rPr lang="ru-RU" sz="2400" smtClean="0"/>
              <a:t>Найдите: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2308225" y="668338"/>
          <a:ext cx="1658938" cy="815975"/>
        </p:xfrm>
        <a:graphic>
          <a:graphicData uri="http://schemas.openxmlformats.org/presentationml/2006/ole">
            <p:oleObj spid="_x0000_s6146" name="Формула" r:id="rId3" imgW="672840" imgH="330120" progId="Equation.3">
              <p:embed/>
            </p:oleObj>
          </a:graphicData>
        </a:graphic>
      </p:graphicFrame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7" name="Object 6"/>
          <p:cNvGraphicFramePr>
            <a:graphicFrameLocks noChangeAspect="1"/>
          </p:cNvGraphicFramePr>
          <p:nvPr/>
        </p:nvGraphicFramePr>
        <p:xfrm>
          <a:off x="4162425" y="700088"/>
          <a:ext cx="1520825" cy="782637"/>
        </p:xfrm>
        <a:graphic>
          <a:graphicData uri="http://schemas.openxmlformats.org/presentationml/2006/ole">
            <p:oleObj spid="_x0000_s6147" name="Формула" r:id="rId4" imgW="647700" imgH="330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800000"/>
                </a:solidFill>
              </a:rPr>
              <a:t>Законы сложения векторов</a:t>
            </a:r>
            <a:r>
              <a:rPr lang="en-US" smtClean="0">
                <a:solidFill>
                  <a:srgbClr val="800000"/>
                </a:solidFill>
              </a:rPr>
              <a:t>:</a:t>
            </a:r>
            <a:endParaRPr lang="ru-RU" smtClean="0">
              <a:solidFill>
                <a:srgbClr val="8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1. Переместительный закон:</a:t>
            </a:r>
          </a:p>
          <a:p>
            <a:pPr eaLnBrk="1" hangingPunct="1">
              <a:buFontTx/>
              <a:buNone/>
            </a:pPr>
            <a:r>
              <a:rPr lang="en-US" smtClean="0"/>
              <a:t>			a</a:t>
            </a:r>
            <a:r>
              <a:rPr lang="ru-RU" smtClean="0"/>
              <a:t> + </a:t>
            </a:r>
            <a:r>
              <a:rPr lang="en-US" smtClean="0"/>
              <a:t>b = b + a</a:t>
            </a:r>
          </a:p>
          <a:p>
            <a:pPr eaLnBrk="1" hangingPunct="1">
              <a:buFontTx/>
              <a:buNone/>
            </a:pPr>
            <a:r>
              <a:rPr lang="en-US" smtClean="0"/>
              <a:t>2. </a:t>
            </a:r>
            <a:r>
              <a:rPr lang="ru-RU" smtClean="0"/>
              <a:t>Сочетательный закон:</a:t>
            </a:r>
          </a:p>
          <a:p>
            <a:pPr eaLnBrk="1" hangingPunct="1">
              <a:buFontTx/>
              <a:buNone/>
            </a:pPr>
            <a:r>
              <a:rPr lang="ru-RU" smtClean="0"/>
              <a:t>			(</a:t>
            </a:r>
            <a:r>
              <a:rPr lang="en-US" smtClean="0"/>
              <a:t>a + b) + c = a + (b + c)</a:t>
            </a:r>
            <a:endParaRPr lang="ru-RU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2366963" y="2312988"/>
            <a:ext cx="2047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V="1">
            <a:off x="3076575" y="2281238"/>
            <a:ext cx="258763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3765550" y="2281238"/>
            <a:ext cx="225425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4432300" y="2290763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2517775" y="3432175"/>
            <a:ext cx="193675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3205163" y="3441700"/>
            <a:ext cx="301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4044950" y="3475038"/>
            <a:ext cx="193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4691063" y="3432175"/>
            <a:ext cx="22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5518150" y="3421063"/>
            <a:ext cx="227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6249988" y="3421063"/>
            <a:ext cx="193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Упрощение выражений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DF + CK + FC = DF + FC + CK = DK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AB + CD + DA + BC = AB + BC + CD + DA=AA=0</a:t>
            </a:r>
            <a:endParaRPr lang="ru-RU" sz="2800" smtClean="0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581025" y="1677988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563563" y="2693988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1409700" y="1641475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281238" y="1630363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3163888" y="1624013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037013" y="1639888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5800725" y="1628775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940300" y="1608138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4995863" y="2671763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5905500" y="2667000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6794500" y="2673350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7508875" y="2679700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8137525" y="2684463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401" name="Line 18"/>
          <p:cNvSpPr>
            <a:spLocks noChangeShapeType="1"/>
          </p:cNvSpPr>
          <p:nvPr/>
        </p:nvSpPr>
        <p:spPr bwMode="auto">
          <a:xfrm>
            <a:off x="1463675" y="2689225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402" name="Line 19"/>
          <p:cNvSpPr>
            <a:spLocks noChangeShapeType="1"/>
          </p:cNvSpPr>
          <p:nvPr/>
        </p:nvSpPr>
        <p:spPr bwMode="auto">
          <a:xfrm>
            <a:off x="2371725" y="2651125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403" name="Line 20"/>
          <p:cNvSpPr>
            <a:spLocks noChangeShapeType="1"/>
          </p:cNvSpPr>
          <p:nvPr/>
        </p:nvSpPr>
        <p:spPr bwMode="auto">
          <a:xfrm>
            <a:off x="3236913" y="2635250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404" name="Line 21"/>
          <p:cNvSpPr>
            <a:spLocks noChangeShapeType="1"/>
          </p:cNvSpPr>
          <p:nvPr/>
        </p:nvSpPr>
        <p:spPr bwMode="auto">
          <a:xfrm>
            <a:off x="4168775" y="2651125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/>
          <a:lstStyle/>
          <a:p>
            <a:pPr algn="l" eaLnBrk="1" hangingPunct="1"/>
            <a:r>
              <a:rPr lang="ru-RU" sz="2400" smtClean="0"/>
              <a:t>Докажите, что если А,В,С и Д – произвольные точки, то </a:t>
            </a:r>
            <a:r>
              <a:rPr lang="ru-RU" smtClean="0"/>
              <a:t>  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2063750" y="923925"/>
          <a:ext cx="4484688" cy="677863"/>
        </p:xfrm>
        <a:graphic>
          <a:graphicData uri="http://schemas.openxmlformats.org/presentationml/2006/ole">
            <p:oleObj spid="_x0000_s7170" name="Формула" r:id="rId3" imgW="15113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Математический диктант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9988"/>
            <a:ext cx="8229600" cy="540861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Вариант 1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ru-RU" sz="2800" smtClean="0"/>
              <a:t>Начертите четыре попарно неколлинеарных вектора </a:t>
            </a:r>
            <a:r>
              <a:rPr lang="en-US" sz="2800" smtClean="0"/>
              <a:t>x, y, z, t. </a:t>
            </a:r>
            <a:r>
              <a:rPr lang="ru-RU" sz="2800" smtClean="0"/>
              <a:t>Постройте вектор </a:t>
            </a:r>
            <a:r>
              <a:rPr lang="en-US" sz="2800" smtClean="0">
                <a:solidFill>
                  <a:srgbClr val="800000"/>
                </a:solidFill>
              </a:rPr>
              <a:t>x+y+z+t</a:t>
            </a:r>
            <a:r>
              <a:rPr lang="ru-RU" sz="2800" smtClean="0"/>
              <a:t>.</a:t>
            </a:r>
            <a:endParaRPr lang="en-US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ru-RU" sz="2800" smtClean="0"/>
              <a:t>Упростите выражение: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800000"/>
                </a:solidFill>
              </a:rPr>
              <a:t>			</a:t>
            </a:r>
            <a:r>
              <a:rPr lang="en-US" sz="2800" smtClean="0">
                <a:solidFill>
                  <a:srgbClr val="800000"/>
                </a:solidFill>
              </a:rPr>
              <a:t>AB+MP+CM+BC+PN=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Вариант 2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ru-RU" sz="2800" smtClean="0"/>
              <a:t>Начертите пять попарно неколлинеарных вектора </a:t>
            </a:r>
            <a:r>
              <a:rPr lang="en-US" sz="2800" smtClean="0"/>
              <a:t>a, b, c, d, e. </a:t>
            </a:r>
            <a:r>
              <a:rPr lang="ru-RU" sz="2800" smtClean="0"/>
              <a:t>Постройте вектор </a:t>
            </a:r>
            <a:r>
              <a:rPr lang="en-US" sz="2800" smtClean="0">
                <a:solidFill>
                  <a:srgbClr val="800000"/>
                </a:solidFill>
              </a:rPr>
              <a:t>a+b+c+d+e</a:t>
            </a:r>
            <a:r>
              <a:rPr lang="en-US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ru-RU" sz="2800" smtClean="0"/>
              <a:t>Упростите выражение: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800" smtClean="0"/>
              <a:t>			</a:t>
            </a:r>
            <a:r>
              <a:rPr lang="en-US" sz="2800" smtClean="0">
                <a:solidFill>
                  <a:srgbClr val="800000"/>
                </a:solidFill>
              </a:rPr>
              <a:t>PQ+EF+AE+QA=</a:t>
            </a:r>
            <a:endParaRPr lang="ru-RU" sz="2800" smtClean="0">
              <a:solidFill>
                <a:srgbClr val="800000"/>
              </a:solidFill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378075" y="5626100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371725" y="2963863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3022600" y="2981325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3846513" y="2973388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4540250" y="2978150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5213350" y="2982913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2528888" y="2162175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4459288" y="5630863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3786188" y="5637213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3049588" y="5630863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2878138" y="2189163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3228975" y="2162175"/>
            <a:ext cx="258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6977063" y="2092325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7380288" y="2085975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7762875" y="2070100"/>
            <a:ext cx="258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8134350" y="2076450"/>
            <a:ext cx="258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3632200" y="2157413"/>
            <a:ext cx="258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2911475" y="4340225"/>
            <a:ext cx="258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3336925" y="4368800"/>
            <a:ext cx="258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3695700" y="4394200"/>
            <a:ext cx="258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4087813" y="4389438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2341563" y="4748213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2733675" y="4775200"/>
            <a:ext cx="258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2490788" y="4394200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1125538" y="4792663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1528763" y="4786313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1931988" y="4770438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215438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611188" y="3716338"/>
            <a:ext cx="5329237" cy="2663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6FFFF"/>
                    </a:gs>
                    <a:gs pos="50000">
                      <a:srgbClr val="0066FF"/>
                    </a:gs>
                    <a:gs pos="100000">
                      <a:srgbClr val="66FFFF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СПАСИБО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6FFFF"/>
                    </a:gs>
                    <a:gs pos="50000">
                      <a:srgbClr val="0066FF"/>
                    </a:gs>
                    <a:gs pos="100000">
                      <a:srgbClr val="66FFFF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ЗА РАБОТУ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Устный опрос: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ru-RU" smtClean="0"/>
              <a:t>Дайте определение вектора. Объясните, какой вектор называется нулевым.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ru-RU" smtClean="0"/>
              <a:t>Что называется длиной ненулевого вектора? 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ru-RU" smtClean="0"/>
              <a:t>Какие векторы называются коллинеарными?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ru-RU" smtClean="0"/>
              <a:t>Дайте определение равных векторов.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889000" y="1281113"/>
            <a:ext cx="78962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tx2"/>
                </a:solidFill>
                <a:latin typeface="Times New Roman" pitchFamily="18" charset="0"/>
              </a:rPr>
              <a:t>Отрезок, для которого указано, какая из его граничных точек считается началом, а какая – концом, называется направленным отрезком или </a:t>
            </a:r>
            <a:r>
              <a:rPr lang="ru-RU" sz="2000" b="1">
                <a:solidFill>
                  <a:srgbClr val="FF0066"/>
                </a:solidFill>
                <a:latin typeface="Times New Roman" pitchFamily="18" charset="0"/>
              </a:rPr>
              <a:t>вектором</a:t>
            </a:r>
            <a:r>
              <a:rPr lang="ru-RU" sz="2000" b="1">
                <a:solidFill>
                  <a:schemeClr val="tx2"/>
                </a:solidFill>
                <a:latin typeface="Times New Roman" pitchFamily="18" charset="0"/>
              </a:rPr>
              <a:t>. Нулевой вектор – любая точка плоскости.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946150" y="2571750"/>
            <a:ext cx="7208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  <a:latin typeface="Times New Roman" pitchFamily="18" charset="0"/>
              </a:rPr>
              <a:t>Длиной</a:t>
            </a:r>
            <a:r>
              <a:rPr lang="ru-RU" sz="2000" b="1">
                <a:latin typeface="Times New Roman" pitchFamily="18" charset="0"/>
              </a:rPr>
              <a:t> или модулем ненулевого вектора АВ называется длина отрезка АВ.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011238" y="3916363"/>
            <a:ext cx="7540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</a:rPr>
              <a:t>Ненулевые векторы называются </a:t>
            </a:r>
            <a:r>
              <a:rPr lang="ru-RU" sz="2000" b="1">
                <a:solidFill>
                  <a:srgbClr val="FF0066"/>
                </a:solidFill>
                <a:latin typeface="Times New Roman" pitchFamily="18" charset="0"/>
              </a:rPr>
              <a:t>коллинеарными</a:t>
            </a:r>
            <a:r>
              <a:rPr lang="ru-RU" sz="2000" b="1">
                <a:latin typeface="Times New Roman" pitchFamily="18" charset="0"/>
              </a:rPr>
              <a:t>, если они лежат либо на одной прямой, либо на параллельных прямых.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957263" y="5421313"/>
            <a:ext cx="73580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</a:rPr>
              <a:t>Векторы называются </a:t>
            </a:r>
            <a:r>
              <a:rPr lang="ru-RU" sz="2000" b="1">
                <a:solidFill>
                  <a:srgbClr val="FF0066"/>
                </a:solidFill>
                <a:latin typeface="Times New Roman" pitchFamily="18" charset="0"/>
              </a:rPr>
              <a:t>равными</a:t>
            </a:r>
            <a:r>
              <a:rPr lang="ru-RU" sz="2000" b="1">
                <a:latin typeface="Times New Roman" pitchFamily="18" charset="0"/>
              </a:rPr>
              <a:t>, если они сонаправлены и длины их равны.</a:t>
            </a:r>
          </a:p>
        </p:txBody>
      </p:sp>
      <p:sp>
        <p:nvSpPr>
          <p:cNvPr id="1024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5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5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2000" smtClean="0">
                <a:solidFill>
                  <a:srgbClr val="800000"/>
                </a:solidFill>
              </a:rPr>
              <a:t>№1.</a:t>
            </a:r>
            <a:r>
              <a:rPr lang="ru-RU" sz="2000" smtClean="0"/>
              <a:t> Дан параллелограмм АВСД с диагоналями, пересекающимися в точке О. Отметьте векторы:</a:t>
            </a:r>
            <a:br>
              <a:rPr lang="ru-RU" sz="2000" smtClean="0"/>
            </a:br>
            <a:r>
              <a:rPr lang="ru-RU" sz="2000" smtClean="0"/>
              <a:t>ВС, ДА, СД, ВА, СО, ОВ, АО, ОД.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V="1">
            <a:off x="558800" y="1000125"/>
            <a:ext cx="366713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1108075" y="1011238"/>
            <a:ext cx="258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1581150" y="1011238"/>
            <a:ext cx="27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2011363" y="1011238"/>
            <a:ext cx="322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2506663" y="1022350"/>
            <a:ext cx="322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3044825" y="1022350"/>
            <a:ext cx="322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3582988" y="1011238"/>
            <a:ext cx="290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4033838" y="1022350"/>
            <a:ext cx="366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V="1">
            <a:off x="1560513" y="2355850"/>
            <a:ext cx="1279525" cy="2281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1544638" y="4641850"/>
            <a:ext cx="3667125" cy="22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V="1">
            <a:off x="1571625" y="2333625"/>
            <a:ext cx="4892675" cy="2293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V="1">
            <a:off x="5168900" y="2308225"/>
            <a:ext cx="1311275" cy="2355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V="1">
            <a:off x="2817813" y="2333625"/>
            <a:ext cx="36576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 flipV="1">
            <a:off x="2846388" y="2328863"/>
            <a:ext cx="2324100" cy="2324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204913" y="4583113"/>
            <a:ext cx="344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441575" y="2076450"/>
            <a:ext cx="312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6454775" y="1990725"/>
            <a:ext cx="4302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5335588" y="4560888"/>
            <a:ext cx="419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3840163" y="30559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774700" y="5218113"/>
            <a:ext cx="3894138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Запишите: </a:t>
            </a:r>
          </a:p>
          <a:p>
            <a:pPr>
              <a:spcBef>
                <a:spcPct val="50000"/>
              </a:spcBef>
            </a:pPr>
            <a:r>
              <a:rPr lang="ru-RU"/>
              <a:t>А) равные векторы</a:t>
            </a:r>
          </a:p>
          <a:p>
            <a:pPr>
              <a:spcBef>
                <a:spcPct val="50000"/>
              </a:spcBef>
            </a:pPr>
            <a:r>
              <a:rPr lang="ru-RU"/>
              <a:t>Б) противоположные векторы</a:t>
            </a:r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flipV="1">
            <a:off x="2824163" y="2327275"/>
            <a:ext cx="3657600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1528763" y="4646613"/>
            <a:ext cx="3667125" cy="22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 flipV="1">
            <a:off x="5141913" y="2335213"/>
            <a:ext cx="1311275" cy="23558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 flipV="1">
            <a:off x="1555750" y="2351088"/>
            <a:ext cx="1279525" cy="22812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 flipV="1">
            <a:off x="4019550" y="2349500"/>
            <a:ext cx="2428875" cy="11318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 flipH="1" flipV="1">
            <a:off x="2873375" y="2344738"/>
            <a:ext cx="1119188" cy="1130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 flipV="1">
            <a:off x="1597025" y="3500438"/>
            <a:ext cx="2386013" cy="11318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 flipH="1" flipV="1">
            <a:off x="4000500" y="3467100"/>
            <a:ext cx="1193800" cy="12176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4" grpId="0" animBg="1"/>
      <p:bldP spid="15384" grpId="1" animBg="1"/>
      <p:bldP spid="15385" grpId="0" animBg="1"/>
      <p:bldP spid="15385" grpId="1" animBg="1"/>
      <p:bldP spid="15386" grpId="0" animBg="1"/>
      <p:bldP spid="15386" grpId="1" animBg="1"/>
      <p:bldP spid="15387" grpId="0" animBg="1"/>
      <p:bldP spid="15387" grpId="1" animBg="1"/>
      <p:bldP spid="15388" grpId="0" animBg="1"/>
      <p:bldP spid="15388" grpId="1" animBg="1"/>
      <p:bldP spid="15389" grpId="0" animBg="1"/>
      <p:bldP spid="15389" grpId="1" animBg="1"/>
      <p:bldP spid="15390" grpId="0" animBg="1"/>
      <p:bldP spid="15390" grpId="1" animBg="1"/>
      <p:bldP spid="15393" grpId="0" animBg="1"/>
      <p:bldP spid="1539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sz="2000" smtClean="0"/>
              <a:t>Дано:  АВСД-четырехугольник</a:t>
            </a:r>
            <a:br>
              <a:rPr lang="ru-RU" sz="2000" smtClean="0"/>
            </a:br>
            <a:r>
              <a:rPr lang="ru-RU" sz="2000" smtClean="0"/>
              <a:t>АВ=ДС</a:t>
            </a:r>
            <a:br>
              <a:rPr lang="ru-RU" sz="2000" smtClean="0"/>
            </a:br>
            <a:r>
              <a:rPr lang="ru-RU" sz="2000" smtClean="0"/>
              <a:t>Доказать:АВСД – параллелограмм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7788275" y="720725"/>
            <a:ext cx="301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8304213" y="709613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V="1">
            <a:off x="387350" y="549275"/>
            <a:ext cx="914400" cy="210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1290638" y="549275"/>
            <a:ext cx="2571750" cy="11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3233738" y="565150"/>
            <a:ext cx="633412" cy="2098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V="1">
            <a:off x="398463" y="2655888"/>
            <a:ext cx="2860675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0" y="2474913"/>
            <a:ext cx="312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000125" y="301625"/>
            <a:ext cx="2270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862388" y="204788"/>
            <a:ext cx="3000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378200" y="2592388"/>
            <a:ext cx="268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484188" y="3506788"/>
            <a:ext cx="4013200" cy="243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800000"/>
                </a:solidFill>
              </a:rPr>
              <a:t>№3.</a:t>
            </a:r>
            <a:r>
              <a:rPr lang="ru-RU"/>
              <a:t> В четырехугольнике АВСД</a:t>
            </a:r>
          </a:p>
          <a:p>
            <a:pPr>
              <a:spcBef>
                <a:spcPct val="50000"/>
              </a:spcBef>
            </a:pPr>
            <a:r>
              <a:rPr lang="ru-RU"/>
              <a:t>ВС</a:t>
            </a:r>
            <a:r>
              <a:rPr lang="ru-RU">
                <a:cs typeface="Arial" charset="0"/>
              </a:rPr>
              <a:t>↑↑АД,</a:t>
            </a:r>
          </a:p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ВС=3</a:t>
            </a:r>
          </a:p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АД=5.</a:t>
            </a:r>
          </a:p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Изобразите этот четырехугольник.</a:t>
            </a:r>
          </a:p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Как он называется?</a:t>
            </a:r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569913" y="3959225"/>
            <a:ext cx="301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1150938" y="3959225"/>
            <a:ext cx="290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365125" y="387350"/>
            <a:ext cx="560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800000"/>
                </a:solidFill>
              </a:rPr>
              <a:t>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8" grpId="0"/>
      <p:bldP spid="16399" grpId="0" animBg="1"/>
      <p:bldP spid="164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5" name="Picture 3" descr="TN00687_"/>
          <p:cNvPicPr>
            <a:picLocks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732588" y="1989138"/>
            <a:ext cx="1644650" cy="777875"/>
          </a:xfrm>
          <a:noFill/>
        </p:spPr>
      </p:pic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4572000" y="2492375"/>
            <a:ext cx="2808288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 flipV="1">
            <a:off x="1908175" y="2924175"/>
            <a:ext cx="2663825" cy="15128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H="1">
            <a:off x="1908175" y="2492375"/>
            <a:ext cx="5472113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5.66273E-6 L -0.33073 0.30418 " pathEditMode="relative" ptsTypes="AA"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073 0.30418 L -0.62223 0.08373 " pathEditMode="relative" ptsTypes="AA">
                                      <p:cBhvr>
                                        <p:cTn id="10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animBg="1"/>
      <p:bldP spid="30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Сумма векторов</a:t>
            </a:r>
          </a:p>
        </p:txBody>
      </p:sp>
      <p:sp>
        <p:nvSpPr>
          <p:cNvPr id="14339" name="Line 4"/>
          <p:cNvSpPr>
            <a:spLocks noChangeShapeType="1"/>
          </p:cNvSpPr>
          <p:nvPr/>
        </p:nvSpPr>
        <p:spPr bwMode="auto">
          <a:xfrm flipH="1">
            <a:off x="4572000" y="2492375"/>
            <a:ext cx="2808288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4340" name="Line 5"/>
          <p:cNvSpPr>
            <a:spLocks noChangeShapeType="1"/>
          </p:cNvSpPr>
          <p:nvPr/>
        </p:nvSpPr>
        <p:spPr bwMode="auto">
          <a:xfrm flipH="1" flipV="1">
            <a:off x="1908175" y="2924175"/>
            <a:ext cx="2663825" cy="15128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908175" y="2492375"/>
            <a:ext cx="5472113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6011863" y="3429000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а</a:t>
            </a:r>
          </a:p>
        </p:txBody>
      </p:sp>
      <p:sp>
        <p:nvSpPr>
          <p:cNvPr id="14343" name="Line 9"/>
          <p:cNvSpPr>
            <a:spLocks noChangeShapeType="1"/>
          </p:cNvSpPr>
          <p:nvPr/>
        </p:nvSpPr>
        <p:spPr bwMode="auto">
          <a:xfrm>
            <a:off x="6011863" y="3429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4" name="Text Box 10"/>
          <p:cNvSpPr txBox="1">
            <a:spLocks noChangeArrowheads="1"/>
          </p:cNvSpPr>
          <p:nvPr/>
        </p:nvSpPr>
        <p:spPr bwMode="auto">
          <a:xfrm>
            <a:off x="2771775" y="3789363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14345" name="Line 11"/>
          <p:cNvSpPr>
            <a:spLocks noChangeShapeType="1"/>
          </p:cNvSpPr>
          <p:nvPr/>
        </p:nvSpPr>
        <p:spPr bwMode="auto">
          <a:xfrm>
            <a:off x="2771775" y="37893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Text Box 12"/>
          <p:cNvSpPr txBox="1">
            <a:spLocks noChangeArrowheads="1"/>
          </p:cNvSpPr>
          <p:nvPr/>
        </p:nvSpPr>
        <p:spPr bwMode="auto">
          <a:xfrm>
            <a:off x="3492500" y="2349500"/>
            <a:ext cx="1079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    +   b</a:t>
            </a:r>
            <a:endParaRPr lang="ru-RU"/>
          </a:p>
        </p:txBody>
      </p:sp>
      <p:sp>
        <p:nvSpPr>
          <p:cNvPr id="14347" name="Line 13"/>
          <p:cNvSpPr>
            <a:spLocks noChangeShapeType="1"/>
          </p:cNvSpPr>
          <p:nvPr/>
        </p:nvSpPr>
        <p:spPr bwMode="auto">
          <a:xfrm>
            <a:off x="3492500" y="2349500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8" name="Line 14"/>
          <p:cNvSpPr>
            <a:spLocks noChangeShapeType="1"/>
          </p:cNvSpPr>
          <p:nvPr/>
        </p:nvSpPr>
        <p:spPr bwMode="auto">
          <a:xfrm>
            <a:off x="4211638" y="23495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696913" y="5913438"/>
            <a:ext cx="75612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800000"/>
                </a:solidFill>
              </a:rPr>
              <a:t>Правило треугольника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460375" y="4814888"/>
            <a:ext cx="828198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Последовательное отложение векторов, когда конец первого вектора совмещается с началом второго, и вектор, имеющий начало в начале первого, а конец в конце второго будет </a:t>
            </a:r>
            <a:r>
              <a:rPr lang="ru-RU" u="sng"/>
              <a:t>вектором-суммой</a:t>
            </a:r>
            <a:r>
              <a:rPr lang="ru-RU"/>
              <a:t> данных векторов.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1) </a:t>
            </a:r>
            <a:r>
              <a:rPr lang="ru-RU" smtClean="0"/>
              <a:t>Правило треугольника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H="1" flipV="1">
            <a:off x="971550" y="3068638"/>
            <a:ext cx="1800225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051050" y="34290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051050" y="34290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 flipH="1">
            <a:off x="1331913" y="1268413"/>
            <a:ext cx="1439862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692275" y="16287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endParaRPr lang="ru-RU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692275" y="162877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6689725" y="3003550"/>
            <a:ext cx="144463" cy="144463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6732588" y="27082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</a:t>
            </a:r>
            <a:endParaRPr lang="ru-RU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 flipV="1">
            <a:off x="971550" y="3068638"/>
            <a:ext cx="1800225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1331913" y="1268413"/>
            <a:ext cx="1439862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3492500" y="3068638"/>
            <a:ext cx="32400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4932363" y="1268413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3132138" y="3068638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1042" name="Line 21"/>
          <p:cNvSpPr>
            <a:spLocks noChangeShapeType="1"/>
          </p:cNvSpPr>
          <p:nvPr/>
        </p:nvSpPr>
        <p:spPr bwMode="auto">
          <a:xfrm>
            <a:off x="1331913" y="48688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43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24" name="Object 28"/>
          <p:cNvGraphicFramePr>
            <a:graphicFrameLocks noChangeAspect="1"/>
          </p:cNvGraphicFramePr>
          <p:nvPr/>
        </p:nvGraphicFramePr>
        <p:xfrm>
          <a:off x="1452563" y="5402263"/>
          <a:ext cx="3632200" cy="577850"/>
        </p:xfrm>
        <a:graphic>
          <a:graphicData uri="http://schemas.openxmlformats.org/presentationml/2006/ole">
            <p:oleObj spid="_x0000_s1026" name="Формула" r:id="rId3" imgW="14349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7728E-7 L 0.43315 -0.20981 " pathEditMode="relative" ptsTypes="AA">
                                      <p:cBhvr>
                                        <p:cTn id="38" dur="2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024 L 0.23628 0.0527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/>
      <p:bldP spid="4102" grpId="0" animBg="1"/>
      <p:bldP spid="4103" grpId="0" animBg="1"/>
      <p:bldP spid="4104" grpId="0"/>
      <p:bldP spid="4105" grpId="0" animBg="1"/>
      <p:bldP spid="4109" grpId="0" animBg="1"/>
      <p:bldP spid="4110" grpId="0"/>
      <p:bldP spid="4111" grpId="0" animBg="1"/>
      <p:bldP spid="4111" grpId="1" animBg="1"/>
      <p:bldP spid="4112" grpId="0" animBg="1"/>
      <p:bldP spid="4112" grpId="1" animBg="1"/>
      <p:bldP spid="4113" grpId="0" animBg="1"/>
      <p:bldP spid="4114" grpId="0"/>
      <p:bldP spid="41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Найти равнодействующую двух сил </a:t>
            </a:r>
            <a:r>
              <a:rPr lang="en-US" sz="2800" smtClean="0"/>
              <a:t>F</a:t>
            </a:r>
            <a:r>
              <a:rPr lang="en-US" sz="2000" smtClean="0"/>
              <a:t>1 </a:t>
            </a:r>
            <a:r>
              <a:rPr lang="ru-RU" sz="2800" smtClean="0"/>
              <a:t>и </a:t>
            </a:r>
            <a:r>
              <a:rPr lang="en-US" sz="2800" smtClean="0"/>
              <a:t>F</a:t>
            </a:r>
            <a:r>
              <a:rPr lang="en-US" sz="2000" smtClean="0"/>
              <a:t>2</a:t>
            </a:r>
            <a:r>
              <a:rPr lang="en-US" sz="2400" smtClean="0"/>
              <a:t> </a:t>
            </a:r>
            <a:r>
              <a:rPr lang="ru-RU" sz="2400" smtClean="0"/>
              <a:t>, </a:t>
            </a:r>
            <a:r>
              <a:rPr lang="ru-RU" sz="2800" smtClean="0"/>
              <a:t>приложенных к материальной точке А.</a:t>
            </a:r>
            <a:endParaRPr lang="ru-RU" sz="200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229600" cy="362267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3" name="Line 4"/>
          <p:cNvSpPr>
            <a:spLocks noChangeShapeType="1"/>
          </p:cNvSpPr>
          <p:nvPr/>
        </p:nvSpPr>
        <p:spPr bwMode="auto">
          <a:xfrm>
            <a:off x="6834188" y="393700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>
            <a:off x="7640638" y="4048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5" name="Line 6"/>
          <p:cNvSpPr>
            <a:spLocks noChangeShapeType="1"/>
          </p:cNvSpPr>
          <p:nvPr/>
        </p:nvSpPr>
        <p:spPr bwMode="auto">
          <a:xfrm>
            <a:off x="2411413" y="5229225"/>
            <a:ext cx="360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6011863" y="4868863"/>
            <a:ext cx="720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F1</a:t>
            </a:r>
            <a:endParaRPr lang="ru-RU"/>
          </a:p>
        </p:txBody>
      </p:sp>
      <p:sp>
        <p:nvSpPr>
          <p:cNvPr id="2057" name="Line 8"/>
          <p:cNvSpPr>
            <a:spLocks noChangeShapeType="1"/>
          </p:cNvSpPr>
          <p:nvPr/>
        </p:nvSpPr>
        <p:spPr bwMode="auto">
          <a:xfrm>
            <a:off x="6011863" y="486886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8" name="Line 9"/>
          <p:cNvSpPr>
            <a:spLocks noChangeShapeType="1"/>
          </p:cNvSpPr>
          <p:nvPr/>
        </p:nvSpPr>
        <p:spPr bwMode="auto">
          <a:xfrm flipV="1">
            <a:off x="2411413" y="2349500"/>
            <a:ext cx="720725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2411413" y="1989138"/>
            <a:ext cx="720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F2</a:t>
            </a:r>
            <a:endParaRPr lang="ru-RU"/>
          </a:p>
        </p:txBody>
      </p:sp>
      <p:sp>
        <p:nvSpPr>
          <p:cNvPr id="2060" name="Line 11"/>
          <p:cNvSpPr>
            <a:spLocks noChangeShapeType="1"/>
          </p:cNvSpPr>
          <p:nvPr/>
        </p:nvSpPr>
        <p:spPr bwMode="auto">
          <a:xfrm>
            <a:off x="2411413" y="19891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1" name="Text Box 12"/>
          <p:cNvSpPr txBox="1">
            <a:spLocks noChangeArrowheads="1"/>
          </p:cNvSpPr>
          <p:nvPr/>
        </p:nvSpPr>
        <p:spPr bwMode="auto">
          <a:xfrm>
            <a:off x="2051050" y="4868863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3132138" y="2349500"/>
            <a:ext cx="36004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6011863" y="2349500"/>
            <a:ext cx="720725" cy="2879725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2411413" y="2349500"/>
            <a:ext cx="4321175" cy="2879725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6732588" y="198913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  <a:endParaRPr lang="ru-RU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6732588" y="19891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6372225" y="4149725"/>
          <a:ext cx="2520950" cy="850900"/>
        </p:xfrm>
        <a:graphic>
          <a:graphicData uri="http://schemas.openxmlformats.org/presentationml/2006/ole">
            <p:oleObj spid="_x0000_s2050" name="Формула" r:id="rId3" imgW="761669" imgH="253890" progId="Equation.3">
              <p:embed/>
            </p:oleObj>
          </a:graphicData>
        </a:graphic>
      </p:graphicFrame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503238" y="6192838"/>
            <a:ext cx="7921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800000"/>
                </a:solidFill>
              </a:rPr>
              <a:t>Правило параллелограмма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293688" y="5303838"/>
            <a:ext cx="8642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От одной точки откладываются векторы, равные данным. На векторах, как на сторонах строится параллелограмм и из общего начала векторов проводится диагональ. Вектор, совпадающий с диагональю – </a:t>
            </a:r>
            <a:r>
              <a:rPr lang="ru-RU" u="sng"/>
              <a:t>вектор-сумма</a:t>
            </a:r>
            <a:r>
              <a:rPr lang="ru-RU"/>
              <a:t> векторов.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animBg="1"/>
      <p:bldP spid="6158" grpId="0" animBg="1"/>
      <p:bldP spid="6159" grpId="0" animBg="1"/>
      <p:bldP spid="6160" grpId="0"/>
      <p:bldP spid="616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2) </a:t>
            </a:r>
            <a:r>
              <a:rPr lang="ru-RU" smtClean="0"/>
              <a:t>Правило параллелограмма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229600" cy="452596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 flipV="1">
            <a:off x="1331913" y="1989138"/>
            <a:ext cx="2879725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1692275" y="27082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>
            <a:off x="1692275" y="2708275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1692275" y="3789363"/>
            <a:ext cx="0" cy="2160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1331913" y="45085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3082" name="Line 9"/>
          <p:cNvSpPr>
            <a:spLocks noChangeShapeType="1"/>
          </p:cNvSpPr>
          <p:nvPr/>
        </p:nvSpPr>
        <p:spPr bwMode="auto">
          <a:xfrm>
            <a:off x="1331913" y="45085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4211638" y="3789363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851275" y="3429000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</a:t>
            </a:r>
            <a:endParaRPr lang="ru-RU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 flipV="1">
            <a:off x="1331913" y="1989138"/>
            <a:ext cx="2879725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1697038" y="3751263"/>
            <a:ext cx="0" cy="2192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V="1">
            <a:off x="4271963" y="4776788"/>
            <a:ext cx="2879725" cy="123825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flipH="1" flipV="1">
            <a:off x="7123113" y="2416175"/>
            <a:ext cx="25400" cy="23114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4243388" y="3867150"/>
            <a:ext cx="2925762" cy="88265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7142163" y="2011363"/>
            <a:ext cx="4746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130675" y="6207125"/>
            <a:ext cx="452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7315200" y="4646613"/>
            <a:ext cx="5159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endParaRPr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9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90" name="Object 22"/>
          <p:cNvGraphicFramePr>
            <a:graphicFrameLocks noChangeAspect="1"/>
          </p:cNvGraphicFramePr>
          <p:nvPr/>
        </p:nvGraphicFramePr>
        <p:xfrm>
          <a:off x="5045075" y="5927725"/>
          <a:ext cx="3875088" cy="615950"/>
        </p:xfrm>
        <a:graphic>
          <a:graphicData uri="http://schemas.openxmlformats.org/presentationml/2006/ole">
            <p:oleObj spid="_x0000_s3074" name="Формула" r:id="rId3" imgW="14351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3.35647E-6 L 0.31754 0.063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" y="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20287E-7 L 0.28351 0.0092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animBg="1"/>
      <p:bldP spid="7179" grpId="0"/>
      <p:bldP spid="7180" grpId="0" animBg="1"/>
      <p:bldP spid="7181" grpId="0" animBg="1"/>
      <p:bldP spid="7182" grpId="0" animBg="1"/>
      <p:bldP spid="7183" grpId="0" animBg="1"/>
      <p:bldP spid="7184" grpId="0" animBg="1"/>
      <p:bldP spid="7185" grpId="0"/>
      <p:bldP spid="7186" grpId="0"/>
      <p:bldP spid="7187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413</Words>
  <Application>Microsoft Office PowerPoint</Application>
  <PresentationFormat>Экран (4:3)</PresentationFormat>
  <Paragraphs>108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Оформление по умолчанию</vt:lpstr>
      <vt:lpstr>Microsoft Equation 3.0</vt:lpstr>
      <vt:lpstr>Сумма векторов.</vt:lpstr>
      <vt:lpstr>Устный опрос:</vt:lpstr>
      <vt:lpstr>№1. Дан параллелограмм АВСД с диагоналями, пересекающимися в точке О. Отметьте векторы: ВС, ДА, СД, ВА, СО, ОВ, АО, ОД.</vt:lpstr>
      <vt:lpstr>Дано:  АВСД-четырехугольник АВ=ДС Доказать:АВСД – параллелограмм </vt:lpstr>
      <vt:lpstr>Слайд 5</vt:lpstr>
      <vt:lpstr>Сумма векторов</vt:lpstr>
      <vt:lpstr>1) Правило треугольника</vt:lpstr>
      <vt:lpstr>Найти равнодействующую двух сил F1 и F2 , приложенных к материальной точке А.</vt:lpstr>
      <vt:lpstr>2) Правило параллелограмма</vt:lpstr>
      <vt:lpstr>3) </vt:lpstr>
      <vt:lpstr>3) Правило многоугольника</vt:lpstr>
      <vt:lpstr>Сторона равностороннего треугольника АВС равна а. Найдите:</vt:lpstr>
      <vt:lpstr>Законы сложения векторов:</vt:lpstr>
      <vt:lpstr>Упрощение выражений</vt:lpstr>
      <vt:lpstr>Докажите, что если А,В,С и Д – произвольные точки, то   </vt:lpstr>
      <vt:lpstr>Математический диктант</vt:lpstr>
      <vt:lpstr>Слайд 17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Papaha</dc:creator>
  <cp:lastModifiedBy>revaz</cp:lastModifiedBy>
  <cp:revision>34</cp:revision>
  <dcterms:created xsi:type="dcterms:W3CDTF">2010-04-13T17:37:30Z</dcterms:created>
  <dcterms:modified xsi:type="dcterms:W3CDTF">2013-03-26T20:04:10Z</dcterms:modified>
</cp:coreProperties>
</file>