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257" r:id="rId4"/>
    <p:sldId id="258" r:id="rId5"/>
    <p:sldId id="259" r:id="rId6"/>
    <p:sldId id="261" r:id="rId7"/>
    <p:sldId id="260" r:id="rId8"/>
    <p:sldId id="262" r:id="rId9"/>
    <p:sldId id="263" r:id="rId10"/>
    <p:sldId id="264" r:id="rId11"/>
    <p:sldId id="265" r:id="rId12"/>
    <p:sldId id="266" r:id="rId13"/>
    <p:sldId id="267" r:id="rId14"/>
    <p:sldId id="271" r:id="rId15"/>
    <p:sldId id="268" r:id="rId16"/>
    <p:sldId id="273" r:id="rId1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8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A5561D-48B3-4776-9B59-16E871357A0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088342-1EF0-4A41-B675-47174F01ABD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3241DC-9E74-451D-AB34-2E348C7DCD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E5B14B-17CB-4816-98BB-99D24A534F3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95EA93-2A6A-48F6-882C-F9DD1BBF28C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4F08B4-59F3-4549-9619-4DB6FEEA6AB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B98148-FB38-48F0-BD01-7100D8D25E1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402D6E-931E-4ED7-A335-6C99F060549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D9AC17-3DC2-4B40-A06C-2995F98EDEA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0BD24E-CEE1-4BB7-9952-82D04CA51DE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0E099F-1367-43F8-AA95-022D0C9B146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AE52E10A-4725-4A17-A347-3B413F652F9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ru-RU" sz="6000" b="1" smtClean="0">
                <a:solidFill>
                  <a:srgbClr val="FF0066"/>
                </a:solidFill>
              </a:rPr>
              <a:t>Векторы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411413" y="4724400"/>
            <a:ext cx="6400800" cy="1752600"/>
          </a:xfrm>
        </p:spPr>
        <p:txBody>
          <a:bodyPr/>
          <a:lstStyle/>
          <a:p>
            <a:pPr algn="r" eaLnBrk="1" hangingPunct="1"/>
            <a:r>
              <a:rPr lang="ru-RU" sz="2400" smtClean="0"/>
              <a:t>Автор: Ускова Л.В. </a:t>
            </a:r>
          </a:p>
          <a:p>
            <a:pPr algn="r" eaLnBrk="1" hangingPunct="1"/>
            <a:r>
              <a:rPr lang="ru-RU" sz="2400" smtClean="0"/>
              <a:t>учитель математики МОУ СОШ №4</a:t>
            </a:r>
          </a:p>
          <a:p>
            <a:pPr algn="r" eaLnBrk="1" hangingPunct="1"/>
            <a:r>
              <a:rPr lang="ru-RU" sz="2400" smtClean="0"/>
              <a:t>г.Оленегорска</a:t>
            </a:r>
            <a:r>
              <a:rPr lang="ru-RU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2000" smtClean="0"/>
              <a:t>На рис. изображена трапеция АВСД. Укажите сонаправленные, противоположно направленные, равные векторы.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12292" name="Line 4"/>
          <p:cNvSpPr>
            <a:spLocks noChangeShapeType="1"/>
          </p:cNvSpPr>
          <p:nvPr/>
        </p:nvSpPr>
        <p:spPr bwMode="auto">
          <a:xfrm>
            <a:off x="2843213" y="2781300"/>
            <a:ext cx="28813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293" name="Line 5"/>
          <p:cNvSpPr>
            <a:spLocks noChangeShapeType="1"/>
          </p:cNvSpPr>
          <p:nvPr/>
        </p:nvSpPr>
        <p:spPr bwMode="auto">
          <a:xfrm>
            <a:off x="1835150" y="5084763"/>
            <a:ext cx="43926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294" name="Line 6"/>
          <p:cNvSpPr>
            <a:spLocks noChangeShapeType="1"/>
          </p:cNvSpPr>
          <p:nvPr/>
        </p:nvSpPr>
        <p:spPr bwMode="auto">
          <a:xfrm flipV="1">
            <a:off x="1835150" y="2781300"/>
            <a:ext cx="1008063" cy="23034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295" name="Line 7"/>
          <p:cNvSpPr>
            <a:spLocks noChangeShapeType="1"/>
          </p:cNvSpPr>
          <p:nvPr/>
        </p:nvSpPr>
        <p:spPr bwMode="auto">
          <a:xfrm flipH="1" flipV="1">
            <a:off x="5724525" y="2781300"/>
            <a:ext cx="503238" cy="23034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296" name="Line 8"/>
          <p:cNvSpPr>
            <a:spLocks noChangeShapeType="1"/>
          </p:cNvSpPr>
          <p:nvPr/>
        </p:nvSpPr>
        <p:spPr bwMode="auto">
          <a:xfrm flipV="1">
            <a:off x="1835150" y="2781300"/>
            <a:ext cx="3889375" cy="23034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297" name="Line 9"/>
          <p:cNvSpPr>
            <a:spLocks noChangeShapeType="1"/>
          </p:cNvSpPr>
          <p:nvPr/>
        </p:nvSpPr>
        <p:spPr bwMode="auto">
          <a:xfrm>
            <a:off x="2843213" y="2781300"/>
            <a:ext cx="3384550" cy="23034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298" name="Text Box 10"/>
          <p:cNvSpPr txBox="1">
            <a:spLocks noChangeArrowheads="1"/>
          </p:cNvSpPr>
          <p:nvPr/>
        </p:nvSpPr>
        <p:spPr bwMode="auto">
          <a:xfrm>
            <a:off x="1331913" y="4868863"/>
            <a:ext cx="5032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А</a:t>
            </a:r>
          </a:p>
        </p:txBody>
      </p:sp>
      <p:sp>
        <p:nvSpPr>
          <p:cNvPr id="12299" name="Text Box 11"/>
          <p:cNvSpPr txBox="1">
            <a:spLocks noChangeArrowheads="1"/>
          </p:cNvSpPr>
          <p:nvPr/>
        </p:nvSpPr>
        <p:spPr bwMode="auto">
          <a:xfrm>
            <a:off x="2339975" y="2420938"/>
            <a:ext cx="431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В</a:t>
            </a:r>
          </a:p>
        </p:txBody>
      </p:sp>
      <p:sp>
        <p:nvSpPr>
          <p:cNvPr id="12300" name="Text Box 12"/>
          <p:cNvSpPr txBox="1">
            <a:spLocks noChangeArrowheads="1"/>
          </p:cNvSpPr>
          <p:nvPr/>
        </p:nvSpPr>
        <p:spPr bwMode="auto">
          <a:xfrm>
            <a:off x="5435600" y="2349500"/>
            <a:ext cx="431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С</a:t>
            </a:r>
          </a:p>
        </p:txBody>
      </p:sp>
      <p:sp>
        <p:nvSpPr>
          <p:cNvPr id="12301" name="Text Box 13"/>
          <p:cNvSpPr txBox="1">
            <a:spLocks noChangeArrowheads="1"/>
          </p:cNvSpPr>
          <p:nvPr/>
        </p:nvSpPr>
        <p:spPr bwMode="auto">
          <a:xfrm>
            <a:off x="6300788" y="4797425"/>
            <a:ext cx="431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Д</a:t>
            </a:r>
          </a:p>
        </p:txBody>
      </p:sp>
      <p:sp>
        <p:nvSpPr>
          <p:cNvPr id="12302" name="Text Box 14"/>
          <p:cNvSpPr txBox="1">
            <a:spLocks noChangeArrowheads="1"/>
          </p:cNvSpPr>
          <p:nvPr/>
        </p:nvSpPr>
        <p:spPr bwMode="auto">
          <a:xfrm>
            <a:off x="3995738" y="3213100"/>
            <a:ext cx="3603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О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2000" smtClean="0"/>
              <a:t>На рис. изображен треугольник АВС. Укажите сонаправленные, противоположно направленные, равные векторы.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628775"/>
            <a:ext cx="8229600" cy="4525963"/>
          </a:xfrm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13316" name="Line 4"/>
          <p:cNvSpPr>
            <a:spLocks noChangeShapeType="1"/>
          </p:cNvSpPr>
          <p:nvPr/>
        </p:nvSpPr>
        <p:spPr bwMode="auto">
          <a:xfrm>
            <a:off x="4932363" y="2565400"/>
            <a:ext cx="1295400" cy="25193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17" name="Line 5"/>
          <p:cNvSpPr>
            <a:spLocks noChangeShapeType="1"/>
          </p:cNvSpPr>
          <p:nvPr/>
        </p:nvSpPr>
        <p:spPr bwMode="auto">
          <a:xfrm flipV="1">
            <a:off x="1908175" y="5084763"/>
            <a:ext cx="431958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18" name="Line 6"/>
          <p:cNvSpPr>
            <a:spLocks noChangeShapeType="1"/>
          </p:cNvSpPr>
          <p:nvPr/>
        </p:nvSpPr>
        <p:spPr bwMode="auto">
          <a:xfrm flipV="1">
            <a:off x="1908175" y="2565400"/>
            <a:ext cx="3024188" cy="25193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19" name="Line 7"/>
          <p:cNvSpPr>
            <a:spLocks noChangeShapeType="1"/>
          </p:cNvSpPr>
          <p:nvPr/>
        </p:nvSpPr>
        <p:spPr bwMode="auto">
          <a:xfrm>
            <a:off x="3348038" y="3860800"/>
            <a:ext cx="22320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20" name="Line 8"/>
          <p:cNvSpPr>
            <a:spLocks noChangeShapeType="1"/>
          </p:cNvSpPr>
          <p:nvPr/>
        </p:nvSpPr>
        <p:spPr bwMode="auto">
          <a:xfrm>
            <a:off x="3348038" y="3860800"/>
            <a:ext cx="936625" cy="12239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21" name="Line 9"/>
          <p:cNvSpPr>
            <a:spLocks noChangeShapeType="1"/>
          </p:cNvSpPr>
          <p:nvPr/>
        </p:nvSpPr>
        <p:spPr bwMode="auto">
          <a:xfrm flipV="1">
            <a:off x="4284663" y="3860800"/>
            <a:ext cx="1295400" cy="12239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22" name="Text Box 10"/>
          <p:cNvSpPr txBox="1">
            <a:spLocks noChangeArrowheads="1"/>
          </p:cNvSpPr>
          <p:nvPr/>
        </p:nvSpPr>
        <p:spPr bwMode="auto">
          <a:xfrm>
            <a:off x="1476375" y="4941888"/>
            <a:ext cx="431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А</a:t>
            </a:r>
          </a:p>
        </p:txBody>
      </p:sp>
      <p:sp>
        <p:nvSpPr>
          <p:cNvPr id="13323" name="Text Box 11"/>
          <p:cNvSpPr txBox="1">
            <a:spLocks noChangeArrowheads="1"/>
          </p:cNvSpPr>
          <p:nvPr/>
        </p:nvSpPr>
        <p:spPr bwMode="auto">
          <a:xfrm>
            <a:off x="4643438" y="2060575"/>
            <a:ext cx="5048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В</a:t>
            </a: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6227763" y="4797425"/>
            <a:ext cx="431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С</a:t>
            </a:r>
          </a:p>
        </p:txBody>
      </p:sp>
      <p:sp>
        <p:nvSpPr>
          <p:cNvPr id="13325" name="Text Box 13"/>
          <p:cNvSpPr txBox="1">
            <a:spLocks noChangeArrowheads="1"/>
          </p:cNvSpPr>
          <p:nvPr/>
        </p:nvSpPr>
        <p:spPr bwMode="auto">
          <a:xfrm>
            <a:off x="2987675" y="3429000"/>
            <a:ext cx="3603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М</a:t>
            </a:r>
          </a:p>
        </p:txBody>
      </p:sp>
      <p:sp>
        <p:nvSpPr>
          <p:cNvPr id="13326" name="Text Box 14"/>
          <p:cNvSpPr txBox="1">
            <a:spLocks noChangeArrowheads="1"/>
          </p:cNvSpPr>
          <p:nvPr/>
        </p:nvSpPr>
        <p:spPr bwMode="auto">
          <a:xfrm>
            <a:off x="5651500" y="3500438"/>
            <a:ext cx="3603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N</a:t>
            </a:r>
            <a:endParaRPr lang="ru-RU"/>
          </a:p>
        </p:txBody>
      </p:sp>
      <p:sp>
        <p:nvSpPr>
          <p:cNvPr id="13327" name="Text Box 15"/>
          <p:cNvSpPr txBox="1">
            <a:spLocks noChangeArrowheads="1"/>
          </p:cNvSpPr>
          <p:nvPr/>
        </p:nvSpPr>
        <p:spPr bwMode="auto">
          <a:xfrm>
            <a:off x="4067175" y="5229225"/>
            <a:ext cx="4333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K</a:t>
            </a:r>
            <a:endParaRPr lang="ru-RU"/>
          </a:p>
        </p:txBody>
      </p:sp>
      <p:sp>
        <p:nvSpPr>
          <p:cNvPr id="13328" name="Line 16"/>
          <p:cNvSpPr>
            <a:spLocks noChangeShapeType="1"/>
          </p:cNvSpPr>
          <p:nvPr/>
        </p:nvSpPr>
        <p:spPr bwMode="auto">
          <a:xfrm>
            <a:off x="2627313" y="4365625"/>
            <a:ext cx="71437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29" name="Line 17"/>
          <p:cNvSpPr>
            <a:spLocks noChangeShapeType="1"/>
          </p:cNvSpPr>
          <p:nvPr/>
        </p:nvSpPr>
        <p:spPr bwMode="auto">
          <a:xfrm>
            <a:off x="4067175" y="3141663"/>
            <a:ext cx="73025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30" name="Line 18"/>
          <p:cNvSpPr>
            <a:spLocks noChangeShapeType="1"/>
          </p:cNvSpPr>
          <p:nvPr/>
        </p:nvSpPr>
        <p:spPr bwMode="auto">
          <a:xfrm flipH="1">
            <a:off x="2916238" y="4941888"/>
            <a:ext cx="142875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31" name="Line 19"/>
          <p:cNvSpPr>
            <a:spLocks noChangeShapeType="1"/>
          </p:cNvSpPr>
          <p:nvPr/>
        </p:nvSpPr>
        <p:spPr bwMode="auto">
          <a:xfrm flipH="1">
            <a:off x="3059113" y="4941888"/>
            <a:ext cx="144462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32" name="Line 20"/>
          <p:cNvSpPr>
            <a:spLocks noChangeShapeType="1"/>
          </p:cNvSpPr>
          <p:nvPr/>
        </p:nvSpPr>
        <p:spPr bwMode="auto">
          <a:xfrm flipH="1">
            <a:off x="5148263" y="4941888"/>
            <a:ext cx="144462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33" name="Line 21"/>
          <p:cNvSpPr>
            <a:spLocks noChangeShapeType="1"/>
          </p:cNvSpPr>
          <p:nvPr/>
        </p:nvSpPr>
        <p:spPr bwMode="auto">
          <a:xfrm flipH="1">
            <a:off x="5292725" y="4941888"/>
            <a:ext cx="142875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34" name="Line 22"/>
          <p:cNvSpPr>
            <a:spLocks noChangeShapeType="1"/>
          </p:cNvSpPr>
          <p:nvPr/>
        </p:nvSpPr>
        <p:spPr bwMode="auto">
          <a:xfrm flipH="1">
            <a:off x="5076825" y="2924175"/>
            <a:ext cx="215900" cy="2174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35" name="Line 23"/>
          <p:cNvSpPr>
            <a:spLocks noChangeShapeType="1"/>
          </p:cNvSpPr>
          <p:nvPr/>
        </p:nvSpPr>
        <p:spPr bwMode="auto">
          <a:xfrm flipH="1">
            <a:off x="5148263" y="2997200"/>
            <a:ext cx="21590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36" name="Line 24"/>
          <p:cNvSpPr>
            <a:spLocks noChangeShapeType="1"/>
          </p:cNvSpPr>
          <p:nvPr/>
        </p:nvSpPr>
        <p:spPr bwMode="auto">
          <a:xfrm flipH="1">
            <a:off x="5219700" y="3068638"/>
            <a:ext cx="21590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37" name="Line 25"/>
          <p:cNvSpPr>
            <a:spLocks noChangeShapeType="1"/>
          </p:cNvSpPr>
          <p:nvPr/>
        </p:nvSpPr>
        <p:spPr bwMode="auto">
          <a:xfrm flipH="1">
            <a:off x="5651500" y="4149725"/>
            <a:ext cx="21590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38" name="Line 26"/>
          <p:cNvSpPr>
            <a:spLocks noChangeShapeType="1"/>
          </p:cNvSpPr>
          <p:nvPr/>
        </p:nvSpPr>
        <p:spPr bwMode="auto">
          <a:xfrm flipH="1">
            <a:off x="5724525" y="4221163"/>
            <a:ext cx="21590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39" name="Line 27"/>
          <p:cNvSpPr>
            <a:spLocks noChangeShapeType="1"/>
          </p:cNvSpPr>
          <p:nvPr/>
        </p:nvSpPr>
        <p:spPr bwMode="auto">
          <a:xfrm flipH="1">
            <a:off x="5795963" y="4292600"/>
            <a:ext cx="21590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200" smtClean="0"/>
              <a:t>Откладывание вектора от данной точки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ru-RU" sz="2400" smtClean="0"/>
              <a:t>Если точка А – начало вектора а, то говорят, что вектор а отложен от точки А.</a:t>
            </a:r>
          </a:p>
        </p:txBody>
      </p:sp>
      <p:sp>
        <p:nvSpPr>
          <p:cNvPr id="14340" name="Line 4"/>
          <p:cNvSpPr>
            <a:spLocks noChangeShapeType="1"/>
          </p:cNvSpPr>
          <p:nvPr/>
        </p:nvSpPr>
        <p:spPr bwMode="auto">
          <a:xfrm>
            <a:off x="5003800" y="1700213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4341" name="Line 5"/>
          <p:cNvSpPr>
            <a:spLocks noChangeShapeType="1"/>
          </p:cNvSpPr>
          <p:nvPr/>
        </p:nvSpPr>
        <p:spPr bwMode="auto">
          <a:xfrm>
            <a:off x="900113" y="2060575"/>
            <a:ext cx="1428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4342" name="Line 6"/>
          <p:cNvSpPr>
            <a:spLocks noChangeShapeType="1"/>
          </p:cNvSpPr>
          <p:nvPr/>
        </p:nvSpPr>
        <p:spPr bwMode="auto">
          <a:xfrm flipV="1">
            <a:off x="1547813" y="2708275"/>
            <a:ext cx="3168650" cy="7921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14343" name="Text Box 7"/>
          <p:cNvSpPr txBox="1">
            <a:spLocks noChangeArrowheads="1"/>
          </p:cNvSpPr>
          <p:nvPr/>
        </p:nvSpPr>
        <p:spPr bwMode="auto">
          <a:xfrm>
            <a:off x="1258888" y="3141663"/>
            <a:ext cx="2889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А</a:t>
            </a:r>
          </a:p>
        </p:txBody>
      </p:sp>
      <p:sp>
        <p:nvSpPr>
          <p:cNvPr id="14344" name="Text Box 8"/>
          <p:cNvSpPr txBox="1">
            <a:spLocks noChangeArrowheads="1"/>
          </p:cNvSpPr>
          <p:nvPr/>
        </p:nvSpPr>
        <p:spPr bwMode="auto">
          <a:xfrm>
            <a:off x="2627313" y="2781300"/>
            <a:ext cx="3603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а</a:t>
            </a:r>
          </a:p>
        </p:txBody>
      </p:sp>
      <p:sp>
        <p:nvSpPr>
          <p:cNvPr id="14345" name="Line 9"/>
          <p:cNvSpPr>
            <a:spLocks noChangeShapeType="1"/>
          </p:cNvSpPr>
          <p:nvPr/>
        </p:nvSpPr>
        <p:spPr bwMode="auto">
          <a:xfrm>
            <a:off x="2627313" y="2852738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4346" name="Oval 10"/>
          <p:cNvSpPr>
            <a:spLocks noChangeArrowheads="1"/>
          </p:cNvSpPr>
          <p:nvPr/>
        </p:nvSpPr>
        <p:spPr bwMode="auto">
          <a:xfrm>
            <a:off x="1476375" y="3429000"/>
            <a:ext cx="142875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4347" name="Oval 11"/>
          <p:cNvSpPr>
            <a:spLocks noChangeArrowheads="1"/>
          </p:cNvSpPr>
          <p:nvPr/>
        </p:nvSpPr>
        <p:spPr bwMode="auto">
          <a:xfrm>
            <a:off x="4643438" y="5013325"/>
            <a:ext cx="144462" cy="14446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4348" name="Text Box 13"/>
          <p:cNvSpPr txBox="1">
            <a:spLocks noChangeArrowheads="1"/>
          </p:cNvSpPr>
          <p:nvPr/>
        </p:nvSpPr>
        <p:spPr bwMode="auto">
          <a:xfrm>
            <a:off x="4284663" y="4797425"/>
            <a:ext cx="2873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М</a:t>
            </a:r>
          </a:p>
        </p:txBody>
      </p:sp>
      <p:sp>
        <p:nvSpPr>
          <p:cNvPr id="12302" name="Line 14"/>
          <p:cNvSpPr>
            <a:spLocks noChangeShapeType="1"/>
          </p:cNvSpPr>
          <p:nvPr/>
        </p:nvSpPr>
        <p:spPr bwMode="auto">
          <a:xfrm flipV="1">
            <a:off x="1547813" y="2708275"/>
            <a:ext cx="3168650" cy="7921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12303" name="Text Box 15"/>
          <p:cNvSpPr txBox="1">
            <a:spLocks noChangeArrowheads="1"/>
          </p:cNvSpPr>
          <p:nvPr/>
        </p:nvSpPr>
        <p:spPr bwMode="auto">
          <a:xfrm>
            <a:off x="7596188" y="3573463"/>
            <a:ext cx="5032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N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2.10502E-7 L 0.35434 0.23086 " pathEditMode="relative" ptsTypes="AA">
                                      <p:cBhvr>
                                        <p:cTn id="6" dur="2000" fill="hold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02" grpId="0" animBg="1"/>
      <p:bldP spid="1230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2800" smtClean="0"/>
              <a:t>Перечертите рисунок в тетрадь. Постройте векторы </a:t>
            </a:r>
            <a:r>
              <a:rPr lang="en-US" sz="2800" smtClean="0"/>
              <a:t>MN </a:t>
            </a:r>
            <a:r>
              <a:rPr lang="ru-RU" sz="2800" smtClean="0"/>
              <a:t>и</a:t>
            </a:r>
            <a:r>
              <a:rPr lang="en-US" sz="2800" smtClean="0"/>
              <a:t> K</a:t>
            </a:r>
            <a:r>
              <a:rPr lang="ru-RU" sz="2800" smtClean="0"/>
              <a:t>Р такие, что </a:t>
            </a:r>
            <a:r>
              <a:rPr lang="en-US" sz="2800" smtClean="0"/>
              <a:t>MN = a, KP = a.</a:t>
            </a:r>
            <a:endParaRPr lang="ru-RU" sz="2800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15364" name="Line 4"/>
          <p:cNvSpPr>
            <a:spLocks noChangeShapeType="1"/>
          </p:cNvSpPr>
          <p:nvPr/>
        </p:nvSpPr>
        <p:spPr bwMode="auto">
          <a:xfrm>
            <a:off x="2411413" y="836613"/>
            <a:ext cx="504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5365" name="Line 5"/>
          <p:cNvSpPr>
            <a:spLocks noChangeShapeType="1"/>
          </p:cNvSpPr>
          <p:nvPr/>
        </p:nvSpPr>
        <p:spPr bwMode="auto">
          <a:xfrm>
            <a:off x="3348038" y="836613"/>
            <a:ext cx="43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5366" name="Line 6"/>
          <p:cNvSpPr>
            <a:spLocks noChangeShapeType="1"/>
          </p:cNvSpPr>
          <p:nvPr/>
        </p:nvSpPr>
        <p:spPr bwMode="auto">
          <a:xfrm>
            <a:off x="5724525" y="836613"/>
            <a:ext cx="43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5367" name="Line 7"/>
          <p:cNvSpPr>
            <a:spLocks noChangeShapeType="1"/>
          </p:cNvSpPr>
          <p:nvPr/>
        </p:nvSpPr>
        <p:spPr bwMode="auto">
          <a:xfrm>
            <a:off x="6659563" y="908050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5368" name="Line 8"/>
          <p:cNvSpPr>
            <a:spLocks noChangeShapeType="1"/>
          </p:cNvSpPr>
          <p:nvPr/>
        </p:nvSpPr>
        <p:spPr bwMode="auto">
          <a:xfrm>
            <a:off x="7092950" y="836613"/>
            <a:ext cx="3587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5369" name="Line 9"/>
          <p:cNvSpPr>
            <a:spLocks noChangeShapeType="1"/>
          </p:cNvSpPr>
          <p:nvPr/>
        </p:nvSpPr>
        <p:spPr bwMode="auto">
          <a:xfrm>
            <a:off x="7885113" y="908050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5370" name="Line 10"/>
          <p:cNvSpPr>
            <a:spLocks noChangeShapeType="1"/>
          </p:cNvSpPr>
          <p:nvPr/>
        </p:nvSpPr>
        <p:spPr bwMode="auto">
          <a:xfrm>
            <a:off x="5219700" y="1916113"/>
            <a:ext cx="1800225" cy="15128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15371" name="Text Box 11"/>
          <p:cNvSpPr txBox="1">
            <a:spLocks noChangeArrowheads="1"/>
          </p:cNvSpPr>
          <p:nvPr/>
        </p:nvSpPr>
        <p:spPr bwMode="auto">
          <a:xfrm>
            <a:off x="6156325" y="2276475"/>
            <a:ext cx="3603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a</a:t>
            </a:r>
            <a:endParaRPr lang="ru-RU"/>
          </a:p>
        </p:txBody>
      </p:sp>
      <p:sp>
        <p:nvSpPr>
          <p:cNvPr id="15372" name="Line 12"/>
          <p:cNvSpPr>
            <a:spLocks noChangeShapeType="1"/>
          </p:cNvSpPr>
          <p:nvPr/>
        </p:nvSpPr>
        <p:spPr bwMode="auto">
          <a:xfrm>
            <a:off x="6227763" y="2349500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5373" name="Oval 13"/>
          <p:cNvSpPr>
            <a:spLocks noChangeArrowheads="1"/>
          </p:cNvSpPr>
          <p:nvPr/>
        </p:nvSpPr>
        <p:spPr bwMode="auto">
          <a:xfrm>
            <a:off x="5148263" y="1844675"/>
            <a:ext cx="144462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374" name="Oval 15"/>
          <p:cNvSpPr>
            <a:spLocks noChangeArrowheads="1"/>
          </p:cNvSpPr>
          <p:nvPr/>
        </p:nvSpPr>
        <p:spPr bwMode="auto">
          <a:xfrm>
            <a:off x="2051050" y="2924175"/>
            <a:ext cx="144463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375" name="Oval 16"/>
          <p:cNvSpPr>
            <a:spLocks noChangeArrowheads="1"/>
          </p:cNvSpPr>
          <p:nvPr/>
        </p:nvSpPr>
        <p:spPr bwMode="auto">
          <a:xfrm>
            <a:off x="4643438" y="3716338"/>
            <a:ext cx="144462" cy="144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376" name="Text Box 17"/>
          <p:cNvSpPr txBox="1">
            <a:spLocks noChangeArrowheads="1"/>
          </p:cNvSpPr>
          <p:nvPr/>
        </p:nvSpPr>
        <p:spPr bwMode="auto">
          <a:xfrm>
            <a:off x="1908175" y="2492375"/>
            <a:ext cx="3603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M</a:t>
            </a:r>
            <a:endParaRPr lang="ru-RU"/>
          </a:p>
        </p:txBody>
      </p:sp>
      <p:sp>
        <p:nvSpPr>
          <p:cNvPr id="15377" name="Text Box 18"/>
          <p:cNvSpPr txBox="1">
            <a:spLocks noChangeArrowheads="1"/>
          </p:cNvSpPr>
          <p:nvPr/>
        </p:nvSpPr>
        <p:spPr bwMode="auto">
          <a:xfrm>
            <a:off x="4572000" y="3357563"/>
            <a:ext cx="3603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K</a:t>
            </a:r>
            <a:endParaRPr lang="ru-RU"/>
          </a:p>
        </p:txBody>
      </p:sp>
      <p:sp>
        <p:nvSpPr>
          <p:cNvPr id="13331" name="Line 19"/>
          <p:cNvSpPr>
            <a:spLocks noChangeShapeType="1"/>
          </p:cNvSpPr>
          <p:nvPr/>
        </p:nvSpPr>
        <p:spPr bwMode="auto">
          <a:xfrm>
            <a:off x="5219700" y="1916113"/>
            <a:ext cx="1800225" cy="15128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13332" name="Line 20"/>
          <p:cNvSpPr>
            <a:spLocks noChangeShapeType="1"/>
          </p:cNvSpPr>
          <p:nvPr/>
        </p:nvSpPr>
        <p:spPr bwMode="auto">
          <a:xfrm>
            <a:off x="5219700" y="1916113"/>
            <a:ext cx="1800225" cy="15128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13333" name="Text Box 21"/>
          <p:cNvSpPr txBox="1">
            <a:spLocks noChangeArrowheads="1"/>
          </p:cNvSpPr>
          <p:nvPr/>
        </p:nvSpPr>
        <p:spPr bwMode="auto">
          <a:xfrm>
            <a:off x="3635375" y="4581525"/>
            <a:ext cx="2873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N</a:t>
            </a:r>
            <a:endParaRPr lang="ru-RU"/>
          </a:p>
        </p:txBody>
      </p:sp>
      <p:sp>
        <p:nvSpPr>
          <p:cNvPr id="13334" name="Text Box 22"/>
          <p:cNvSpPr txBox="1">
            <a:spLocks noChangeArrowheads="1"/>
          </p:cNvSpPr>
          <p:nvPr/>
        </p:nvSpPr>
        <p:spPr bwMode="auto">
          <a:xfrm>
            <a:off x="6084888" y="5300663"/>
            <a:ext cx="3587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P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1.2792E-6 L -0.33854 0.15753 " pathEditMode="relative" ptsTypes="AA">
                                      <p:cBhvr>
                                        <p:cTn id="6" dur="2000" fill="hold"/>
                                        <p:tgtEl>
                                          <p:spTgt spid="133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2.9771E-6 L -0.05903 0.26764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33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" y="1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31" grpId="0" animBg="1"/>
      <p:bldP spid="13332" grpId="0" animBg="1"/>
      <p:bldP spid="13333" grpId="0"/>
      <p:bldP spid="1333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ru-RU" sz="2000" smtClean="0"/>
              <a:t>Изобразите векторы АВ, СД, ОК, </a:t>
            </a:r>
            <a:r>
              <a:rPr lang="en-US" sz="2000" smtClean="0"/>
              <a:t>FE </a:t>
            </a:r>
            <a:r>
              <a:rPr lang="ru-RU" sz="2000" smtClean="0"/>
              <a:t>в системе координат, если известны координаты их начала и конца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mtClean="0"/>
              <a:t>А(1;4)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mtClean="0"/>
              <a:t>В(-2;8)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mtClean="0"/>
              <a:t>С(2;2)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mtClean="0"/>
              <a:t>Д(8;5)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mtClean="0"/>
              <a:t>О(0;0)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mtClean="0"/>
              <a:t>К(-6;3)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mtClean="0"/>
              <a:t>F(6;-4)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mtClean="0"/>
              <a:t>E(1;-4)</a:t>
            </a:r>
            <a:endParaRPr lang="ru-RU" smtClean="0"/>
          </a:p>
        </p:txBody>
      </p:sp>
      <p:sp>
        <p:nvSpPr>
          <p:cNvPr id="16388" name="Line 4"/>
          <p:cNvSpPr>
            <a:spLocks noChangeShapeType="1"/>
          </p:cNvSpPr>
          <p:nvPr/>
        </p:nvSpPr>
        <p:spPr bwMode="auto">
          <a:xfrm>
            <a:off x="3059113" y="549275"/>
            <a:ext cx="2873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6389" name="Line 5"/>
          <p:cNvSpPr>
            <a:spLocks noChangeShapeType="1"/>
          </p:cNvSpPr>
          <p:nvPr/>
        </p:nvSpPr>
        <p:spPr bwMode="auto">
          <a:xfrm>
            <a:off x="3563938" y="549275"/>
            <a:ext cx="2873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6390" name="Line 6"/>
          <p:cNvSpPr>
            <a:spLocks noChangeShapeType="1"/>
          </p:cNvSpPr>
          <p:nvPr/>
        </p:nvSpPr>
        <p:spPr bwMode="auto">
          <a:xfrm>
            <a:off x="3995738" y="549275"/>
            <a:ext cx="3603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6391" name="Line 7"/>
          <p:cNvSpPr>
            <a:spLocks noChangeShapeType="1"/>
          </p:cNvSpPr>
          <p:nvPr/>
        </p:nvSpPr>
        <p:spPr bwMode="auto">
          <a:xfrm>
            <a:off x="4500563" y="549275"/>
            <a:ext cx="43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8442" name="Line 10"/>
          <p:cNvSpPr>
            <a:spLocks noChangeShapeType="1"/>
          </p:cNvSpPr>
          <p:nvPr/>
        </p:nvSpPr>
        <p:spPr bwMode="auto">
          <a:xfrm flipV="1">
            <a:off x="5219700" y="1412875"/>
            <a:ext cx="0" cy="49688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18443" name="Line 11"/>
          <p:cNvSpPr>
            <a:spLocks noChangeShapeType="1"/>
          </p:cNvSpPr>
          <p:nvPr/>
        </p:nvSpPr>
        <p:spPr bwMode="auto">
          <a:xfrm flipV="1">
            <a:off x="2627313" y="4221163"/>
            <a:ext cx="5689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18444" name="Text Box 12"/>
          <p:cNvSpPr txBox="1">
            <a:spLocks noChangeArrowheads="1"/>
          </p:cNvSpPr>
          <p:nvPr/>
        </p:nvSpPr>
        <p:spPr bwMode="auto">
          <a:xfrm>
            <a:off x="5364163" y="1341438"/>
            <a:ext cx="431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y</a:t>
            </a:r>
            <a:endParaRPr lang="ru-RU"/>
          </a:p>
        </p:txBody>
      </p:sp>
      <p:sp>
        <p:nvSpPr>
          <p:cNvPr id="18445" name="Text Box 13"/>
          <p:cNvSpPr txBox="1">
            <a:spLocks noChangeArrowheads="1"/>
          </p:cNvSpPr>
          <p:nvPr/>
        </p:nvSpPr>
        <p:spPr bwMode="auto">
          <a:xfrm>
            <a:off x="8316913" y="4149725"/>
            <a:ext cx="2873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X</a:t>
            </a:r>
            <a:endParaRPr lang="ru-RU"/>
          </a:p>
        </p:txBody>
      </p:sp>
      <p:sp>
        <p:nvSpPr>
          <p:cNvPr id="18446" name="Line 14"/>
          <p:cNvSpPr>
            <a:spLocks noChangeShapeType="1"/>
          </p:cNvSpPr>
          <p:nvPr/>
        </p:nvSpPr>
        <p:spPr bwMode="auto">
          <a:xfrm>
            <a:off x="5435600" y="4076700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8447" name="Line 15"/>
          <p:cNvSpPr>
            <a:spLocks noChangeShapeType="1"/>
          </p:cNvSpPr>
          <p:nvPr/>
        </p:nvSpPr>
        <p:spPr bwMode="auto">
          <a:xfrm>
            <a:off x="5076825" y="4005263"/>
            <a:ext cx="2873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8448" name="Text Box 16"/>
          <p:cNvSpPr txBox="1">
            <a:spLocks noChangeArrowheads="1"/>
          </p:cNvSpPr>
          <p:nvPr/>
        </p:nvSpPr>
        <p:spPr bwMode="auto">
          <a:xfrm>
            <a:off x="4859338" y="4292600"/>
            <a:ext cx="3603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O</a:t>
            </a:r>
            <a:endParaRPr lang="ru-RU"/>
          </a:p>
        </p:txBody>
      </p:sp>
      <p:sp>
        <p:nvSpPr>
          <p:cNvPr id="18450" name="Oval 18"/>
          <p:cNvSpPr>
            <a:spLocks noChangeArrowheads="1"/>
          </p:cNvSpPr>
          <p:nvPr/>
        </p:nvSpPr>
        <p:spPr bwMode="auto">
          <a:xfrm>
            <a:off x="5364163" y="3357563"/>
            <a:ext cx="144462" cy="142875"/>
          </a:xfrm>
          <a:prstGeom prst="ellipse">
            <a:avLst/>
          </a:prstGeom>
          <a:solidFill>
            <a:srgbClr val="FF00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8451" name="Text Box 19"/>
          <p:cNvSpPr txBox="1">
            <a:spLocks noChangeArrowheads="1"/>
          </p:cNvSpPr>
          <p:nvPr/>
        </p:nvSpPr>
        <p:spPr bwMode="auto">
          <a:xfrm>
            <a:off x="5292725" y="2997200"/>
            <a:ext cx="3587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A</a:t>
            </a:r>
            <a:endParaRPr lang="ru-RU"/>
          </a:p>
        </p:txBody>
      </p:sp>
      <p:sp>
        <p:nvSpPr>
          <p:cNvPr id="18452" name="Oval 20"/>
          <p:cNvSpPr>
            <a:spLocks noChangeArrowheads="1"/>
          </p:cNvSpPr>
          <p:nvPr/>
        </p:nvSpPr>
        <p:spPr bwMode="auto">
          <a:xfrm>
            <a:off x="4572000" y="2492375"/>
            <a:ext cx="144463" cy="144463"/>
          </a:xfrm>
          <a:prstGeom prst="ellipse">
            <a:avLst/>
          </a:prstGeom>
          <a:solidFill>
            <a:srgbClr val="FF00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8453" name="Text Box 21"/>
          <p:cNvSpPr txBox="1">
            <a:spLocks noChangeArrowheads="1"/>
          </p:cNvSpPr>
          <p:nvPr/>
        </p:nvSpPr>
        <p:spPr bwMode="auto">
          <a:xfrm>
            <a:off x="4427538" y="2060575"/>
            <a:ext cx="3603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B</a:t>
            </a:r>
            <a:endParaRPr lang="ru-RU"/>
          </a:p>
        </p:txBody>
      </p:sp>
      <p:sp>
        <p:nvSpPr>
          <p:cNvPr id="18454" name="Line 22"/>
          <p:cNvSpPr>
            <a:spLocks noChangeShapeType="1"/>
          </p:cNvSpPr>
          <p:nvPr/>
        </p:nvSpPr>
        <p:spPr bwMode="auto">
          <a:xfrm flipH="1" flipV="1">
            <a:off x="4643438" y="2565400"/>
            <a:ext cx="792162" cy="863600"/>
          </a:xfrm>
          <a:prstGeom prst="line">
            <a:avLst/>
          </a:prstGeom>
          <a:noFill/>
          <a:ln w="28575">
            <a:solidFill>
              <a:srgbClr val="FF00FF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18455" name="Oval 23"/>
          <p:cNvSpPr>
            <a:spLocks noChangeArrowheads="1"/>
          </p:cNvSpPr>
          <p:nvPr/>
        </p:nvSpPr>
        <p:spPr bwMode="auto">
          <a:xfrm>
            <a:off x="5651500" y="3789363"/>
            <a:ext cx="144463" cy="144462"/>
          </a:xfrm>
          <a:prstGeom prst="ellipse">
            <a:avLst/>
          </a:prstGeom>
          <a:solidFill>
            <a:srgbClr val="FF00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8456" name="Text Box 24"/>
          <p:cNvSpPr txBox="1">
            <a:spLocks noChangeArrowheads="1"/>
          </p:cNvSpPr>
          <p:nvPr/>
        </p:nvSpPr>
        <p:spPr bwMode="auto">
          <a:xfrm>
            <a:off x="5580063" y="3500438"/>
            <a:ext cx="2873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C</a:t>
            </a:r>
            <a:endParaRPr lang="ru-RU"/>
          </a:p>
        </p:txBody>
      </p:sp>
      <p:sp>
        <p:nvSpPr>
          <p:cNvPr id="18457" name="Oval 25"/>
          <p:cNvSpPr>
            <a:spLocks noChangeArrowheads="1"/>
          </p:cNvSpPr>
          <p:nvPr/>
        </p:nvSpPr>
        <p:spPr bwMode="auto">
          <a:xfrm>
            <a:off x="7235825" y="3141663"/>
            <a:ext cx="144463" cy="142875"/>
          </a:xfrm>
          <a:prstGeom prst="ellipse">
            <a:avLst/>
          </a:prstGeom>
          <a:solidFill>
            <a:srgbClr val="FF00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8458" name="Line 26"/>
          <p:cNvSpPr>
            <a:spLocks noChangeShapeType="1"/>
          </p:cNvSpPr>
          <p:nvPr/>
        </p:nvSpPr>
        <p:spPr bwMode="auto">
          <a:xfrm flipV="1">
            <a:off x="5724525" y="3213100"/>
            <a:ext cx="1584325" cy="647700"/>
          </a:xfrm>
          <a:prstGeom prst="line">
            <a:avLst/>
          </a:prstGeom>
          <a:noFill/>
          <a:ln w="28575">
            <a:solidFill>
              <a:srgbClr val="339966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18459" name="Text Box 27"/>
          <p:cNvSpPr txBox="1">
            <a:spLocks noChangeArrowheads="1"/>
          </p:cNvSpPr>
          <p:nvPr/>
        </p:nvSpPr>
        <p:spPr bwMode="auto">
          <a:xfrm>
            <a:off x="7164388" y="2781300"/>
            <a:ext cx="3603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Д</a:t>
            </a:r>
          </a:p>
        </p:txBody>
      </p:sp>
      <p:sp>
        <p:nvSpPr>
          <p:cNvPr id="18460" name="Oval 28"/>
          <p:cNvSpPr>
            <a:spLocks noChangeArrowheads="1"/>
          </p:cNvSpPr>
          <p:nvPr/>
        </p:nvSpPr>
        <p:spPr bwMode="auto">
          <a:xfrm>
            <a:off x="3563938" y="3573463"/>
            <a:ext cx="144462" cy="142875"/>
          </a:xfrm>
          <a:prstGeom prst="ellipse">
            <a:avLst/>
          </a:prstGeom>
          <a:solidFill>
            <a:srgbClr val="FF00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8461" name="Text Box 29"/>
          <p:cNvSpPr txBox="1">
            <a:spLocks noChangeArrowheads="1"/>
          </p:cNvSpPr>
          <p:nvPr/>
        </p:nvSpPr>
        <p:spPr bwMode="auto">
          <a:xfrm>
            <a:off x="3348038" y="3068638"/>
            <a:ext cx="5032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K</a:t>
            </a:r>
            <a:endParaRPr lang="ru-RU"/>
          </a:p>
        </p:txBody>
      </p:sp>
      <p:sp>
        <p:nvSpPr>
          <p:cNvPr id="18462" name="Line 30"/>
          <p:cNvSpPr>
            <a:spLocks noChangeShapeType="1"/>
          </p:cNvSpPr>
          <p:nvPr/>
        </p:nvSpPr>
        <p:spPr bwMode="auto">
          <a:xfrm flipH="1" flipV="1">
            <a:off x="3635375" y="3644900"/>
            <a:ext cx="1584325" cy="576263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18463" name="Oval 31"/>
          <p:cNvSpPr>
            <a:spLocks noChangeArrowheads="1"/>
          </p:cNvSpPr>
          <p:nvPr/>
        </p:nvSpPr>
        <p:spPr bwMode="auto">
          <a:xfrm>
            <a:off x="3563938" y="5013325"/>
            <a:ext cx="144462" cy="144463"/>
          </a:xfrm>
          <a:prstGeom prst="ellipse">
            <a:avLst/>
          </a:prstGeom>
          <a:solidFill>
            <a:srgbClr val="FF00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8464" name="Text Box 32"/>
          <p:cNvSpPr txBox="1">
            <a:spLocks noChangeArrowheads="1"/>
          </p:cNvSpPr>
          <p:nvPr/>
        </p:nvSpPr>
        <p:spPr bwMode="auto">
          <a:xfrm>
            <a:off x="3419475" y="4724400"/>
            <a:ext cx="3603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F</a:t>
            </a:r>
            <a:endParaRPr lang="ru-RU"/>
          </a:p>
        </p:txBody>
      </p:sp>
      <p:sp>
        <p:nvSpPr>
          <p:cNvPr id="18465" name="Oval 33"/>
          <p:cNvSpPr>
            <a:spLocks noChangeArrowheads="1"/>
          </p:cNvSpPr>
          <p:nvPr/>
        </p:nvSpPr>
        <p:spPr bwMode="auto">
          <a:xfrm>
            <a:off x="5364163" y="5013325"/>
            <a:ext cx="144462" cy="144463"/>
          </a:xfrm>
          <a:prstGeom prst="ellipse">
            <a:avLst/>
          </a:prstGeom>
          <a:solidFill>
            <a:srgbClr val="FF00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8466" name="Text Box 34"/>
          <p:cNvSpPr txBox="1">
            <a:spLocks noChangeArrowheads="1"/>
          </p:cNvSpPr>
          <p:nvPr/>
        </p:nvSpPr>
        <p:spPr bwMode="auto">
          <a:xfrm>
            <a:off x="5364163" y="4797425"/>
            <a:ext cx="3603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E</a:t>
            </a:r>
            <a:endParaRPr lang="ru-RU"/>
          </a:p>
        </p:txBody>
      </p:sp>
      <p:sp>
        <p:nvSpPr>
          <p:cNvPr id="18467" name="Line 35"/>
          <p:cNvSpPr>
            <a:spLocks noChangeShapeType="1"/>
          </p:cNvSpPr>
          <p:nvPr/>
        </p:nvSpPr>
        <p:spPr bwMode="auto">
          <a:xfrm>
            <a:off x="3635375" y="5084763"/>
            <a:ext cx="1800225" cy="0"/>
          </a:xfrm>
          <a:prstGeom prst="line">
            <a:avLst/>
          </a:prstGeom>
          <a:noFill/>
          <a:ln w="28575">
            <a:solidFill>
              <a:srgbClr val="993366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16417" name="Text Box 36"/>
          <p:cNvSpPr txBox="1">
            <a:spLocks noChangeArrowheads="1"/>
          </p:cNvSpPr>
          <p:nvPr/>
        </p:nvSpPr>
        <p:spPr bwMode="auto">
          <a:xfrm>
            <a:off x="611188" y="6021388"/>
            <a:ext cx="76327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/>
              <a:t>Найдите длины векторов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42" grpId="0" animBg="1"/>
      <p:bldP spid="18443" grpId="0" animBg="1"/>
      <p:bldP spid="18444" grpId="0"/>
      <p:bldP spid="18445" grpId="0"/>
      <p:bldP spid="18446" grpId="0" animBg="1"/>
      <p:bldP spid="18447" grpId="0" animBg="1"/>
      <p:bldP spid="18448" grpId="0"/>
      <p:bldP spid="18450" grpId="0" animBg="1"/>
      <p:bldP spid="18451" grpId="0"/>
      <p:bldP spid="18452" grpId="0" animBg="1"/>
      <p:bldP spid="18453" grpId="0"/>
      <p:bldP spid="18454" grpId="0" animBg="1"/>
      <p:bldP spid="18455" grpId="0" animBg="1"/>
      <p:bldP spid="18456" grpId="0"/>
      <p:bldP spid="18457" grpId="0" animBg="1"/>
      <p:bldP spid="18458" grpId="0" animBg="1"/>
      <p:bldP spid="18459" grpId="0"/>
      <p:bldP spid="18460" grpId="0" animBg="1"/>
      <p:bldP spid="18461" grpId="0"/>
      <p:bldP spid="18462" grpId="0" animBg="1"/>
      <p:bldP spid="18463" grpId="0" animBg="1"/>
      <p:bldP spid="18464" grpId="0"/>
      <p:bldP spid="18465" grpId="0" animBg="1"/>
      <p:bldP spid="18466" grpId="0"/>
      <p:bldP spid="1846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ru-RU" sz="2400" smtClean="0"/>
              <a:t>В прямоугольнике АВСД АВ=3 см, ВС=4см, М – середина стороны АВ. Найдите длины векторов: </a:t>
            </a:r>
            <a:r>
              <a:rPr lang="ru-RU" smtClean="0"/>
              <a:t> </a:t>
            </a:r>
          </a:p>
        </p:txBody>
      </p:sp>
      <p:graphicFrame>
        <p:nvGraphicFramePr>
          <p:cNvPr id="5122" name="Object 4"/>
          <p:cNvGraphicFramePr>
            <a:graphicFrameLocks noChangeAspect="1"/>
          </p:cNvGraphicFramePr>
          <p:nvPr>
            <p:ph idx="1"/>
          </p:nvPr>
        </p:nvGraphicFramePr>
        <p:xfrm>
          <a:off x="1979613" y="1412875"/>
          <a:ext cx="5040312" cy="669925"/>
        </p:xfrm>
        <a:graphic>
          <a:graphicData uri="http://schemas.openxmlformats.org/presentationml/2006/ole">
            <p:oleObj spid="_x0000_s5122" name="Формула" r:id="rId3" imgW="1904760" imgH="2538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OA1XXX91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0825" y="3141663"/>
            <a:ext cx="8640763" cy="3265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0659" name="WordArt 3"/>
          <p:cNvSpPr>
            <a:spLocks noChangeArrowheads="1" noChangeShapeType="1" noTextEdit="1"/>
          </p:cNvSpPr>
          <p:nvPr/>
        </p:nvSpPr>
        <p:spPr bwMode="auto">
          <a:xfrm>
            <a:off x="1979613" y="404813"/>
            <a:ext cx="5291137" cy="29479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990000"/>
                    </a:gs>
                    <a:gs pos="100000">
                      <a:srgbClr val="FF9933"/>
                    </a:gs>
                  </a:gsLst>
                  <a:path path="rect">
                    <a:fillToRect r="100000" b="10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Спасибо </a:t>
            </a:r>
          </a:p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990000"/>
                    </a:gs>
                    <a:gs pos="100000">
                      <a:srgbClr val="FF9933"/>
                    </a:gs>
                  </a:gsLst>
                  <a:path path="rect">
                    <a:fillToRect r="100000" b="10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за</a:t>
            </a:r>
          </a:p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990000"/>
                    </a:gs>
                    <a:gs pos="100000">
                      <a:srgbClr val="FF9933"/>
                    </a:gs>
                  </a:gsLst>
                  <a:path path="rect">
                    <a:fillToRect r="100000" b="10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 внимание!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706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706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706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fill="hold"/>
                                        <p:tgtEl>
                                          <p:spTgt spid="7065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5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16388" name="Picture 4" descr="TN00687_"/>
          <p:cNvPicPr>
            <a:picLocks noChangeAspect="1" noChangeArrowheads="1"/>
          </p:cNvPicPr>
          <p:nvPr>
            <p:ph idx="1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6732588" y="1989138"/>
            <a:ext cx="1644650" cy="777875"/>
          </a:xfrm>
          <a:noFill/>
        </p:spPr>
      </p:pic>
      <p:sp>
        <p:nvSpPr>
          <p:cNvPr id="16392" name="Line 8"/>
          <p:cNvSpPr>
            <a:spLocks noChangeShapeType="1"/>
          </p:cNvSpPr>
          <p:nvPr/>
        </p:nvSpPr>
        <p:spPr bwMode="auto">
          <a:xfrm flipH="1">
            <a:off x="4572000" y="2492375"/>
            <a:ext cx="2808288" cy="19446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16393" name="Line 9"/>
          <p:cNvSpPr>
            <a:spLocks noChangeShapeType="1"/>
          </p:cNvSpPr>
          <p:nvPr/>
        </p:nvSpPr>
        <p:spPr bwMode="auto">
          <a:xfrm flipH="1" flipV="1">
            <a:off x="1908175" y="2924175"/>
            <a:ext cx="2663825" cy="15128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5.66273E-6 L -0.33073 0.30418 " pathEditMode="relative" ptsTypes="AA">
                                      <p:cBhvr>
                                        <p:cTn id="6" dur="2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3073 0.30418 L -0.62223 0.08373 " pathEditMode="relative" ptsTypes="AA">
                                      <p:cBhvr>
                                        <p:cTn id="10" dur="2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2" grpId="0" animBg="1"/>
      <p:bldP spid="1639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ru-RU" sz="2000" smtClean="0"/>
              <a:t>Отрезок, для которого указано, какая из его граничных точек считается началом, а какая концом, называется направленным отрезком или </a:t>
            </a:r>
            <a:r>
              <a:rPr lang="ru-RU" sz="2000" b="1" smtClean="0">
                <a:solidFill>
                  <a:srgbClr val="FF0066"/>
                </a:solidFill>
              </a:rPr>
              <a:t>вектором</a:t>
            </a:r>
            <a:r>
              <a:rPr lang="ru-RU" sz="2000" smtClean="0"/>
              <a:t>.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628775"/>
            <a:ext cx="8229600" cy="4525963"/>
          </a:xfrm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1029" name="Oval 7"/>
          <p:cNvSpPr>
            <a:spLocks noChangeArrowheads="1"/>
          </p:cNvSpPr>
          <p:nvPr/>
        </p:nvSpPr>
        <p:spPr bwMode="auto">
          <a:xfrm>
            <a:off x="2555875" y="3357563"/>
            <a:ext cx="144463" cy="142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30" name="Text Box 8"/>
          <p:cNvSpPr txBox="1">
            <a:spLocks noChangeArrowheads="1"/>
          </p:cNvSpPr>
          <p:nvPr/>
        </p:nvSpPr>
        <p:spPr bwMode="auto">
          <a:xfrm>
            <a:off x="1979613" y="3213100"/>
            <a:ext cx="5048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А</a:t>
            </a:r>
          </a:p>
        </p:txBody>
      </p:sp>
      <p:sp>
        <p:nvSpPr>
          <p:cNvPr id="1031" name="Text Box 9"/>
          <p:cNvSpPr txBox="1">
            <a:spLocks noChangeArrowheads="1"/>
          </p:cNvSpPr>
          <p:nvPr/>
        </p:nvSpPr>
        <p:spPr bwMode="auto">
          <a:xfrm>
            <a:off x="6516688" y="3213100"/>
            <a:ext cx="3587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В</a:t>
            </a:r>
          </a:p>
        </p:txBody>
      </p:sp>
      <p:sp>
        <p:nvSpPr>
          <p:cNvPr id="1032" name="Text Box 10"/>
          <p:cNvSpPr txBox="1">
            <a:spLocks noChangeArrowheads="1"/>
          </p:cNvSpPr>
          <p:nvPr/>
        </p:nvSpPr>
        <p:spPr bwMode="auto">
          <a:xfrm>
            <a:off x="3132138" y="2852738"/>
            <a:ext cx="27352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Вектор АВ</a:t>
            </a:r>
          </a:p>
        </p:txBody>
      </p:sp>
      <p:sp>
        <p:nvSpPr>
          <p:cNvPr id="1033" name="Line 11"/>
          <p:cNvSpPr>
            <a:spLocks noChangeShapeType="1"/>
          </p:cNvSpPr>
          <p:nvPr/>
        </p:nvSpPr>
        <p:spPr bwMode="auto">
          <a:xfrm>
            <a:off x="4067175" y="2852738"/>
            <a:ext cx="2174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034" name="Line 12"/>
          <p:cNvSpPr>
            <a:spLocks noChangeShapeType="1"/>
          </p:cNvSpPr>
          <p:nvPr/>
        </p:nvSpPr>
        <p:spPr bwMode="auto">
          <a:xfrm>
            <a:off x="2627313" y="3429000"/>
            <a:ext cx="38163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035" name="Line 13"/>
          <p:cNvSpPr>
            <a:spLocks noChangeShapeType="1"/>
          </p:cNvSpPr>
          <p:nvPr/>
        </p:nvSpPr>
        <p:spPr bwMode="auto">
          <a:xfrm flipH="1">
            <a:off x="2555875" y="4221163"/>
            <a:ext cx="39608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036" name="Oval 14"/>
          <p:cNvSpPr>
            <a:spLocks noChangeArrowheads="1"/>
          </p:cNvSpPr>
          <p:nvPr/>
        </p:nvSpPr>
        <p:spPr bwMode="auto">
          <a:xfrm>
            <a:off x="6516688" y="4149725"/>
            <a:ext cx="142875" cy="142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37" name="Text Box 15"/>
          <p:cNvSpPr txBox="1">
            <a:spLocks noChangeArrowheads="1"/>
          </p:cNvSpPr>
          <p:nvPr/>
        </p:nvSpPr>
        <p:spPr bwMode="auto">
          <a:xfrm>
            <a:off x="6732588" y="4005263"/>
            <a:ext cx="431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А</a:t>
            </a:r>
          </a:p>
        </p:txBody>
      </p:sp>
      <p:sp>
        <p:nvSpPr>
          <p:cNvPr id="1038" name="Text Box 16"/>
          <p:cNvSpPr txBox="1">
            <a:spLocks noChangeArrowheads="1"/>
          </p:cNvSpPr>
          <p:nvPr/>
        </p:nvSpPr>
        <p:spPr bwMode="auto">
          <a:xfrm>
            <a:off x="2124075" y="3933825"/>
            <a:ext cx="3603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В</a:t>
            </a:r>
          </a:p>
        </p:txBody>
      </p:sp>
      <p:sp>
        <p:nvSpPr>
          <p:cNvPr id="3089" name="AutoShape 17"/>
          <p:cNvSpPr>
            <a:spLocks noChangeArrowheads="1"/>
          </p:cNvSpPr>
          <p:nvPr/>
        </p:nvSpPr>
        <p:spPr bwMode="auto">
          <a:xfrm>
            <a:off x="1187450" y="2781300"/>
            <a:ext cx="1871663" cy="431800"/>
          </a:xfrm>
          <a:prstGeom prst="curvedDownArrow">
            <a:avLst>
              <a:gd name="adj1" fmla="val 86691"/>
              <a:gd name="adj2" fmla="val 173382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090" name="Text Box 18"/>
          <p:cNvSpPr txBox="1">
            <a:spLocks noChangeArrowheads="1"/>
          </p:cNvSpPr>
          <p:nvPr/>
        </p:nvSpPr>
        <p:spPr bwMode="auto">
          <a:xfrm>
            <a:off x="1116013" y="2205038"/>
            <a:ext cx="20875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Начало вектора</a:t>
            </a:r>
          </a:p>
        </p:txBody>
      </p:sp>
      <p:sp>
        <p:nvSpPr>
          <p:cNvPr id="3091" name="AutoShape 19"/>
          <p:cNvSpPr>
            <a:spLocks noChangeArrowheads="1"/>
          </p:cNvSpPr>
          <p:nvPr/>
        </p:nvSpPr>
        <p:spPr bwMode="auto">
          <a:xfrm rot="10800000" flipV="1">
            <a:off x="6084888" y="2781300"/>
            <a:ext cx="1800225" cy="431800"/>
          </a:xfrm>
          <a:prstGeom prst="curvedDownArrow">
            <a:avLst>
              <a:gd name="adj1" fmla="val 83382"/>
              <a:gd name="adj2" fmla="val 166765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092" name="Text Box 20"/>
          <p:cNvSpPr txBox="1">
            <a:spLocks noChangeArrowheads="1"/>
          </p:cNvSpPr>
          <p:nvPr/>
        </p:nvSpPr>
        <p:spPr bwMode="auto">
          <a:xfrm>
            <a:off x="6084888" y="2133600"/>
            <a:ext cx="20875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Конец вектора</a:t>
            </a:r>
          </a:p>
        </p:txBody>
      </p:sp>
      <p:sp>
        <p:nvSpPr>
          <p:cNvPr id="1043" name="Text Box 21"/>
          <p:cNvSpPr txBox="1">
            <a:spLocks noChangeArrowheads="1"/>
          </p:cNvSpPr>
          <p:nvPr/>
        </p:nvSpPr>
        <p:spPr bwMode="auto">
          <a:xfrm>
            <a:off x="4211638" y="3860800"/>
            <a:ext cx="431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а</a:t>
            </a:r>
          </a:p>
        </p:txBody>
      </p:sp>
      <p:sp>
        <p:nvSpPr>
          <p:cNvPr id="1044" name="Line 22"/>
          <p:cNvSpPr>
            <a:spLocks noChangeShapeType="1"/>
          </p:cNvSpPr>
          <p:nvPr/>
        </p:nvSpPr>
        <p:spPr bwMode="auto">
          <a:xfrm>
            <a:off x="4211638" y="3933825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095" name="Text Box 23"/>
          <p:cNvSpPr txBox="1">
            <a:spLocks noChangeArrowheads="1"/>
          </p:cNvSpPr>
          <p:nvPr/>
        </p:nvSpPr>
        <p:spPr bwMode="auto">
          <a:xfrm>
            <a:off x="827088" y="4724400"/>
            <a:ext cx="55451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Обозначение:</a:t>
            </a:r>
          </a:p>
        </p:txBody>
      </p:sp>
      <p:sp>
        <p:nvSpPr>
          <p:cNvPr id="1046" name="Rectangle 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098" name="Object 26"/>
          <p:cNvGraphicFramePr>
            <a:graphicFrameLocks noChangeAspect="1"/>
          </p:cNvGraphicFramePr>
          <p:nvPr/>
        </p:nvGraphicFramePr>
        <p:xfrm>
          <a:off x="2627313" y="4508500"/>
          <a:ext cx="1223962" cy="825500"/>
        </p:xfrm>
        <a:graphic>
          <a:graphicData uri="http://schemas.openxmlformats.org/presentationml/2006/ole">
            <p:oleObj spid="_x0000_s1026" name="Формула" r:id="rId3" imgW="380835" imgH="25389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0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3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0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0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30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0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0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30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  <p:bldP spid="3089" grpId="0" animBg="1"/>
      <p:bldP spid="309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Векторы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9220" name="Line 4"/>
          <p:cNvSpPr>
            <a:spLocks noChangeShapeType="1"/>
          </p:cNvSpPr>
          <p:nvPr/>
        </p:nvSpPr>
        <p:spPr bwMode="auto">
          <a:xfrm>
            <a:off x="1042988" y="2924175"/>
            <a:ext cx="2592387" cy="24495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900113" y="2420938"/>
            <a:ext cx="431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С</a:t>
            </a: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3708400" y="5157788"/>
            <a:ext cx="3587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Д</a:t>
            </a:r>
          </a:p>
        </p:txBody>
      </p:sp>
      <p:sp>
        <p:nvSpPr>
          <p:cNvPr id="9223" name="Line 7"/>
          <p:cNvSpPr>
            <a:spLocks noChangeShapeType="1"/>
          </p:cNvSpPr>
          <p:nvPr/>
        </p:nvSpPr>
        <p:spPr bwMode="auto">
          <a:xfrm flipV="1">
            <a:off x="4427538" y="2133600"/>
            <a:ext cx="0" cy="25193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4284663" y="4797425"/>
            <a:ext cx="3587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Е</a:t>
            </a:r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4211638" y="1773238"/>
            <a:ext cx="431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F</a:t>
            </a:r>
            <a:endParaRPr lang="ru-RU"/>
          </a:p>
        </p:txBody>
      </p:sp>
      <p:sp>
        <p:nvSpPr>
          <p:cNvPr id="9226" name="Line 10"/>
          <p:cNvSpPr>
            <a:spLocks noChangeShapeType="1"/>
          </p:cNvSpPr>
          <p:nvPr/>
        </p:nvSpPr>
        <p:spPr bwMode="auto">
          <a:xfrm flipH="1">
            <a:off x="7019925" y="2349500"/>
            <a:ext cx="144463" cy="33115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9227" name="Text Box 11"/>
          <p:cNvSpPr txBox="1">
            <a:spLocks noChangeArrowheads="1"/>
          </p:cNvSpPr>
          <p:nvPr/>
        </p:nvSpPr>
        <p:spPr bwMode="auto">
          <a:xfrm>
            <a:off x="7092950" y="1989138"/>
            <a:ext cx="3587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А</a:t>
            </a:r>
          </a:p>
        </p:txBody>
      </p:sp>
      <p:sp>
        <p:nvSpPr>
          <p:cNvPr id="9228" name="Text Box 12"/>
          <p:cNvSpPr txBox="1">
            <a:spLocks noChangeArrowheads="1"/>
          </p:cNvSpPr>
          <p:nvPr/>
        </p:nvSpPr>
        <p:spPr bwMode="auto">
          <a:xfrm>
            <a:off x="6804025" y="5805488"/>
            <a:ext cx="5048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В</a:t>
            </a:r>
          </a:p>
        </p:txBody>
      </p:sp>
      <p:sp>
        <p:nvSpPr>
          <p:cNvPr id="9229" name="Oval 13"/>
          <p:cNvSpPr>
            <a:spLocks noChangeArrowheads="1"/>
          </p:cNvSpPr>
          <p:nvPr/>
        </p:nvSpPr>
        <p:spPr bwMode="auto">
          <a:xfrm>
            <a:off x="1258888" y="5229225"/>
            <a:ext cx="144462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9230" name="Text Box 14"/>
          <p:cNvSpPr txBox="1">
            <a:spLocks noChangeArrowheads="1"/>
          </p:cNvSpPr>
          <p:nvPr/>
        </p:nvSpPr>
        <p:spPr bwMode="auto">
          <a:xfrm>
            <a:off x="1042988" y="4797425"/>
            <a:ext cx="4333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М</a:t>
            </a:r>
          </a:p>
        </p:txBody>
      </p:sp>
      <p:sp>
        <p:nvSpPr>
          <p:cNvPr id="9231" name="Text Box 15"/>
          <p:cNvSpPr txBox="1">
            <a:spLocks noChangeArrowheads="1"/>
          </p:cNvSpPr>
          <p:nvPr/>
        </p:nvSpPr>
        <p:spPr bwMode="auto">
          <a:xfrm>
            <a:off x="1979613" y="3213100"/>
            <a:ext cx="5048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СД</a:t>
            </a:r>
          </a:p>
        </p:txBody>
      </p:sp>
      <p:sp>
        <p:nvSpPr>
          <p:cNvPr id="9232" name="Line 16"/>
          <p:cNvSpPr>
            <a:spLocks noChangeShapeType="1"/>
          </p:cNvSpPr>
          <p:nvPr/>
        </p:nvSpPr>
        <p:spPr bwMode="auto">
          <a:xfrm>
            <a:off x="2051050" y="3213100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9233" name="Text Box 17"/>
          <p:cNvSpPr txBox="1">
            <a:spLocks noChangeArrowheads="1"/>
          </p:cNvSpPr>
          <p:nvPr/>
        </p:nvSpPr>
        <p:spPr bwMode="auto">
          <a:xfrm>
            <a:off x="4716463" y="3284538"/>
            <a:ext cx="7191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EF</a:t>
            </a:r>
            <a:endParaRPr lang="ru-RU"/>
          </a:p>
        </p:txBody>
      </p:sp>
      <p:sp>
        <p:nvSpPr>
          <p:cNvPr id="9234" name="Line 18"/>
          <p:cNvSpPr>
            <a:spLocks noChangeShapeType="1"/>
          </p:cNvSpPr>
          <p:nvPr/>
        </p:nvSpPr>
        <p:spPr bwMode="auto">
          <a:xfrm>
            <a:off x="4787900" y="3284538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9235" name="Text Box 19"/>
          <p:cNvSpPr txBox="1">
            <a:spLocks noChangeArrowheads="1"/>
          </p:cNvSpPr>
          <p:nvPr/>
        </p:nvSpPr>
        <p:spPr bwMode="auto">
          <a:xfrm>
            <a:off x="7308850" y="3860800"/>
            <a:ext cx="5762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АВ</a:t>
            </a:r>
          </a:p>
        </p:txBody>
      </p:sp>
      <p:sp>
        <p:nvSpPr>
          <p:cNvPr id="9236" name="Line 20"/>
          <p:cNvSpPr>
            <a:spLocks noChangeShapeType="1"/>
          </p:cNvSpPr>
          <p:nvPr/>
        </p:nvSpPr>
        <p:spPr bwMode="auto">
          <a:xfrm>
            <a:off x="7380288" y="3933825"/>
            <a:ext cx="2873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9237" name="Text Box 21"/>
          <p:cNvSpPr txBox="1">
            <a:spLocks noChangeArrowheads="1"/>
          </p:cNvSpPr>
          <p:nvPr/>
        </p:nvSpPr>
        <p:spPr bwMode="auto">
          <a:xfrm>
            <a:off x="1619250" y="5157788"/>
            <a:ext cx="12969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ММ = 0</a:t>
            </a:r>
          </a:p>
        </p:txBody>
      </p:sp>
      <p:sp>
        <p:nvSpPr>
          <p:cNvPr id="9238" name="Line 22"/>
          <p:cNvSpPr>
            <a:spLocks noChangeShapeType="1"/>
          </p:cNvSpPr>
          <p:nvPr/>
        </p:nvSpPr>
        <p:spPr bwMode="auto">
          <a:xfrm>
            <a:off x="1692275" y="5157788"/>
            <a:ext cx="43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9239" name="Line 23"/>
          <p:cNvSpPr>
            <a:spLocks noChangeShapeType="1"/>
          </p:cNvSpPr>
          <p:nvPr/>
        </p:nvSpPr>
        <p:spPr bwMode="auto">
          <a:xfrm flipV="1">
            <a:off x="4932363" y="3789363"/>
            <a:ext cx="1511300" cy="172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9240" name="Text Box 24"/>
          <p:cNvSpPr txBox="1">
            <a:spLocks noChangeArrowheads="1"/>
          </p:cNvSpPr>
          <p:nvPr/>
        </p:nvSpPr>
        <p:spPr bwMode="auto">
          <a:xfrm>
            <a:off x="5364163" y="4365625"/>
            <a:ext cx="2873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а</a:t>
            </a:r>
          </a:p>
        </p:txBody>
      </p:sp>
      <p:sp>
        <p:nvSpPr>
          <p:cNvPr id="9241" name="Line 25"/>
          <p:cNvSpPr>
            <a:spLocks noChangeShapeType="1"/>
          </p:cNvSpPr>
          <p:nvPr/>
        </p:nvSpPr>
        <p:spPr bwMode="auto">
          <a:xfrm>
            <a:off x="5435600" y="4437063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9242" name="Text Box 26"/>
          <p:cNvSpPr txBox="1">
            <a:spLocks noChangeArrowheads="1"/>
          </p:cNvSpPr>
          <p:nvPr/>
        </p:nvSpPr>
        <p:spPr bwMode="auto">
          <a:xfrm>
            <a:off x="4643438" y="5300663"/>
            <a:ext cx="2889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N</a:t>
            </a:r>
            <a:endParaRPr lang="ru-RU"/>
          </a:p>
        </p:txBody>
      </p:sp>
      <p:sp>
        <p:nvSpPr>
          <p:cNvPr id="9243" name="Text Box 27"/>
          <p:cNvSpPr txBox="1">
            <a:spLocks noChangeArrowheads="1"/>
          </p:cNvSpPr>
          <p:nvPr/>
        </p:nvSpPr>
        <p:spPr bwMode="auto">
          <a:xfrm>
            <a:off x="6300788" y="3429000"/>
            <a:ext cx="3587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К</a:t>
            </a:r>
          </a:p>
        </p:txBody>
      </p:sp>
      <p:sp>
        <p:nvSpPr>
          <p:cNvPr id="9244" name="Line 28"/>
          <p:cNvSpPr>
            <a:spLocks noChangeShapeType="1"/>
          </p:cNvSpPr>
          <p:nvPr/>
        </p:nvSpPr>
        <p:spPr bwMode="auto">
          <a:xfrm>
            <a:off x="2339975" y="5229225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Длина вектора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z="2400" smtClean="0"/>
              <a:t>Длиной или модулем ненулевого вектора называется длина отрезка АВ. </a:t>
            </a:r>
          </a:p>
          <a:p>
            <a:pPr eaLnBrk="1" hangingPunct="1"/>
            <a:r>
              <a:rPr lang="ru-RU" sz="2400" smtClean="0"/>
              <a:t>Обозначается: </a:t>
            </a:r>
          </a:p>
        </p:txBody>
      </p:sp>
      <p:sp>
        <p:nvSpPr>
          <p:cNvPr id="2053" name="Line 6"/>
          <p:cNvSpPr>
            <a:spLocks noChangeShapeType="1"/>
          </p:cNvSpPr>
          <p:nvPr/>
        </p:nvSpPr>
        <p:spPr bwMode="auto">
          <a:xfrm>
            <a:off x="1258888" y="3860800"/>
            <a:ext cx="36734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2054" name="Text Box 7"/>
          <p:cNvSpPr txBox="1">
            <a:spLocks noChangeArrowheads="1"/>
          </p:cNvSpPr>
          <p:nvPr/>
        </p:nvSpPr>
        <p:spPr bwMode="auto">
          <a:xfrm>
            <a:off x="1042988" y="3500438"/>
            <a:ext cx="3603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A</a:t>
            </a:r>
            <a:endParaRPr lang="ru-RU"/>
          </a:p>
        </p:txBody>
      </p:sp>
      <p:sp>
        <p:nvSpPr>
          <p:cNvPr id="2055" name="Text Box 8"/>
          <p:cNvSpPr txBox="1">
            <a:spLocks noChangeArrowheads="1"/>
          </p:cNvSpPr>
          <p:nvPr/>
        </p:nvSpPr>
        <p:spPr bwMode="auto">
          <a:xfrm>
            <a:off x="4643438" y="3357563"/>
            <a:ext cx="5048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B</a:t>
            </a:r>
            <a:endParaRPr lang="ru-RU"/>
          </a:p>
        </p:txBody>
      </p:sp>
      <p:sp>
        <p:nvSpPr>
          <p:cNvPr id="2056" name="Text Box 9"/>
          <p:cNvSpPr txBox="1">
            <a:spLocks noChangeArrowheads="1"/>
          </p:cNvSpPr>
          <p:nvPr/>
        </p:nvSpPr>
        <p:spPr bwMode="auto">
          <a:xfrm>
            <a:off x="5435600" y="3284538"/>
            <a:ext cx="12969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|AB|</a:t>
            </a:r>
            <a:r>
              <a:rPr lang="ru-RU"/>
              <a:t> </a:t>
            </a:r>
            <a:r>
              <a:rPr lang="en-US"/>
              <a:t>=</a:t>
            </a:r>
            <a:r>
              <a:rPr lang="ru-RU"/>
              <a:t> </a:t>
            </a:r>
            <a:r>
              <a:rPr lang="en-US"/>
              <a:t>7</a:t>
            </a:r>
            <a:r>
              <a:rPr lang="ru-RU"/>
              <a:t>см</a:t>
            </a:r>
          </a:p>
        </p:txBody>
      </p:sp>
      <p:sp>
        <p:nvSpPr>
          <p:cNvPr id="2057" name="Line 10"/>
          <p:cNvSpPr>
            <a:spLocks noChangeShapeType="1"/>
          </p:cNvSpPr>
          <p:nvPr/>
        </p:nvSpPr>
        <p:spPr bwMode="auto">
          <a:xfrm>
            <a:off x="5580063" y="3284538"/>
            <a:ext cx="2873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058" name="Line 11"/>
          <p:cNvSpPr>
            <a:spLocks noChangeShapeType="1"/>
          </p:cNvSpPr>
          <p:nvPr/>
        </p:nvSpPr>
        <p:spPr bwMode="auto">
          <a:xfrm flipV="1">
            <a:off x="2843213" y="4292600"/>
            <a:ext cx="3097212" cy="20161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2059" name="Text Box 12"/>
          <p:cNvSpPr txBox="1">
            <a:spLocks noChangeArrowheads="1"/>
          </p:cNvSpPr>
          <p:nvPr/>
        </p:nvSpPr>
        <p:spPr bwMode="auto">
          <a:xfrm>
            <a:off x="3924300" y="5013325"/>
            <a:ext cx="3603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а</a:t>
            </a:r>
          </a:p>
        </p:txBody>
      </p:sp>
      <p:sp>
        <p:nvSpPr>
          <p:cNvPr id="2060" name="Line 13"/>
          <p:cNvSpPr>
            <a:spLocks noChangeShapeType="1"/>
          </p:cNvSpPr>
          <p:nvPr/>
        </p:nvSpPr>
        <p:spPr bwMode="auto">
          <a:xfrm>
            <a:off x="3995738" y="5084763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061" name="Text Box 14"/>
          <p:cNvSpPr txBox="1">
            <a:spLocks noChangeArrowheads="1"/>
          </p:cNvSpPr>
          <p:nvPr/>
        </p:nvSpPr>
        <p:spPr bwMode="auto">
          <a:xfrm>
            <a:off x="6516688" y="4797425"/>
            <a:ext cx="14398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|</a:t>
            </a:r>
            <a:r>
              <a:rPr lang="ru-RU"/>
              <a:t>а</a:t>
            </a:r>
            <a:r>
              <a:rPr lang="en-US"/>
              <a:t>|</a:t>
            </a:r>
            <a:r>
              <a:rPr lang="ru-RU"/>
              <a:t> = </a:t>
            </a:r>
            <a:r>
              <a:rPr lang="ru-RU">
                <a:cs typeface="Arial" charset="0"/>
              </a:rPr>
              <a:t>√</a:t>
            </a:r>
            <a:r>
              <a:rPr lang="en-US">
                <a:cs typeface="Arial" charset="0"/>
              </a:rPr>
              <a:t>61 </a:t>
            </a:r>
            <a:r>
              <a:rPr lang="ru-RU">
                <a:cs typeface="Arial" charset="0"/>
              </a:rPr>
              <a:t>см</a:t>
            </a:r>
          </a:p>
        </p:txBody>
      </p:sp>
      <p:sp>
        <p:nvSpPr>
          <p:cNvPr id="2062" name="Line 15"/>
          <p:cNvSpPr>
            <a:spLocks noChangeShapeType="1"/>
          </p:cNvSpPr>
          <p:nvPr/>
        </p:nvSpPr>
        <p:spPr bwMode="auto">
          <a:xfrm>
            <a:off x="6659563" y="4797425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136" name="Line 16"/>
          <p:cNvSpPr>
            <a:spLocks noChangeShapeType="1"/>
          </p:cNvSpPr>
          <p:nvPr/>
        </p:nvSpPr>
        <p:spPr bwMode="auto">
          <a:xfrm>
            <a:off x="2843213" y="6308725"/>
            <a:ext cx="316865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37" name="Line 17"/>
          <p:cNvSpPr>
            <a:spLocks noChangeShapeType="1"/>
          </p:cNvSpPr>
          <p:nvPr/>
        </p:nvSpPr>
        <p:spPr bwMode="auto">
          <a:xfrm>
            <a:off x="5940425" y="4292600"/>
            <a:ext cx="0" cy="2016125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38" name="Text Box 18"/>
          <p:cNvSpPr txBox="1">
            <a:spLocks noChangeArrowheads="1"/>
          </p:cNvSpPr>
          <p:nvPr/>
        </p:nvSpPr>
        <p:spPr bwMode="auto">
          <a:xfrm>
            <a:off x="4211638" y="5876925"/>
            <a:ext cx="5048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6</a:t>
            </a:r>
            <a:endParaRPr lang="ru-RU"/>
          </a:p>
        </p:txBody>
      </p:sp>
      <p:sp>
        <p:nvSpPr>
          <p:cNvPr id="5139" name="Text Box 19"/>
          <p:cNvSpPr txBox="1">
            <a:spLocks noChangeArrowheads="1"/>
          </p:cNvSpPr>
          <p:nvPr/>
        </p:nvSpPr>
        <p:spPr bwMode="auto">
          <a:xfrm>
            <a:off x="6011863" y="5229225"/>
            <a:ext cx="3603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5</a:t>
            </a:r>
            <a:endParaRPr lang="ru-RU"/>
          </a:p>
        </p:txBody>
      </p:sp>
      <p:sp>
        <p:nvSpPr>
          <p:cNvPr id="2067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140" name="Object 20"/>
          <p:cNvGraphicFramePr>
            <a:graphicFrameLocks noChangeAspect="1"/>
          </p:cNvGraphicFramePr>
          <p:nvPr/>
        </p:nvGraphicFramePr>
        <p:xfrm>
          <a:off x="3286125" y="2214563"/>
          <a:ext cx="1295400" cy="820737"/>
        </p:xfrm>
        <a:graphic>
          <a:graphicData uri="http://schemas.openxmlformats.org/presentationml/2006/ole">
            <p:oleObj spid="_x0000_s2050" name="Формула" r:id="rId3" imgW="469696" imgH="291973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6" grpId="0" animBg="1"/>
      <p:bldP spid="5137" grpId="0" animBg="1"/>
      <p:bldP spid="5138" grpId="0"/>
      <p:bldP spid="513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ru-RU" sz="2000" smtClean="0"/>
              <a:t>Отметьте точки А, В и С, не лежащие на одной прямой. Начертите все ненулевые векторы, начало и конец которых совпадают с какими-то двумя из этих точек. Выпишите все полученные векторы и укажите начало и конец каждого вектора.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7172" name="Oval 4"/>
          <p:cNvSpPr>
            <a:spLocks noChangeArrowheads="1"/>
          </p:cNvSpPr>
          <p:nvPr/>
        </p:nvSpPr>
        <p:spPr bwMode="auto">
          <a:xfrm>
            <a:off x="1835150" y="4005263"/>
            <a:ext cx="144463" cy="144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1619250" y="3573463"/>
            <a:ext cx="5048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A</a:t>
            </a:r>
            <a:endParaRPr lang="ru-RU"/>
          </a:p>
        </p:txBody>
      </p:sp>
      <p:sp>
        <p:nvSpPr>
          <p:cNvPr id="7174" name="Oval 6"/>
          <p:cNvSpPr>
            <a:spLocks noChangeArrowheads="1"/>
          </p:cNvSpPr>
          <p:nvPr/>
        </p:nvSpPr>
        <p:spPr bwMode="auto">
          <a:xfrm>
            <a:off x="4067175" y="2636838"/>
            <a:ext cx="144463" cy="144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3924300" y="2276475"/>
            <a:ext cx="431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B</a:t>
            </a:r>
            <a:endParaRPr lang="ru-RU"/>
          </a:p>
        </p:txBody>
      </p:sp>
      <p:sp>
        <p:nvSpPr>
          <p:cNvPr id="7176" name="Oval 8"/>
          <p:cNvSpPr>
            <a:spLocks noChangeArrowheads="1"/>
          </p:cNvSpPr>
          <p:nvPr/>
        </p:nvSpPr>
        <p:spPr bwMode="auto">
          <a:xfrm>
            <a:off x="5651500" y="4365625"/>
            <a:ext cx="144463" cy="1428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77" name="Text Box 9"/>
          <p:cNvSpPr txBox="1">
            <a:spLocks noChangeArrowheads="1"/>
          </p:cNvSpPr>
          <p:nvPr/>
        </p:nvSpPr>
        <p:spPr bwMode="auto">
          <a:xfrm>
            <a:off x="5580063" y="3789363"/>
            <a:ext cx="3603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C</a:t>
            </a:r>
            <a:endParaRPr lang="ru-RU"/>
          </a:p>
        </p:txBody>
      </p:sp>
      <p:sp>
        <p:nvSpPr>
          <p:cNvPr id="7178" name="Line 10"/>
          <p:cNvSpPr>
            <a:spLocks noChangeShapeType="1"/>
          </p:cNvSpPr>
          <p:nvPr/>
        </p:nvSpPr>
        <p:spPr bwMode="auto">
          <a:xfrm flipV="1">
            <a:off x="1908175" y="2708275"/>
            <a:ext cx="2232025" cy="13684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7179" name="Line 11"/>
          <p:cNvSpPr>
            <a:spLocks noChangeShapeType="1"/>
          </p:cNvSpPr>
          <p:nvPr/>
        </p:nvSpPr>
        <p:spPr bwMode="auto">
          <a:xfrm>
            <a:off x="4140200" y="2708275"/>
            <a:ext cx="1584325" cy="17287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7180" name="Line 12"/>
          <p:cNvSpPr>
            <a:spLocks noChangeShapeType="1"/>
          </p:cNvSpPr>
          <p:nvPr/>
        </p:nvSpPr>
        <p:spPr bwMode="auto">
          <a:xfrm>
            <a:off x="1908175" y="4076700"/>
            <a:ext cx="3816350" cy="3603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7181" name="Line 13"/>
          <p:cNvSpPr>
            <a:spLocks noChangeShapeType="1"/>
          </p:cNvSpPr>
          <p:nvPr/>
        </p:nvSpPr>
        <p:spPr bwMode="auto">
          <a:xfrm flipH="1">
            <a:off x="1979613" y="2708275"/>
            <a:ext cx="2160587" cy="1296988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7182" name="Line 14"/>
          <p:cNvSpPr>
            <a:spLocks noChangeShapeType="1"/>
          </p:cNvSpPr>
          <p:nvPr/>
        </p:nvSpPr>
        <p:spPr bwMode="auto">
          <a:xfrm flipH="1" flipV="1">
            <a:off x="4140200" y="2708275"/>
            <a:ext cx="1584325" cy="1728788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7183" name="Line 15"/>
          <p:cNvSpPr>
            <a:spLocks noChangeShapeType="1"/>
          </p:cNvSpPr>
          <p:nvPr/>
        </p:nvSpPr>
        <p:spPr bwMode="auto">
          <a:xfrm flipH="1" flipV="1">
            <a:off x="1979613" y="4076700"/>
            <a:ext cx="3744912" cy="36036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 animBg="1"/>
      <p:bldP spid="7173" grpId="0"/>
      <p:bldP spid="7174" grpId="0" animBg="1"/>
      <p:bldP spid="7175" grpId="0"/>
      <p:bldP spid="7176" grpId="0" animBg="1"/>
      <p:bldP spid="7177" grpId="0"/>
      <p:bldP spid="7178" grpId="0" animBg="1"/>
      <p:bldP spid="7179" grpId="0" animBg="1"/>
      <p:bldP spid="7180" grpId="0" animBg="1"/>
      <p:bldP spid="7181" grpId="0" animBg="1"/>
      <p:bldP spid="7182" grpId="0" animBg="1"/>
      <p:bldP spid="718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Равенство векторов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3077" name="Line 4"/>
          <p:cNvSpPr>
            <a:spLocks noChangeShapeType="1"/>
          </p:cNvSpPr>
          <p:nvPr/>
        </p:nvSpPr>
        <p:spPr bwMode="auto">
          <a:xfrm>
            <a:off x="2843213" y="2205038"/>
            <a:ext cx="4176712" cy="3311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078" name="Line 5"/>
          <p:cNvSpPr>
            <a:spLocks noChangeShapeType="1"/>
          </p:cNvSpPr>
          <p:nvPr/>
        </p:nvSpPr>
        <p:spPr bwMode="auto">
          <a:xfrm>
            <a:off x="3132138" y="2420938"/>
            <a:ext cx="1079500" cy="863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3079" name="Line 6"/>
          <p:cNvSpPr>
            <a:spLocks noChangeShapeType="1"/>
          </p:cNvSpPr>
          <p:nvPr/>
        </p:nvSpPr>
        <p:spPr bwMode="auto">
          <a:xfrm flipH="1" flipV="1">
            <a:off x="5508625" y="4292600"/>
            <a:ext cx="1008063" cy="7921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3080" name="Text Box 7"/>
          <p:cNvSpPr txBox="1">
            <a:spLocks noChangeArrowheads="1"/>
          </p:cNvSpPr>
          <p:nvPr/>
        </p:nvSpPr>
        <p:spPr bwMode="auto">
          <a:xfrm>
            <a:off x="3563938" y="2349500"/>
            <a:ext cx="431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b</a:t>
            </a:r>
            <a:endParaRPr lang="ru-RU"/>
          </a:p>
        </p:txBody>
      </p:sp>
      <p:sp>
        <p:nvSpPr>
          <p:cNvPr id="3081" name="Line 8"/>
          <p:cNvSpPr>
            <a:spLocks noChangeShapeType="1"/>
          </p:cNvSpPr>
          <p:nvPr/>
        </p:nvSpPr>
        <p:spPr bwMode="auto">
          <a:xfrm>
            <a:off x="3563938" y="2420938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082" name="Text Box 9"/>
          <p:cNvSpPr txBox="1">
            <a:spLocks noChangeArrowheads="1"/>
          </p:cNvSpPr>
          <p:nvPr/>
        </p:nvSpPr>
        <p:spPr bwMode="auto">
          <a:xfrm>
            <a:off x="6516688" y="4724400"/>
            <a:ext cx="431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А</a:t>
            </a:r>
          </a:p>
        </p:txBody>
      </p:sp>
      <p:sp>
        <p:nvSpPr>
          <p:cNvPr id="3083" name="Text Box 10"/>
          <p:cNvSpPr txBox="1">
            <a:spLocks noChangeArrowheads="1"/>
          </p:cNvSpPr>
          <p:nvPr/>
        </p:nvSpPr>
        <p:spPr bwMode="auto">
          <a:xfrm>
            <a:off x="5508625" y="3860800"/>
            <a:ext cx="3587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В</a:t>
            </a:r>
          </a:p>
        </p:txBody>
      </p:sp>
      <p:sp>
        <p:nvSpPr>
          <p:cNvPr id="3084" name="Line 11"/>
          <p:cNvSpPr>
            <a:spLocks noChangeShapeType="1"/>
          </p:cNvSpPr>
          <p:nvPr/>
        </p:nvSpPr>
        <p:spPr bwMode="auto">
          <a:xfrm>
            <a:off x="4932363" y="2420938"/>
            <a:ext cx="1439862" cy="10795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3085" name="Text Box 12"/>
          <p:cNvSpPr txBox="1">
            <a:spLocks noChangeArrowheads="1"/>
          </p:cNvSpPr>
          <p:nvPr/>
        </p:nvSpPr>
        <p:spPr bwMode="auto">
          <a:xfrm>
            <a:off x="5651500" y="2492375"/>
            <a:ext cx="3603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а</a:t>
            </a:r>
          </a:p>
        </p:txBody>
      </p:sp>
      <p:sp>
        <p:nvSpPr>
          <p:cNvPr id="3086" name="Line 13"/>
          <p:cNvSpPr>
            <a:spLocks noChangeShapeType="1"/>
          </p:cNvSpPr>
          <p:nvPr/>
        </p:nvSpPr>
        <p:spPr bwMode="auto">
          <a:xfrm>
            <a:off x="5724525" y="2565400"/>
            <a:ext cx="1428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087" name="Line 15"/>
          <p:cNvSpPr>
            <a:spLocks noChangeShapeType="1"/>
          </p:cNvSpPr>
          <p:nvPr/>
        </p:nvSpPr>
        <p:spPr bwMode="auto">
          <a:xfrm flipH="1" flipV="1">
            <a:off x="2627313" y="3716338"/>
            <a:ext cx="1800225" cy="14414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3088" name="Text Box 16"/>
          <p:cNvSpPr txBox="1">
            <a:spLocks noChangeArrowheads="1"/>
          </p:cNvSpPr>
          <p:nvPr/>
        </p:nvSpPr>
        <p:spPr bwMode="auto">
          <a:xfrm>
            <a:off x="4356100" y="4652963"/>
            <a:ext cx="431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С</a:t>
            </a:r>
          </a:p>
        </p:txBody>
      </p:sp>
      <p:sp>
        <p:nvSpPr>
          <p:cNvPr id="3089" name="Text Box 17"/>
          <p:cNvSpPr txBox="1">
            <a:spLocks noChangeArrowheads="1"/>
          </p:cNvSpPr>
          <p:nvPr/>
        </p:nvSpPr>
        <p:spPr bwMode="auto">
          <a:xfrm>
            <a:off x="2627313" y="3213100"/>
            <a:ext cx="5048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Д</a:t>
            </a:r>
          </a:p>
        </p:txBody>
      </p:sp>
      <p:sp>
        <p:nvSpPr>
          <p:cNvPr id="3090" name="Line 18"/>
          <p:cNvSpPr>
            <a:spLocks noChangeShapeType="1"/>
          </p:cNvSpPr>
          <p:nvPr/>
        </p:nvSpPr>
        <p:spPr bwMode="auto">
          <a:xfrm>
            <a:off x="971550" y="5084763"/>
            <a:ext cx="15843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3091" name="Text Box 19"/>
          <p:cNvSpPr txBox="1">
            <a:spLocks noChangeArrowheads="1"/>
          </p:cNvSpPr>
          <p:nvPr/>
        </p:nvSpPr>
        <p:spPr bwMode="auto">
          <a:xfrm>
            <a:off x="827088" y="4652963"/>
            <a:ext cx="431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Е</a:t>
            </a:r>
          </a:p>
        </p:txBody>
      </p:sp>
      <p:sp>
        <p:nvSpPr>
          <p:cNvPr id="3092" name="Text Box 20"/>
          <p:cNvSpPr txBox="1">
            <a:spLocks noChangeArrowheads="1"/>
          </p:cNvSpPr>
          <p:nvPr/>
        </p:nvSpPr>
        <p:spPr bwMode="auto">
          <a:xfrm>
            <a:off x="2411413" y="4652963"/>
            <a:ext cx="2889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F</a:t>
            </a:r>
            <a:endParaRPr lang="ru-RU"/>
          </a:p>
        </p:txBody>
      </p:sp>
      <p:sp>
        <p:nvSpPr>
          <p:cNvPr id="6165" name="Text Box 21"/>
          <p:cNvSpPr txBox="1">
            <a:spLocks noChangeArrowheads="1"/>
          </p:cNvSpPr>
          <p:nvPr/>
        </p:nvSpPr>
        <p:spPr bwMode="auto">
          <a:xfrm>
            <a:off x="539750" y="1268413"/>
            <a:ext cx="79216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Ненулевые векторы называются </a:t>
            </a:r>
            <a:r>
              <a:rPr lang="ru-RU">
                <a:solidFill>
                  <a:srgbClr val="FF0066"/>
                </a:solidFill>
              </a:rPr>
              <a:t>коллинеарными</a:t>
            </a:r>
            <a:r>
              <a:rPr lang="ru-RU"/>
              <a:t>, если они лежат либо на одной прямой, либо на параллельных прямых.</a:t>
            </a:r>
          </a:p>
        </p:txBody>
      </p:sp>
      <p:sp>
        <p:nvSpPr>
          <p:cNvPr id="3094" name="Text Box 22"/>
          <p:cNvSpPr txBox="1">
            <a:spLocks noChangeArrowheads="1"/>
          </p:cNvSpPr>
          <p:nvPr/>
        </p:nvSpPr>
        <p:spPr bwMode="auto">
          <a:xfrm>
            <a:off x="611188" y="5516563"/>
            <a:ext cx="8208962" cy="779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Векторы а и </a:t>
            </a:r>
            <a:r>
              <a:rPr lang="en-US"/>
              <a:t>b</a:t>
            </a:r>
            <a:r>
              <a:rPr lang="ru-RU"/>
              <a:t>; АВ и СД – сонаправленные. </a:t>
            </a:r>
          </a:p>
          <a:p>
            <a:pPr>
              <a:spcBef>
                <a:spcPct val="50000"/>
              </a:spcBef>
            </a:pPr>
            <a:r>
              <a:rPr lang="ru-RU"/>
              <a:t>Векторы АВ и </a:t>
            </a:r>
            <a:r>
              <a:rPr lang="en-US"/>
              <a:t>b</a:t>
            </a:r>
            <a:r>
              <a:rPr lang="ru-RU"/>
              <a:t> – противоположно направленные.</a:t>
            </a:r>
          </a:p>
        </p:txBody>
      </p:sp>
      <p:sp>
        <p:nvSpPr>
          <p:cNvPr id="3095" name="Line 23"/>
          <p:cNvSpPr>
            <a:spLocks noChangeShapeType="1"/>
          </p:cNvSpPr>
          <p:nvPr/>
        </p:nvSpPr>
        <p:spPr bwMode="auto">
          <a:xfrm>
            <a:off x="1619250" y="5589588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096" name="Line 24"/>
          <p:cNvSpPr>
            <a:spLocks noChangeShapeType="1"/>
          </p:cNvSpPr>
          <p:nvPr/>
        </p:nvSpPr>
        <p:spPr bwMode="auto">
          <a:xfrm>
            <a:off x="2051050" y="5589588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097" name="Line 25"/>
          <p:cNvSpPr>
            <a:spLocks noChangeShapeType="1"/>
          </p:cNvSpPr>
          <p:nvPr/>
        </p:nvSpPr>
        <p:spPr bwMode="auto">
          <a:xfrm>
            <a:off x="2339975" y="5589588"/>
            <a:ext cx="2873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098" name="Line 26"/>
          <p:cNvSpPr>
            <a:spLocks noChangeShapeType="1"/>
          </p:cNvSpPr>
          <p:nvPr/>
        </p:nvSpPr>
        <p:spPr bwMode="auto">
          <a:xfrm>
            <a:off x="2843213" y="5589588"/>
            <a:ext cx="3603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099" name="Line 27"/>
          <p:cNvSpPr>
            <a:spLocks noChangeShapeType="1"/>
          </p:cNvSpPr>
          <p:nvPr/>
        </p:nvSpPr>
        <p:spPr bwMode="auto">
          <a:xfrm>
            <a:off x="1692275" y="5949950"/>
            <a:ext cx="2873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100" name="Line 28"/>
          <p:cNvSpPr>
            <a:spLocks noChangeShapeType="1"/>
          </p:cNvSpPr>
          <p:nvPr/>
        </p:nvSpPr>
        <p:spPr bwMode="auto">
          <a:xfrm>
            <a:off x="2195513" y="5949950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101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6173" name="Object 29"/>
          <p:cNvGraphicFramePr>
            <a:graphicFrameLocks noChangeAspect="1"/>
          </p:cNvGraphicFramePr>
          <p:nvPr/>
        </p:nvGraphicFramePr>
        <p:xfrm>
          <a:off x="6156325" y="5303838"/>
          <a:ext cx="2405063" cy="1044575"/>
        </p:xfrm>
        <a:graphic>
          <a:graphicData uri="http://schemas.openxmlformats.org/presentationml/2006/ole">
            <p:oleObj spid="_x0000_s3074" name="Формула" r:id="rId3" imgW="1168200" imgH="5079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1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1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65" grpId="0" build="allAtOnce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Равенство векторов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Векторы называются </a:t>
            </a:r>
            <a:r>
              <a:rPr lang="ru-RU" smtClean="0">
                <a:solidFill>
                  <a:srgbClr val="FF0066"/>
                </a:solidFill>
              </a:rPr>
              <a:t>равными</a:t>
            </a:r>
            <a:r>
              <a:rPr lang="ru-RU" smtClean="0"/>
              <a:t>, если они сонаправлены и их длины равны.</a:t>
            </a:r>
          </a:p>
        </p:txBody>
      </p:sp>
      <p:sp>
        <p:nvSpPr>
          <p:cNvPr id="4101" name="Line 4"/>
          <p:cNvSpPr>
            <a:spLocks noChangeShapeType="1"/>
          </p:cNvSpPr>
          <p:nvPr/>
        </p:nvSpPr>
        <p:spPr bwMode="auto">
          <a:xfrm>
            <a:off x="1042988" y="3644900"/>
            <a:ext cx="30972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4102" name="Line 5"/>
          <p:cNvSpPr>
            <a:spLocks noChangeShapeType="1"/>
          </p:cNvSpPr>
          <p:nvPr/>
        </p:nvSpPr>
        <p:spPr bwMode="auto">
          <a:xfrm>
            <a:off x="4716463" y="4868863"/>
            <a:ext cx="30972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4103" name="Line 6"/>
          <p:cNvSpPr>
            <a:spLocks noChangeShapeType="1"/>
          </p:cNvSpPr>
          <p:nvPr/>
        </p:nvSpPr>
        <p:spPr bwMode="auto">
          <a:xfrm flipH="1">
            <a:off x="539750" y="4221163"/>
            <a:ext cx="30956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4104" name="Text Box 7"/>
          <p:cNvSpPr txBox="1">
            <a:spLocks noChangeArrowheads="1"/>
          </p:cNvSpPr>
          <p:nvPr/>
        </p:nvSpPr>
        <p:spPr bwMode="auto">
          <a:xfrm>
            <a:off x="2124075" y="3141663"/>
            <a:ext cx="5032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а</a:t>
            </a:r>
          </a:p>
        </p:txBody>
      </p:sp>
      <p:sp>
        <p:nvSpPr>
          <p:cNvPr id="4105" name="Line 8"/>
          <p:cNvSpPr>
            <a:spLocks noChangeShapeType="1"/>
          </p:cNvSpPr>
          <p:nvPr/>
        </p:nvSpPr>
        <p:spPr bwMode="auto">
          <a:xfrm>
            <a:off x="2124075" y="3213100"/>
            <a:ext cx="2873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106" name="Text Box 9"/>
          <p:cNvSpPr txBox="1">
            <a:spLocks noChangeArrowheads="1"/>
          </p:cNvSpPr>
          <p:nvPr/>
        </p:nvSpPr>
        <p:spPr bwMode="auto">
          <a:xfrm>
            <a:off x="6011863" y="4365625"/>
            <a:ext cx="5762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b</a:t>
            </a:r>
            <a:endParaRPr lang="ru-RU"/>
          </a:p>
        </p:txBody>
      </p:sp>
      <p:sp>
        <p:nvSpPr>
          <p:cNvPr id="4107" name="Line 10"/>
          <p:cNvSpPr>
            <a:spLocks noChangeShapeType="1"/>
          </p:cNvSpPr>
          <p:nvPr/>
        </p:nvSpPr>
        <p:spPr bwMode="auto">
          <a:xfrm>
            <a:off x="6011863" y="4437063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108" name="Text Box 11"/>
          <p:cNvSpPr txBox="1">
            <a:spLocks noChangeArrowheads="1"/>
          </p:cNvSpPr>
          <p:nvPr/>
        </p:nvSpPr>
        <p:spPr bwMode="auto">
          <a:xfrm>
            <a:off x="1763713" y="3789363"/>
            <a:ext cx="3603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c</a:t>
            </a:r>
            <a:endParaRPr lang="ru-RU"/>
          </a:p>
        </p:txBody>
      </p:sp>
      <p:sp>
        <p:nvSpPr>
          <p:cNvPr id="4109" name="Line 12"/>
          <p:cNvSpPr>
            <a:spLocks noChangeShapeType="1"/>
          </p:cNvSpPr>
          <p:nvPr/>
        </p:nvSpPr>
        <p:spPr bwMode="auto">
          <a:xfrm>
            <a:off x="1835150" y="3860800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110" name="Rectangle 14"/>
          <p:cNvSpPr>
            <a:spLocks noChangeArrowheads="1"/>
          </p:cNvSpPr>
          <p:nvPr/>
        </p:nvSpPr>
        <p:spPr bwMode="auto">
          <a:xfrm>
            <a:off x="0" y="30099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8205" name="Object 13"/>
          <p:cNvGraphicFramePr>
            <a:graphicFrameLocks noChangeAspect="1"/>
          </p:cNvGraphicFramePr>
          <p:nvPr/>
        </p:nvGraphicFramePr>
        <p:xfrm>
          <a:off x="1347788" y="4581525"/>
          <a:ext cx="2344737" cy="2090738"/>
        </p:xfrm>
        <a:graphic>
          <a:graphicData uri="http://schemas.openxmlformats.org/presentationml/2006/ole">
            <p:oleObj spid="_x0000_s4098" name="Формула" r:id="rId3" imgW="939600" imgH="8380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2000" smtClean="0"/>
              <a:t>На рис. изображен параллелограмм АВСД. Укажите сонаправленные, противоположно направленные, равные векторы.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628775"/>
            <a:ext cx="8229600" cy="4525963"/>
          </a:xfrm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11268" name="Line 4"/>
          <p:cNvSpPr>
            <a:spLocks noChangeShapeType="1"/>
          </p:cNvSpPr>
          <p:nvPr/>
        </p:nvSpPr>
        <p:spPr bwMode="auto">
          <a:xfrm>
            <a:off x="2843213" y="2565400"/>
            <a:ext cx="36004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269" name="Line 5"/>
          <p:cNvSpPr>
            <a:spLocks noChangeShapeType="1"/>
          </p:cNvSpPr>
          <p:nvPr/>
        </p:nvSpPr>
        <p:spPr bwMode="auto">
          <a:xfrm flipV="1">
            <a:off x="1547813" y="2565400"/>
            <a:ext cx="1295400" cy="20875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270" name="Line 6"/>
          <p:cNvSpPr>
            <a:spLocks noChangeShapeType="1"/>
          </p:cNvSpPr>
          <p:nvPr/>
        </p:nvSpPr>
        <p:spPr bwMode="auto">
          <a:xfrm flipV="1">
            <a:off x="1547813" y="4652963"/>
            <a:ext cx="3671887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271" name="Line 7"/>
          <p:cNvSpPr>
            <a:spLocks noChangeShapeType="1"/>
          </p:cNvSpPr>
          <p:nvPr/>
        </p:nvSpPr>
        <p:spPr bwMode="auto">
          <a:xfrm flipV="1">
            <a:off x="5219700" y="2565400"/>
            <a:ext cx="1223963" cy="20875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272" name="Line 8"/>
          <p:cNvSpPr>
            <a:spLocks noChangeShapeType="1"/>
          </p:cNvSpPr>
          <p:nvPr/>
        </p:nvSpPr>
        <p:spPr bwMode="auto">
          <a:xfrm flipH="1" flipV="1">
            <a:off x="2843213" y="2565400"/>
            <a:ext cx="2376487" cy="20875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273" name="Line 9"/>
          <p:cNvSpPr>
            <a:spLocks noChangeShapeType="1"/>
          </p:cNvSpPr>
          <p:nvPr/>
        </p:nvSpPr>
        <p:spPr bwMode="auto">
          <a:xfrm flipV="1">
            <a:off x="1547813" y="2565400"/>
            <a:ext cx="4895850" cy="20875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274" name="Text Box 10"/>
          <p:cNvSpPr txBox="1">
            <a:spLocks noChangeArrowheads="1"/>
          </p:cNvSpPr>
          <p:nvPr/>
        </p:nvSpPr>
        <p:spPr bwMode="auto">
          <a:xfrm>
            <a:off x="1042988" y="4581525"/>
            <a:ext cx="4333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А</a:t>
            </a:r>
          </a:p>
        </p:txBody>
      </p:sp>
      <p:sp>
        <p:nvSpPr>
          <p:cNvPr id="11275" name="Text Box 11"/>
          <p:cNvSpPr txBox="1">
            <a:spLocks noChangeArrowheads="1"/>
          </p:cNvSpPr>
          <p:nvPr/>
        </p:nvSpPr>
        <p:spPr bwMode="auto">
          <a:xfrm>
            <a:off x="2411413" y="2205038"/>
            <a:ext cx="3603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В</a:t>
            </a:r>
          </a:p>
        </p:txBody>
      </p:sp>
      <p:sp>
        <p:nvSpPr>
          <p:cNvPr id="11276" name="Text Box 12"/>
          <p:cNvSpPr txBox="1">
            <a:spLocks noChangeArrowheads="1"/>
          </p:cNvSpPr>
          <p:nvPr/>
        </p:nvSpPr>
        <p:spPr bwMode="auto">
          <a:xfrm>
            <a:off x="5364163" y="4581525"/>
            <a:ext cx="431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С</a:t>
            </a:r>
          </a:p>
        </p:txBody>
      </p:sp>
      <p:sp>
        <p:nvSpPr>
          <p:cNvPr id="11277" name="Text Box 13"/>
          <p:cNvSpPr txBox="1">
            <a:spLocks noChangeArrowheads="1"/>
          </p:cNvSpPr>
          <p:nvPr/>
        </p:nvSpPr>
        <p:spPr bwMode="auto">
          <a:xfrm>
            <a:off x="6516688" y="2349500"/>
            <a:ext cx="3603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Д</a:t>
            </a:r>
          </a:p>
        </p:txBody>
      </p:sp>
      <p:sp>
        <p:nvSpPr>
          <p:cNvPr id="11278" name="Text Box 14"/>
          <p:cNvSpPr txBox="1">
            <a:spLocks noChangeArrowheads="1"/>
          </p:cNvSpPr>
          <p:nvPr/>
        </p:nvSpPr>
        <p:spPr bwMode="auto">
          <a:xfrm>
            <a:off x="3851275" y="3068638"/>
            <a:ext cx="3603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О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388</TotalTime>
  <Words>408</Words>
  <Application>Microsoft Office PowerPoint</Application>
  <PresentationFormat>Экран (4:3)</PresentationFormat>
  <Paragraphs>115</Paragraphs>
  <Slides>16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0" baseType="lpstr">
      <vt:lpstr>Arial</vt:lpstr>
      <vt:lpstr>Calibri</vt:lpstr>
      <vt:lpstr>Оформление по умолчанию</vt:lpstr>
      <vt:lpstr>Microsoft Equation 3.0</vt:lpstr>
      <vt:lpstr>Векторы</vt:lpstr>
      <vt:lpstr>Слайд 2</vt:lpstr>
      <vt:lpstr>Отрезок, для которого указано, какая из его граничных точек считается началом, а какая концом, называется направленным отрезком или вектором.</vt:lpstr>
      <vt:lpstr>Векторы</vt:lpstr>
      <vt:lpstr>Длина вектора</vt:lpstr>
      <vt:lpstr>Отметьте точки А, В и С, не лежащие на одной прямой. Начертите все ненулевые векторы, начало и конец которых совпадают с какими-то двумя из этих точек. Выпишите все полученные векторы и укажите начало и конец каждого вектора.</vt:lpstr>
      <vt:lpstr>Равенство векторов</vt:lpstr>
      <vt:lpstr>Равенство векторов</vt:lpstr>
      <vt:lpstr>На рис. изображен параллелограмм АВСД. Укажите сонаправленные, противоположно направленные, равные векторы.</vt:lpstr>
      <vt:lpstr>На рис. изображена трапеция АВСД. Укажите сонаправленные, противоположно направленные, равные векторы.</vt:lpstr>
      <vt:lpstr>На рис. изображен треугольник АВС. Укажите сонаправленные, противоположно направленные, равные векторы.</vt:lpstr>
      <vt:lpstr>Откладывание вектора от данной точки</vt:lpstr>
      <vt:lpstr>Перечертите рисунок в тетрадь. Постройте векторы MN и KР такие, что MN = a, KP = a.</vt:lpstr>
      <vt:lpstr>Изобразите векторы АВ, СД, ОК, FE в системе координат, если известны координаты их начала и конца</vt:lpstr>
      <vt:lpstr>В прямоугольнике АВСД АВ=3 см, ВС=4см, М – середина стороны АВ. Найдите длины векторов:  </vt:lpstr>
      <vt:lpstr>Слайд 16</vt:lpstr>
    </vt:vector>
  </TitlesOfParts>
  <Company>дом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Векторы</dc:title>
  <dc:creator>Papaha</dc:creator>
  <cp:lastModifiedBy>revaz</cp:lastModifiedBy>
  <cp:revision>26</cp:revision>
  <dcterms:created xsi:type="dcterms:W3CDTF">2010-04-11T12:13:47Z</dcterms:created>
  <dcterms:modified xsi:type="dcterms:W3CDTF">2013-03-26T20:03:06Z</dcterms:modified>
</cp:coreProperties>
</file>