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8" r:id="rId10"/>
    <p:sldId id="262" r:id="rId11"/>
    <p:sldId id="265" r:id="rId12"/>
    <p:sldId id="266" r:id="rId13"/>
    <p:sldId id="264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D25"/>
    <a:srgbClr val="39471D"/>
    <a:srgbClr val="D2F9B5"/>
    <a:srgbClr val="C7F8A2"/>
    <a:srgbClr val="B6F686"/>
    <a:srgbClr val="232C12"/>
    <a:srgbClr val="3E171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43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31BBC-A6FE-49BC-ABFA-8CA39579DBC1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D1A6E-7C18-4071-8382-0B4DDFC3D1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D1A6E-7C18-4071-8382-0B4DDFC3D1D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7356" y="1428736"/>
            <a:ext cx="5429288" cy="1470025"/>
          </a:xfrm>
        </p:spPr>
        <p:txBody>
          <a:bodyPr>
            <a:scene3d>
              <a:camera prst="orthographicFront"/>
              <a:lightRig rig="threePt" dir="t"/>
            </a:scene3d>
            <a:sp3d extrusionH="44450"/>
          </a:bodyPr>
          <a:lstStyle>
            <a:lvl1pPr>
              <a:defRPr>
                <a:solidFill>
                  <a:srgbClr val="232C12"/>
                </a:solidFill>
                <a:effectLst>
                  <a:outerShdw dist="63500" dir="2700000" algn="tl" rotWithShape="0">
                    <a:schemeClr val="bg1">
                      <a:alpha val="59000"/>
                    </a:schemeClr>
                  </a:outerShdw>
                </a:effectLst>
                <a:latin typeface="Calibri (Headings)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604" y="2928934"/>
            <a:ext cx="6000792" cy="714380"/>
          </a:xfrm>
        </p:spPr>
        <p:txBody>
          <a:bodyPr/>
          <a:lstStyle>
            <a:lvl1pPr marL="0" indent="0" algn="ctr">
              <a:buNone/>
              <a:defRPr b="0" cap="none" spc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/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BC59-6758-4E30-BB31-19818DAEEE64}" type="datetimeFigureOut">
              <a:rPr lang="ru-RU" smtClean="0"/>
              <a:pPr/>
              <a:t>31.03.2013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0E81-14DE-40AB-8A3F-EE8E8E617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 bwMode="gray"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BC59-6758-4E30-BB31-19818DAEEE64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0E81-14DE-40AB-8A3F-EE8E8E617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bg bwMode="gray"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BC59-6758-4E30-BB31-19818DAEEE64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0E81-14DE-40AB-8A3F-EE8E8E617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 bwMode="gray"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buFontTx/>
              <a:buBlip>
                <a:blip r:embed="rId3"/>
              </a:buBlip>
              <a:defRPr/>
            </a:lvl6pPr>
            <a:lvl7pPr>
              <a:buFontTx/>
              <a:buBlip>
                <a:blip r:embed="rId4"/>
              </a:buBlip>
              <a:defRPr/>
            </a:lvl7pPr>
            <a:lvl8pPr>
              <a:buFontTx/>
              <a:buBlip>
                <a:blip r:embed="rId5"/>
              </a:buBlip>
              <a:defRPr/>
            </a:lvl8pPr>
            <a:lvl9pPr>
              <a:buFontTx/>
              <a:buBlip>
                <a:blip r:embed="rId6"/>
              </a:buBlip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BC59-6758-4E30-BB31-19818DAEEE64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0E81-14DE-40AB-8A3F-EE8E8E617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 bwMode="gray"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BC59-6758-4E30-BB31-19818DAEEE64}" type="datetimeFigureOut">
              <a:rPr lang="ru-RU" smtClean="0"/>
              <a:pPr/>
              <a:t>31.03.2013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0E81-14DE-40AB-8A3F-EE8E8E617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 bwMode="gray"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BC59-6758-4E30-BB31-19818DAEEE64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0E81-14DE-40AB-8A3F-EE8E8E617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bg bwMode="gray"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BC59-6758-4E30-BB31-19818DAEEE64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0E81-14DE-40AB-8A3F-EE8E8E617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 bwMode="gray"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BC59-6758-4E30-BB31-19818DAEEE64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0E81-14DE-40AB-8A3F-EE8E8E617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 bwMode="gray"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BC59-6758-4E30-BB31-19818DAEEE64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0E81-14DE-40AB-8A3F-EE8E8E617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 bwMode="gray"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BC59-6758-4E30-BB31-19818DAEEE64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0E81-14DE-40AB-8A3F-EE8E8E617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 bwMode="gray"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BC59-6758-4E30-BB31-19818DAEEE64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0E81-14DE-40AB-8A3F-EE8E8E617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44450"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32C12"/>
                </a:solidFill>
                <a:latin typeface="+mn-lt"/>
                <a:ea typeface="Verdana" pitchFamily="34" charset="0"/>
                <a:cs typeface="Arial" pitchFamily="34" charset="0"/>
              </a:defRPr>
            </a:lvl1pPr>
          </a:lstStyle>
          <a:p>
            <a:fld id="{40C6BC59-6758-4E30-BB31-19818DAEEE64}" type="datetimeFigureOut">
              <a:rPr lang="ru-RU" smtClean="0"/>
              <a:pPr/>
              <a:t>31.03.2013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rgbClr val="232C12"/>
                </a:solidFill>
                <a:latin typeface="+mn-lt"/>
                <a:ea typeface="Verdana" pitchFamily="34" charset="0"/>
                <a:cs typeface="Arial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32C12"/>
                </a:solidFill>
                <a:latin typeface="+mn-lt"/>
                <a:ea typeface="Verdana" pitchFamily="34" charset="0"/>
                <a:cs typeface="Arial" pitchFamily="34" charset="0"/>
              </a:defRPr>
            </a:lvl1pPr>
          </a:lstStyle>
          <a:p>
            <a:fld id="{7F670E81-14DE-40AB-8A3F-EE8E8E61794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3E1716"/>
          </a:solidFill>
          <a:latin typeface="+mj-lt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b="1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b="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6"/>
        </a:buBlip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7"/>
        </a:buBlip>
        <a:defRPr sz="20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8"/>
        </a:buBlip>
        <a:defRPr sz="20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6"/>
        </a:buBlip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7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10" Type="http://schemas.openxmlformats.org/officeDocument/2006/relationships/image" Target="../media/image27.jpeg"/><Relationship Id="rId4" Type="http://schemas.openxmlformats.org/officeDocument/2006/relationships/image" Target="../media/image21.jpeg"/><Relationship Id="rId9" Type="http://schemas.openxmlformats.org/officeDocument/2006/relationships/image" Target="../media/image2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2420888"/>
            <a:ext cx="5378940" cy="1470025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Урок русского языка</a:t>
            </a:r>
            <a:endParaRPr lang="ru-RU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573016"/>
            <a:ext cx="6000792" cy="714380"/>
          </a:xfrm>
        </p:spPr>
        <p:txBody>
          <a:bodyPr/>
          <a:lstStyle/>
          <a:p>
            <a:r>
              <a:rPr lang="ru-RU" dirty="0" smtClean="0"/>
              <a:t>4-а класс      МКОУ СОШ № 3</a:t>
            </a:r>
            <a:endParaRPr lang="ru-RU" dirty="0"/>
          </a:p>
        </p:txBody>
      </p:sp>
      <p:pic>
        <p:nvPicPr>
          <p:cNvPr id="4" name="Picture 9" descr="Рисунок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0"/>
            <a:ext cx="1970442" cy="2007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051720" y="1628800"/>
            <a:ext cx="521649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Кто грамоте горазд, </a:t>
            </a:r>
          </a:p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     тому не пропасть.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Однородные члены предложения.</a:t>
            </a:r>
            <a:endParaRPr lang="ru-RU" b="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2" name="Рисунок 11" descr="35313_1142116901_large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11560" y="1412776"/>
            <a:ext cx="2431819" cy="1823864"/>
          </a:xfrm>
          <a:prstGeom prst="rect">
            <a:avLst/>
          </a:prstGeom>
        </p:spPr>
      </p:pic>
      <p:pic>
        <p:nvPicPr>
          <p:cNvPr id="13" name="Рисунок 12" descr="117357-yana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059832" y="2636912"/>
            <a:ext cx="2160240" cy="1350150"/>
          </a:xfrm>
          <a:prstGeom prst="rect">
            <a:avLst/>
          </a:prstGeom>
        </p:spPr>
      </p:pic>
      <p:pic>
        <p:nvPicPr>
          <p:cNvPr id="14" name="Рисунок 13" descr="juicy-tomato-0509-lg-75860228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419872" y="1484784"/>
            <a:ext cx="1152128" cy="1152128"/>
          </a:xfrm>
          <a:prstGeom prst="rect">
            <a:avLst/>
          </a:prstGeom>
        </p:spPr>
      </p:pic>
      <p:pic>
        <p:nvPicPr>
          <p:cNvPr id="15" name="Рисунок 14" descr="image_52_enl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4932040" y="1700808"/>
            <a:ext cx="1545402" cy="648072"/>
          </a:xfrm>
          <a:prstGeom prst="rect">
            <a:avLst/>
          </a:prstGeom>
        </p:spPr>
      </p:pic>
      <p:pic>
        <p:nvPicPr>
          <p:cNvPr id="16" name="Рисунок 15" descr="patates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5436096" y="2492896"/>
            <a:ext cx="1440160" cy="1440160"/>
          </a:xfrm>
          <a:prstGeom prst="rect">
            <a:avLst/>
          </a:prstGeom>
        </p:spPr>
      </p:pic>
      <p:pic>
        <p:nvPicPr>
          <p:cNvPr id="17" name="Рисунок 16" descr="BO-6-500x500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>
          <a:xfrm>
            <a:off x="3419872" y="4149080"/>
            <a:ext cx="1733178" cy="1080120"/>
          </a:xfrm>
          <a:prstGeom prst="rect">
            <a:avLst/>
          </a:prstGeom>
        </p:spPr>
      </p:pic>
      <p:pic>
        <p:nvPicPr>
          <p:cNvPr id="18" name="Рисунок 17" descr="b7887ffc0061.pn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6948264" y="1700808"/>
            <a:ext cx="1280194" cy="1067716"/>
          </a:xfrm>
          <a:prstGeom prst="rect">
            <a:avLst/>
          </a:prstGeom>
        </p:spPr>
      </p:pic>
      <p:pic>
        <p:nvPicPr>
          <p:cNvPr id="19" name="Рисунок 18" descr="39F89B6F8DD5472A886A0E87CBE7720A.JPG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>
          <a:xfrm>
            <a:off x="1115616" y="3789040"/>
            <a:ext cx="1944216" cy="1636915"/>
          </a:xfrm>
          <a:prstGeom prst="rect">
            <a:avLst/>
          </a:prstGeom>
        </p:spPr>
      </p:pic>
      <p:pic>
        <p:nvPicPr>
          <p:cNvPr id="20" name="Рисунок 19" descr="beet-root-bsp.jpg"/>
          <p:cNvPicPr>
            <a:picLocks noChangeAspect="1"/>
          </p:cNvPicPr>
          <p:nvPr/>
        </p:nvPicPr>
        <p:blipFill>
          <a:blip r:embed="rId10" cstate="email"/>
          <a:srcRect/>
          <a:stretch>
            <a:fillRect/>
          </a:stretch>
        </p:blipFill>
        <p:spPr>
          <a:xfrm rot="19981918">
            <a:off x="5484525" y="3888807"/>
            <a:ext cx="2448272" cy="175334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95536" y="5589240"/>
            <a:ext cx="58457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Составьте предложение с </a:t>
            </a:r>
          </a:p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однородными членами.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712968" cy="1143000"/>
          </a:xfrm>
        </p:spPr>
        <p:txBody>
          <a:bodyPr>
            <a:normAutofit/>
          </a:bodyPr>
          <a:lstStyle/>
          <a:p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Итог  урока:</a:t>
            </a:r>
            <a:endParaRPr lang="ru-RU" b="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03920" y="557064"/>
            <a:ext cx="87129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  <a:scene3d>
              <a:camera prst="orthographicFront"/>
              <a:lightRig rig="threePt" dir="t"/>
            </a:scene3d>
            <a:sp3d extrusionH="4445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mic Sans MS" pitchFamily="66" charset="0"/>
                <a:ea typeface="+mj-ea"/>
                <a:cs typeface="Times New Roman" pitchFamily="18" charset="0"/>
              </a:rPr>
              <a:t>Однородные члены предложения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Comic Sans MS" pitchFamily="66" charset="0"/>
              <a:ea typeface="+mj-ea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1844824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39471D"/>
                </a:solidFill>
                <a:latin typeface="Comic Sans MS" pitchFamily="66" charset="0"/>
              </a:rPr>
              <a:t>Какие члены предложения называются однородными?</a:t>
            </a:r>
            <a:endParaRPr lang="ru-RU" sz="3200" dirty="0">
              <a:solidFill>
                <a:srgbClr val="39471D"/>
              </a:solidFill>
              <a:latin typeface="Comic Sans MS" pitchFamily="66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95536" y="3212976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39471D"/>
                </a:solidFill>
                <a:latin typeface="Comic Sans MS" pitchFamily="66" charset="0"/>
              </a:rPr>
              <a:t>Какие члены предложения могут быть однородными?</a:t>
            </a:r>
            <a:endParaRPr lang="ru-RU" sz="3200" dirty="0">
              <a:solidFill>
                <a:srgbClr val="39471D"/>
              </a:solidFill>
              <a:latin typeface="Comic Sans MS" pitchFamily="66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95536" y="4581128"/>
            <a:ext cx="79928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39471D"/>
                </a:solidFill>
                <a:latin typeface="Comic Sans MS" pitchFamily="66" charset="0"/>
              </a:rPr>
              <a:t>Как обозначаются в речи и на письме однородные члены предложения?</a:t>
            </a:r>
            <a:endParaRPr lang="ru-RU" sz="3200" dirty="0">
              <a:solidFill>
                <a:srgbClr val="39471D"/>
              </a:solidFill>
              <a:latin typeface="Comic Sans MS" pitchFamily="66" charset="0"/>
            </a:endParaRPr>
          </a:p>
        </p:txBody>
      </p:sp>
      <p:pic>
        <p:nvPicPr>
          <p:cNvPr id="16" name="Рисунок 15" descr="MH90043471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452320" y="2348880"/>
            <a:ext cx="683717" cy="683717"/>
          </a:xfrm>
          <a:prstGeom prst="rect">
            <a:avLst/>
          </a:prstGeom>
        </p:spPr>
      </p:pic>
      <p:pic>
        <p:nvPicPr>
          <p:cNvPr id="17" name="Рисунок 16" descr="MH90043471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524328" y="3717032"/>
            <a:ext cx="683717" cy="6837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7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2" grpId="0"/>
      <p:bldP spid="13" grpId="0"/>
      <p:bldP spid="14" grpId="0"/>
      <p:bldP spid="15" grpId="0"/>
      <p:bldP spid="1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>
            <a:normAutofit/>
          </a:bodyPr>
          <a:lstStyle/>
          <a:p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Домашнее задание:</a:t>
            </a:r>
            <a:endParaRPr lang="ru-RU" b="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611560" y="3789040"/>
            <a:ext cx="1725141" cy="527373"/>
          </a:xfrm>
          <a:prstGeom prst="flowChartProcess">
            <a:avLst/>
          </a:prstGeom>
          <a:solidFill>
            <a:srgbClr val="FFFFFF"/>
          </a:solidFill>
          <a:ln w="127000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AutoShape 9"/>
          <p:cNvSpPr>
            <a:spLocks noChangeShapeType="1"/>
          </p:cNvSpPr>
          <p:nvPr/>
        </p:nvSpPr>
        <p:spPr bwMode="auto">
          <a:xfrm flipH="1">
            <a:off x="1043608" y="2996952"/>
            <a:ext cx="648072" cy="554360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AutoShape 8"/>
          <p:cNvSpPr>
            <a:spLocks noChangeShapeType="1"/>
          </p:cNvSpPr>
          <p:nvPr/>
        </p:nvSpPr>
        <p:spPr bwMode="auto">
          <a:xfrm>
            <a:off x="1115616" y="2996952"/>
            <a:ext cx="520452" cy="554360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WordArt 7"/>
          <p:cNvSpPr>
            <a:spLocks noChangeArrowheads="1" noChangeShapeType="1" noTextEdit="1"/>
          </p:cNvSpPr>
          <p:nvPr/>
        </p:nvSpPr>
        <p:spPr bwMode="auto">
          <a:xfrm>
            <a:off x="2555776" y="3212976"/>
            <a:ext cx="885825" cy="19057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9600" kern="10" spc="0" dirty="0" smtClean="0">
                <a:ln w="9525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17365D"/>
                </a:solidFill>
                <a:effectLst>
                  <a:outerShdw dist="91581" dir="2021404" algn="ctr" rotWithShape="0">
                    <a:srgbClr val="B2B2B2">
                      <a:alpha val="50000"/>
                    </a:srgbClr>
                  </a:outerShdw>
                </a:effectLst>
                <a:cs typeface="Mongolian Baiti"/>
              </a:rPr>
              <a:t>?</a:t>
            </a:r>
            <a:endParaRPr lang="ru-RU" sz="9600" kern="10" spc="0" dirty="0">
              <a:ln w="9525">
                <a:solidFill>
                  <a:srgbClr val="0F243E"/>
                </a:solidFill>
                <a:round/>
                <a:headEnd/>
                <a:tailEnd/>
              </a:ln>
              <a:solidFill>
                <a:srgbClr val="17365D"/>
              </a:solidFill>
              <a:effectLst>
                <a:outerShdw dist="91581" dir="2021404" algn="ctr" rotWithShape="0">
                  <a:srgbClr val="B2B2B2">
                    <a:alpha val="50000"/>
                  </a:srgbClr>
                </a:outerShdw>
              </a:effectLst>
              <a:cs typeface="Mongolian Baiti"/>
            </a:endParaRPr>
          </a:p>
        </p:txBody>
      </p:sp>
      <p:sp>
        <p:nvSpPr>
          <p:cNvPr id="16" name="AutoShape 11"/>
          <p:cNvSpPr>
            <a:spLocks noChangeShapeType="1"/>
          </p:cNvSpPr>
          <p:nvPr/>
        </p:nvSpPr>
        <p:spPr bwMode="auto">
          <a:xfrm flipV="1">
            <a:off x="3707904" y="3140968"/>
            <a:ext cx="1440160" cy="432048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10"/>
          <p:cNvSpPr>
            <a:spLocks noChangeShapeType="1"/>
          </p:cNvSpPr>
          <p:nvPr/>
        </p:nvSpPr>
        <p:spPr bwMode="auto">
          <a:xfrm flipV="1">
            <a:off x="3779912" y="3815327"/>
            <a:ext cx="1584176" cy="117728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utoShape 12"/>
          <p:cNvSpPr>
            <a:spLocks noChangeShapeType="1"/>
          </p:cNvSpPr>
          <p:nvPr/>
        </p:nvSpPr>
        <p:spPr bwMode="auto">
          <a:xfrm>
            <a:off x="3779912" y="4149080"/>
            <a:ext cx="1512168" cy="504056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AutoShape 12"/>
          <p:cNvSpPr>
            <a:spLocks noChangeShapeType="1"/>
          </p:cNvSpPr>
          <p:nvPr/>
        </p:nvSpPr>
        <p:spPr bwMode="auto">
          <a:xfrm>
            <a:off x="3707904" y="4509121"/>
            <a:ext cx="1224136" cy="936104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5508104" y="3429000"/>
            <a:ext cx="819422" cy="803920"/>
          </a:xfrm>
          <a:prstGeom prst="ellipse">
            <a:avLst/>
          </a:prstGeom>
          <a:solidFill>
            <a:srgbClr val="FFFFFF"/>
          </a:solidFill>
          <a:ln w="127000">
            <a:solidFill>
              <a:srgbClr val="0070C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Oval 5"/>
          <p:cNvSpPr>
            <a:spLocks noChangeArrowheads="1"/>
          </p:cNvSpPr>
          <p:nvPr/>
        </p:nvSpPr>
        <p:spPr bwMode="auto">
          <a:xfrm>
            <a:off x="5292080" y="2420888"/>
            <a:ext cx="819422" cy="803920"/>
          </a:xfrm>
          <a:prstGeom prst="ellipse">
            <a:avLst/>
          </a:prstGeom>
          <a:solidFill>
            <a:srgbClr val="FFFFFF"/>
          </a:solidFill>
          <a:ln w="127000">
            <a:solidFill>
              <a:srgbClr val="0070C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5436096" y="4437112"/>
            <a:ext cx="819422" cy="803920"/>
          </a:xfrm>
          <a:prstGeom prst="ellipse">
            <a:avLst/>
          </a:prstGeom>
          <a:solidFill>
            <a:srgbClr val="FFFFFF"/>
          </a:solidFill>
          <a:ln w="127000">
            <a:solidFill>
              <a:srgbClr val="0070C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5076056" y="5373216"/>
            <a:ext cx="819422" cy="803920"/>
          </a:xfrm>
          <a:prstGeom prst="ellipse">
            <a:avLst/>
          </a:prstGeom>
          <a:solidFill>
            <a:srgbClr val="FFFFFF"/>
          </a:solidFill>
          <a:ln w="127000">
            <a:solidFill>
              <a:srgbClr val="0070C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395536" y="1484784"/>
            <a:ext cx="795281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</a:rPr>
              <a:t>Составьте три предложения с однородными </a:t>
            </a:r>
          </a:p>
          <a:p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</a:rPr>
              <a:t>членами, используя словарные слова.</a:t>
            </a:r>
            <a:endParaRPr lang="ru-RU" sz="2800" dirty="0">
              <a:solidFill>
                <a:srgbClr val="39471D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6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Спасибо за работу!</a:t>
            </a:r>
            <a:endParaRPr lang="ru-RU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136de839766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1524000"/>
            <a:ext cx="38100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332656"/>
            <a:ext cx="7772400" cy="129614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b="0" i="1" dirty="0" smtClean="0">
                <a:latin typeface="Monotype Corsiva" pitchFamily="66" charset="0"/>
              </a:rPr>
              <a:t>Четырнадцатое  марта.</a:t>
            </a:r>
          </a:p>
          <a:p>
            <a:pPr algn="ctr"/>
            <a:r>
              <a:rPr lang="ru-RU" sz="3600" b="0" i="1" dirty="0" smtClean="0">
                <a:latin typeface="Monotype Corsiva" pitchFamily="66" charset="0"/>
              </a:rPr>
              <a:t>Классная  работа.</a:t>
            </a:r>
            <a:endParaRPr lang="ru-RU" sz="3600" b="0" i="1" dirty="0">
              <a:latin typeface="Monotype Corsiva" pitchFamily="66" charset="0"/>
            </a:endParaRPr>
          </a:p>
        </p:txBody>
      </p:sp>
      <p:pic>
        <p:nvPicPr>
          <p:cNvPr id="4" name="Рисунок 3" descr="сканирование000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 rot="5400000">
            <a:off x="1717355" y="1603125"/>
            <a:ext cx="1388570" cy="2160000"/>
          </a:xfrm>
          <a:prstGeom prst="rect">
            <a:avLst/>
          </a:prstGeom>
        </p:spPr>
      </p:pic>
      <p:pic>
        <p:nvPicPr>
          <p:cNvPr id="5" name="Рисунок 4" descr="сканирование000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 rot="5400000">
            <a:off x="5853370" y="1643574"/>
            <a:ext cx="1325452" cy="2160000"/>
          </a:xfrm>
          <a:prstGeom prst="rect">
            <a:avLst/>
          </a:prstGeom>
        </p:spPr>
      </p:pic>
      <p:pic>
        <p:nvPicPr>
          <p:cNvPr id="6" name="Рисунок 5" descr="сканирование0001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 rot="5400000">
            <a:off x="1240486" y="2872082"/>
            <a:ext cx="830100" cy="2520000"/>
          </a:xfrm>
          <a:prstGeom prst="rect">
            <a:avLst/>
          </a:prstGeom>
        </p:spPr>
      </p:pic>
      <p:pic>
        <p:nvPicPr>
          <p:cNvPr id="9" name="Рисунок 8" descr="сканирование0001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 rot="5400000">
            <a:off x="3760766" y="2872082"/>
            <a:ext cx="830100" cy="2520000"/>
          </a:xfrm>
          <a:prstGeom prst="rect">
            <a:avLst/>
          </a:prstGeom>
        </p:spPr>
      </p:pic>
      <p:pic>
        <p:nvPicPr>
          <p:cNvPr id="10" name="Рисунок 9" descr="сканирование0001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 rot="5400000">
            <a:off x="6209038" y="2872082"/>
            <a:ext cx="830100" cy="2520000"/>
          </a:xfrm>
          <a:prstGeom prst="rect">
            <a:avLst/>
          </a:prstGeom>
        </p:spPr>
      </p:pic>
      <p:pic>
        <p:nvPicPr>
          <p:cNvPr id="11" name="Picture 5" descr="Рисунок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5157192"/>
            <a:ext cx="1168400" cy="1452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3617e4f5099.jpg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67544" y="260648"/>
            <a:ext cx="1571636" cy="1562112"/>
          </a:xfrm>
          <a:prstGeom prst="rect">
            <a:avLst/>
          </a:prstGeom>
        </p:spPr>
      </p:pic>
      <p:pic>
        <p:nvPicPr>
          <p:cNvPr id="5" name="Рисунок 4" descr="f3617e4f5099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7380312" y="476672"/>
            <a:ext cx="1285884" cy="1500198"/>
          </a:xfrm>
          <a:prstGeom prst="rect">
            <a:avLst/>
          </a:prstGeom>
        </p:spPr>
      </p:pic>
      <p:pic>
        <p:nvPicPr>
          <p:cNvPr id="6" name="Рисунок 5" descr="MC900432629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36096" y="476672"/>
            <a:ext cx="1714500" cy="1714500"/>
          </a:xfrm>
          <a:prstGeom prst="rect">
            <a:avLst/>
          </a:prstGeom>
        </p:spPr>
      </p:pic>
      <p:sp>
        <p:nvSpPr>
          <p:cNvPr id="7" name="Выноска-облако 6"/>
          <p:cNvSpPr/>
          <p:nvPr/>
        </p:nvSpPr>
        <p:spPr>
          <a:xfrm rot="12533921">
            <a:off x="747626" y="1510965"/>
            <a:ext cx="6715656" cy="4824536"/>
          </a:xfrm>
          <a:prstGeom prst="cloudCallout">
            <a:avLst/>
          </a:prstGeom>
          <a:solidFill>
            <a:srgbClr val="D2F9B5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1092543">
            <a:off x="1164636" y="2829084"/>
            <a:ext cx="622041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в первую команду записались Света Катя Вася Женя Толик Наташа записались во вторую команду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96752"/>
            <a:ext cx="864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latin typeface="Monotype Corsiva" pitchFamily="66" charset="0"/>
              </a:rPr>
              <a:t>В первую команду записались Света</a:t>
            </a: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,</a:t>
            </a:r>
            <a:r>
              <a:rPr lang="ru-RU" sz="4800" dirty="0" smtClean="0">
                <a:latin typeface="Monotype Corsiva" pitchFamily="66" charset="0"/>
              </a:rPr>
              <a:t> Катя</a:t>
            </a: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,</a:t>
            </a:r>
            <a:r>
              <a:rPr lang="ru-RU" sz="4800" dirty="0" smtClean="0">
                <a:latin typeface="Monotype Corsiva" pitchFamily="66" charset="0"/>
              </a:rPr>
              <a:t> Вася. </a:t>
            </a:r>
          </a:p>
          <a:p>
            <a:endParaRPr lang="ru-RU" sz="4800" dirty="0" smtClean="0">
              <a:latin typeface="Monotype Corsiva" pitchFamily="66" charset="0"/>
            </a:endParaRPr>
          </a:p>
          <a:p>
            <a:r>
              <a:rPr lang="ru-RU" sz="4800" dirty="0" smtClean="0">
                <a:latin typeface="Monotype Corsiva" pitchFamily="66" charset="0"/>
              </a:rPr>
              <a:t>Женя</a:t>
            </a: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,</a:t>
            </a:r>
            <a:r>
              <a:rPr lang="ru-RU" sz="4800" dirty="0" smtClean="0">
                <a:latin typeface="Monotype Corsiva" pitchFamily="66" charset="0"/>
              </a:rPr>
              <a:t> Толик</a:t>
            </a: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,</a:t>
            </a:r>
            <a:r>
              <a:rPr lang="ru-RU" sz="4800" dirty="0" smtClean="0">
                <a:latin typeface="Monotype Corsiva" pitchFamily="66" charset="0"/>
              </a:rPr>
              <a:t> Наташа записались во вторую команду.</a:t>
            </a:r>
            <a:endParaRPr lang="ru-RU" sz="4800" dirty="0">
              <a:latin typeface="Monotype Corsiva" pitchFamily="66" charset="0"/>
            </a:endParaRPr>
          </a:p>
        </p:txBody>
      </p:sp>
      <p:pic>
        <p:nvPicPr>
          <p:cNvPr id="5" name="Picture 6" descr="Рисунок3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4797152"/>
            <a:ext cx="1808076" cy="1876489"/>
          </a:xfrm>
          <a:prstGeom prst="rect">
            <a:avLst/>
          </a:prstGeom>
          <a:noFill/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7380312" y="1916832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5536" y="2636912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979712" y="2636912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16016" y="2060848"/>
            <a:ext cx="24482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716016" y="1916832"/>
            <a:ext cx="24482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940152" y="4221088"/>
            <a:ext cx="24482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940152" y="4077072"/>
            <a:ext cx="24482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851920" y="4077072"/>
            <a:ext cx="194421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979712" y="4077072"/>
            <a:ext cx="151216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23528" y="4077072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Однородные члены предложения</a:t>
            </a:r>
            <a:endParaRPr lang="ru-RU" b="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Однородные члены предложения</a:t>
            </a:r>
            <a:endParaRPr lang="ru-RU" b="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44824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174D25"/>
                </a:solidFill>
                <a:latin typeface="Comic Sans MS" pitchFamily="66" charset="0"/>
              </a:rPr>
              <a:t>Какие члены предложения называются однородными?</a:t>
            </a:r>
            <a:endParaRPr lang="ru-RU" sz="3200" dirty="0">
              <a:solidFill>
                <a:srgbClr val="174D25"/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212976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39471D"/>
                </a:solidFill>
                <a:latin typeface="Comic Sans MS" pitchFamily="66" charset="0"/>
              </a:rPr>
              <a:t>Какие члены предложения могут быть однородными?</a:t>
            </a:r>
            <a:endParaRPr lang="ru-RU" sz="3200" dirty="0">
              <a:solidFill>
                <a:srgbClr val="39471D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581128"/>
            <a:ext cx="79928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174D25"/>
                </a:solidFill>
                <a:latin typeface="Comic Sans MS" pitchFamily="66" charset="0"/>
              </a:rPr>
              <a:t>Как обозначаются в речи и на письме однородные члены предложения?</a:t>
            </a:r>
            <a:endParaRPr lang="ru-RU" sz="3200" dirty="0">
              <a:solidFill>
                <a:srgbClr val="174D25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Однородные члены предложения</a:t>
            </a:r>
            <a:endParaRPr lang="ru-RU" b="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44824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174D25"/>
                </a:solidFill>
                <a:latin typeface="Comic Sans MS" pitchFamily="66" charset="0"/>
              </a:rPr>
              <a:t>Какие члены предложения называются однородными?</a:t>
            </a:r>
            <a:endParaRPr lang="ru-RU" sz="3200" dirty="0">
              <a:solidFill>
                <a:srgbClr val="174D25"/>
              </a:solidFill>
              <a:latin typeface="Comic Sans MS" pitchFamily="66" charset="0"/>
            </a:endParaRP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611560" y="3789040"/>
            <a:ext cx="1725141" cy="527373"/>
          </a:xfrm>
          <a:prstGeom prst="flowChartProcess">
            <a:avLst/>
          </a:prstGeom>
          <a:solidFill>
            <a:srgbClr val="FFFFFF"/>
          </a:solidFill>
          <a:ln w="127000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9" name="Oval 5"/>
          <p:cNvSpPr>
            <a:spLocks noChangeArrowheads="1"/>
          </p:cNvSpPr>
          <p:nvPr/>
        </p:nvSpPr>
        <p:spPr bwMode="auto">
          <a:xfrm>
            <a:off x="6156176" y="4005064"/>
            <a:ext cx="819422" cy="803920"/>
          </a:xfrm>
          <a:prstGeom prst="ellipse">
            <a:avLst/>
          </a:prstGeom>
          <a:solidFill>
            <a:srgbClr val="FFFFFF"/>
          </a:solidFill>
          <a:ln w="127000">
            <a:solidFill>
              <a:srgbClr val="0070C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WordArt 7"/>
          <p:cNvSpPr>
            <a:spLocks noChangeArrowheads="1" noChangeShapeType="1" noTextEdit="1"/>
          </p:cNvSpPr>
          <p:nvPr/>
        </p:nvSpPr>
        <p:spPr bwMode="auto">
          <a:xfrm>
            <a:off x="3203848" y="3212976"/>
            <a:ext cx="885825" cy="19057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9600" kern="10" spc="0" dirty="0" smtClean="0">
                <a:ln w="9525">
                  <a:solidFill>
                    <a:srgbClr val="0F243E"/>
                  </a:solidFill>
                  <a:round/>
                  <a:headEnd/>
                  <a:tailEnd/>
                </a:ln>
                <a:solidFill>
                  <a:srgbClr val="17365D"/>
                </a:solidFill>
                <a:effectLst>
                  <a:outerShdw dist="91581" dir="2021404" algn="ctr" rotWithShape="0">
                    <a:srgbClr val="B2B2B2">
                      <a:alpha val="50000"/>
                    </a:srgbClr>
                  </a:outerShdw>
                </a:effectLst>
                <a:cs typeface="Mongolian Baiti"/>
              </a:rPr>
              <a:t>?</a:t>
            </a:r>
            <a:endParaRPr lang="ru-RU" sz="9600" kern="10" spc="0" dirty="0">
              <a:ln w="9525">
                <a:solidFill>
                  <a:srgbClr val="0F243E"/>
                </a:solidFill>
                <a:round/>
                <a:headEnd/>
                <a:tailEnd/>
              </a:ln>
              <a:solidFill>
                <a:srgbClr val="17365D"/>
              </a:solidFill>
              <a:effectLst>
                <a:outerShdw dist="91581" dir="2021404" algn="ctr" rotWithShape="0">
                  <a:srgbClr val="B2B2B2">
                    <a:alpha val="50000"/>
                  </a:srgbClr>
                </a:outerShdw>
              </a:effectLst>
              <a:cs typeface="Mongolian Baiti"/>
            </a:endParaRPr>
          </a:p>
        </p:txBody>
      </p:sp>
      <p:sp>
        <p:nvSpPr>
          <p:cNvPr id="1032" name="AutoShape 8"/>
          <p:cNvSpPr>
            <a:spLocks noChangeShapeType="1"/>
          </p:cNvSpPr>
          <p:nvPr/>
        </p:nvSpPr>
        <p:spPr bwMode="auto">
          <a:xfrm>
            <a:off x="1115616" y="2996952"/>
            <a:ext cx="520452" cy="554360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3" name="AutoShape 9"/>
          <p:cNvSpPr>
            <a:spLocks noChangeShapeType="1"/>
          </p:cNvSpPr>
          <p:nvPr/>
        </p:nvSpPr>
        <p:spPr bwMode="auto">
          <a:xfrm flipH="1">
            <a:off x="1043608" y="2996952"/>
            <a:ext cx="648072" cy="554360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5" name="AutoShape 11"/>
          <p:cNvSpPr>
            <a:spLocks noChangeShapeType="1"/>
          </p:cNvSpPr>
          <p:nvPr/>
        </p:nvSpPr>
        <p:spPr bwMode="auto">
          <a:xfrm flipV="1">
            <a:off x="4355977" y="3212976"/>
            <a:ext cx="1152128" cy="1081286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/>
          <p:cNvSpPr>
            <a:spLocks noChangeShapeType="1"/>
          </p:cNvSpPr>
          <p:nvPr/>
        </p:nvSpPr>
        <p:spPr bwMode="auto">
          <a:xfrm>
            <a:off x="4355976" y="4293096"/>
            <a:ext cx="1514475" cy="0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/>
          <p:cNvSpPr>
            <a:spLocks noChangeShapeType="1"/>
          </p:cNvSpPr>
          <p:nvPr/>
        </p:nvSpPr>
        <p:spPr bwMode="auto">
          <a:xfrm>
            <a:off x="4355976" y="4293097"/>
            <a:ext cx="1224135" cy="1080119"/>
          </a:xfrm>
          <a:prstGeom prst="straightConnector1">
            <a:avLst/>
          </a:prstGeom>
          <a:noFill/>
          <a:ln w="127000">
            <a:solidFill>
              <a:srgbClr val="FF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203285"/>
            <a:ext cx="638636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val 5"/>
          <p:cNvSpPr>
            <a:spLocks noChangeArrowheads="1"/>
          </p:cNvSpPr>
          <p:nvPr/>
        </p:nvSpPr>
        <p:spPr bwMode="auto">
          <a:xfrm>
            <a:off x="6156176" y="2852936"/>
            <a:ext cx="819422" cy="803920"/>
          </a:xfrm>
          <a:prstGeom prst="ellipse">
            <a:avLst/>
          </a:prstGeom>
          <a:solidFill>
            <a:srgbClr val="FFFFFF"/>
          </a:solidFill>
          <a:ln w="127000">
            <a:solidFill>
              <a:srgbClr val="0070C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6156176" y="5085184"/>
            <a:ext cx="819422" cy="803920"/>
          </a:xfrm>
          <a:prstGeom prst="ellipse">
            <a:avLst/>
          </a:prstGeom>
          <a:solidFill>
            <a:srgbClr val="FFFFFF"/>
          </a:solidFill>
          <a:ln w="127000">
            <a:solidFill>
              <a:srgbClr val="0070C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Picture 6" descr="Рисунок3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971600" y="4797152"/>
            <a:ext cx="1808076" cy="18764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animBg="1"/>
      <p:bldP spid="1031" grpId="0"/>
      <p:bldP spid="1032" grpId="0" animBg="1"/>
      <p:bldP spid="1033" grpId="0" animBg="1"/>
      <p:bldP spid="1035" grpId="0" animBg="1"/>
      <p:bldP spid="1034" grpId="0" animBg="1"/>
      <p:bldP spid="1036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Однородные члены предложения</a:t>
            </a:r>
            <a:endParaRPr lang="ru-RU" b="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628800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174D25"/>
                </a:solidFill>
                <a:latin typeface="Comic Sans MS" pitchFamily="66" charset="0"/>
              </a:rPr>
              <a:t>Как обозначаются в речи и на письме однородные члены предложения?</a:t>
            </a:r>
            <a:endParaRPr lang="ru-RU" sz="3200" dirty="0">
              <a:solidFill>
                <a:srgbClr val="174D25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2780928"/>
            <a:ext cx="8568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wavy" dirty="0" smtClean="0">
                <a:solidFill>
                  <a:srgbClr val="39471D"/>
                </a:solidFill>
                <a:uFill>
                  <a:solidFill>
                    <a:srgbClr val="39471D"/>
                  </a:solidFill>
                </a:uFill>
                <a:latin typeface="Comic Sans MS" pitchFamily="66" charset="0"/>
              </a:rPr>
              <a:t>В речи:</a:t>
            </a:r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</a:rPr>
              <a:t> соединяются перечислительной интонацией или союзами.</a:t>
            </a:r>
            <a:endParaRPr lang="ru-RU" sz="2800" dirty="0">
              <a:solidFill>
                <a:srgbClr val="39471D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3861048"/>
            <a:ext cx="8568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wavy" dirty="0" smtClean="0">
                <a:solidFill>
                  <a:srgbClr val="39471D"/>
                </a:solidFill>
                <a:uFill>
                  <a:solidFill>
                    <a:srgbClr val="39471D"/>
                  </a:solidFill>
                </a:uFill>
                <a:latin typeface="Comic Sans MS" pitchFamily="66" charset="0"/>
              </a:rPr>
              <a:t>На письме:</a:t>
            </a:r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</a:rPr>
              <a:t> разделяются запятыми; соединяются союзом </a:t>
            </a:r>
            <a:r>
              <a:rPr lang="ru-RU" sz="2800" i="1" dirty="0" smtClean="0">
                <a:solidFill>
                  <a:srgbClr val="00B050"/>
                </a:solidFill>
                <a:latin typeface="Comic Sans MS" pitchFamily="66" charset="0"/>
              </a:rPr>
              <a:t>и</a:t>
            </a:r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</a:rPr>
              <a:t>, …</a:t>
            </a:r>
            <a:endParaRPr lang="ru-RU" sz="2800" dirty="0">
              <a:solidFill>
                <a:srgbClr val="39471D"/>
              </a:solidFill>
              <a:latin typeface="Comic Sans MS" pitchFamily="66" charset="0"/>
            </a:endParaRP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658813" y="263525"/>
            <a:ext cx="104775" cy="123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endParaRPr lang="ru-RU" sz="3600" kern="10" spc="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755576" y="5013176"/>
            <a:ext cx="576064" cy="576064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835696" y="5013176"/>
            <a:ext cx="576064" cy="576064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843808" y="5013176"/>
            <a:ext cx="576064" cy="576064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3923928" y="5013176"/>
            <a:ext cx="576064" cy="576064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403648" y="4941168"/>
            <a:ext cx="2160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,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83768" y="4941168"/>
            <a:ext cx="2160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,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491880" y="4941168"/>
            <a:ext cx="2160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,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644008" y="4797152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и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5292080" y="5013176"/>
            <a:ext cx="576064" cy="576064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9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9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900"/>
                            </p:stCondLst>
                            <p:childTnLst>
                              <p:par>
                                <p:cTn id="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900"/>
                            </p:stCondLst>
                            <p:childTnLst>
                              <p:par>
                                <p:cTn id="4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900"/>
                            </p:stCondLst>
                            <p:childTnLst>
                              <p:par>
                                <p:cTn id="5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900"/>
                            </p:stCondLst>
                            <p:childTnLst>
                              <p:par>
                                <p:cTn id="6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900"/>
                            </p:stCondLst>
                            <p:childTnLst>
                              <p:par>
                                <p:cTn id="6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900"/>
                            </p:stCondLst>
                            <p:childTnLst>
                              <p:par>
                                <p:cTn id="7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900"/>
                            </p:stCondLst>
                            <p:childTnLst>
                              <p:par>
                                <p:cTn id="7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7" grpId="0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Однородные члены предложения.</a:t>
            </a:r>
            <a:endParaRPr lang="ru-RU" b="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772816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174D25"/>
                </a:solidFill>
                <a:latin typeface="Comic Sans MS" pitchFamily="66" charset="0"/>
              </a:rPr>
              <a:t>Какие члены предложения могут быть однородными?</a:t>
            </a:r>
            <a:endParaRPr lang="ru-RU" sz="3200" dirty="0">
              <a:solidFill>
                <a:srgbClr val="174D25"/>
              </a:solidFill>
              <a:latin typeface="Comic Sans MS" pitchFamily="66" charset="0"/>
            </a:endParaRPr>
          </a:p>
        </p:txBody>
      </p:sp>
      <p:pic>
        <p:nvPicPr>
          <p:cNvPr id="5" name="Рисунок 4" descr="MM900254500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995936" y="3645024"/>
            <a:ext cx="952500" cy="9525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7544" y="3213556"/>
            <a:ext cx="847379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9471D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1: За ночь зайчишки мои отогрелись, высохли,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39471D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9471D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   выспались и плотно наелись.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39471D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323528" y="3212976"/>
            <a:ext cx="778129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2: Рабочий разложил перед собой рубанки,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39471D"/>
              </a:solidFill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   молотки, ножи и гвозди.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39471D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323528" y="3212976"/>
            <a:ext cx="7495963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3: Мелькают в тумане деревни, реки, луга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39471D"/>
              </a:solidFill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   и леса.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39471D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323528" y="3212976"/>
            <a:ext cx="818204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4: Зелёные, красные, синие и жёлтые шарики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39471D"/>
              </a:solidFill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   поднимались высоко в небо.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39471D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323528" y="3212976"/>
            <a:ext cx="779732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5: Ребята в группе чётко, быстро, слаженно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39471D"/>
              </a:solidFill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9471D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   и аккуратно выполняли задание.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39471D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25" grpId="0"/>
      <p:bldP spid="1025" grpId="1"/>
      <p:bldP spid="12" grpId="0"/>
      <p:bldP spid="12" grpId="1"/>
      <p:bldP spid="14" grpId="0"/>
      <p:bldP spid="14" grpId="1"/>
      <p:bldP spid="16" grpId="0"/>
      <p:bldP spid="16" grpId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Однородные члены предложения.</a:t>
            </a:r>
            <a:endParaRPr lang="ru-RU" b="0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772816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174D25"/>
                </a:solidFill>
                <a:latin typeface="Comic Sans MS" pitchFamily="66" charset="0"/>
              </a:rPr>
              <a:t>Какие члены предложения могут быть однородными?</a:t>
            </a:r>
            <a:endParaRPr lang="ru-RU" sz="3200" dirty="0">
              <a:solidFill>
                <a:srgbClr val="174D25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3728" y="3140968"/>
            <a:ext cx="54970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39471D"/>
                </a:solidFill>
                <a:latin typeface="Comic Sans MS" pitchFamily="66" charset="0"/>
              </a:rPr>
              <a:t>Однородными могут быть:</a:t>
            </a:r>
            <a:endParaRPr lang="ru-RU" sz="3200" dirty="0">
              <a:solidFill>
                <a:srgbClr val="39471D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4077072"/>
            <a:ext cx="32239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39471D"/>
                </a:solidFill>
                <a:latin typeface="Comic Sans MS" pitchFamily="66" charset="0"/>
              </a:rPr>
              <a:t>главные члены</a:t>
            </a:r>
          </a:p>
          <a:p>
            <a:pPr algn="ctr"/>
            <a:r>
              <a:rPr lang="ru-RU" sz="3200" dirty="0" smtClean="0">
                <a:solidFill>
                  <a:srgbClr val="39471D"/>
                </a:solidFill>
                <a:latin typeface="Comic Sans MS" pitchFamily="66" charset="0"/>
              </a:rPr>
              <a:t>предложения </a:t>
            </a:r>
            <a:endParaRPr lang="ru-RU" sz="3200" dirty="0">
              <a:solidFill>
                <a:srgbClr val="39471D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2562" y="4077072"/>
            <a:ext cx="480291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39471D"/>
                </a:solidFill>
                <a:latin typeface="Comic Sans MS" pitchFamily="66" charset="0"/>
              </a:rPr>
              <a:t>второстепенные члены</a:t>
            </a:r>
          </a:p>
          <a:p>
            <a:pPr algn="ctr"/>
            <a:r>
              <a:rPr lang="ru-RU" sz="3200" dirty="0" smtClean="0">
                <a:solidFill>
                  <a:srgbClr val="39471D"/>
                </a:solidFill>
                <a:latin typeface="Comic Sans MS" pitchFamily="66" charset="0"/>
              </a:rPr>
              <a:t>предложения </a:t>
            </a:r>
            <a:endParaRPr lang="ru-RU" sz="3200" dirty="0">
              <a:solidFill>
                <a:srgbClr val="39471D"/>
              </a:solidFill>
              <a:latin typeface="Comic Sans MS" pitchFamily="66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771800" y="3717032"/>
            <a:ext cx="648072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156176" y="3717032"/>
            <a:ext cx="576064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Блокнотик в линию с карандашами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hoenix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B7C4A6D-1BB5-4C2E-B66A-164A7EC032D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Блокнотик в линию с карандашами</Template>
  <TotalTime>0</TotalTime>
  <Words>306</Words>
  <Application>Microsoft Office PowerPoint</Application>
  <PresentationFormat>Экран (4:3)</PresentationFormat>
  <Paragraphs>64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Блокнотик в линию с карандашами</vt:lpstr>
      <vt:lpstr>Урок русского языка</vt:lpstr>
      <vt:lpstr>Слайд 2</vt:lpstr>
      <vt:lpstr>Слайд 3</vt:lpstr>
      <vt:lpstr>Однородные члены предложения</vt:lpstr>
      <vt:lpstr>Однородные члены предложения</vt:lpstr>
      <vt:lpstr>Однородные члены предложения</vt:lpstr>
      <vt:lpstr>Однородные члены предложения</vt:lpstr>
      <vt:lpstr>Однородные члены предложения.</vt:lpstr>
      <vt:lpstr>Однородные члены предложения.</vt:lpstr>
      <vt:lpstr>Однородные члены предложения.</vt:lpstr>
      <vt:lpstr>Итог  урока:</vt:lpstr>
      <vt:lpstr>Домашнее задание:</vt:lpstr>
      <vt:lpstr>Спасибо за работу!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2012-02-26T18:00:41Z</dcterms:created>
  <dcterms:modified xsi:type="dcterms:W3CDTF">2013-03-31T19:05:58Z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TC103626429990</vt:lpwstr>
  </property>
</Properties>
</file>