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5" r:id="rId2"/>
    <p:sldId id="257" r:id="rId3"/>
    <p:sldId id="283" r:id="rId4"/>
    <p:sldId id="267" r:id="rId5"/>
    <p:sldId id="268" r:id="rId6"/>
    <p:sldId id="282" r:id="rId7"/>
    <p:sldId id="269" r:id="rId8"/>
    <p:sldId id="270" r:id="rId9"/>
    <p:sldId id="277" r:id="rId10"/>
    <p:sldId id="278" r:id="rId11"/>
    <p:sldId id="280" r:id="rId12"/>
    <p:sldId id="287" r:id="rId13"/>
    <p:sldId id="273" r:id="rId14"/>
    <p:sldId id="276" r:id="rId15"/>
    <p:sldId id="279" r:id="rId16"/>
    <p:sldId id="284" r:id="rId17"/>
    <p:sldId id="274" r:id="rId18"/>
    <p:sldId id="286" r:id="rId19"/>
    <p:sldId id="26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E0D"/>
    <a:srgbClr val="02460A"/>
    <a:srgbClr val="011904"/>
    <a:srgbClr val="33CC33"/>
    <a:srgbClr val="1509B7"/>
    <a:srgbClr val="6E2F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13659D3-7ED3-48A4-92CF-EBEFC1754461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2FB4DC7-1699-497E-B764-2409415B5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3354D6-6104-4518-8529-CD5DE72D81B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4DC7-1699-497E-B764-2409415B55D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E0B5C-8D40-4B4B-B20D-75B3EB5DD5F4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2D6A-C586-4516-90AD-3875A0808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AE837-D0F6-4D45-A092-2B7209BC1551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E4274-C527-42FF-B4C6-274D6A4F2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6BFDC-C4F7-4D08-8AE2-A51632C23715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D752D-7FBE-42FC-8DD4-CA74EDCAB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D5928-7127-4A59-9C3C-51F8474DE40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E263F-7F69-41DF-B404-B08BFE036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B3BF6-C254-44B4-AEF4-9EDDA6E15DE7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41BC6-B948-4CC9-89E4-83CFC03730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B522-A1F6-4342-BD99-3642559E5BBD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B0156-120B-4C88-9271-BB8E4764D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5DE32-D0AE-4F0D-B229-70E62F356C83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46E79-8A30-4F19-A5D6-D9ECD26CC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3837-C9B4-49C1-BBAA-F4DEE34552F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B95C7-D2DD-4FAA-9923-D71229840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F9674-8415-43EB-93AB-4D2E4C40EA28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56DB0-61DA-406E-B928-395A4DBCD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80840-0851-4C46-8790-92D61BF68B71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2CD1D-DCFD-4AD9-AB63-94E60370F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638C-5C60-426A-B0F7-903AB442DDFF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85DB-F1CB-4EEF-B1D5-45A11DCBE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C6244B-6583-46D1-ACCC-66925D4823A3}" type="datetimeFigureOut">
              <a:rPr lang="ru-RU"/>
              <a:pPr>
                <a:defRPr/>
              </a:pPr>
              <a:t>30.03.2013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131A3A-D1C8-4472-B17D-DF2EC8FFC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42.gif"/><Relationship Id="rId7" Type="http://schemas.openxmlformats.org/officeDocument/2006/relationships/image" Target="../media/image4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10" Type="http://schemas.openxmlformats.org/officeDocument/2006/relationships/image" Target="../media/image49.png"/><Relationship Id="rId4" Type="http://schemas.openxmlformats.org/officeDocument/2006/relationships/image" Target="../media/image43.jpeg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31607\&#1055;&#1088;&#1077;&#1079;&#1077;&#1085;&#1090;&#1072;&#1094;&#1080;&#1103;.ppt\&#1086;&#1090;&#1088;&#1099;&#1074;&#1086;&#1082;%20&#1084;&#1091;&#1083;&#1100;&#1090;&#1092;&#1080;&#1083;&#1100;&#1084;&#1072;.wmv" TargetMode="Externa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5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gif"/><Relationship Id="rId5" Type="http://schemas.openxmlformats.org/officeDocument/2006/relationships/image" Target="../media/image61.gif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birds-photo.com/?p=38" TargetMode="External"/><Relationship Id="rId3" Type="http://schemas.openxmlformats.org/officeDocument/2006/relationships/hyperlink" Target="http://alphabook.ru/" TargetMode="External"/><Relationship Id="rId7" Type="http://schemas.openxmlformats.org/officeDocument/2006/relationships/hyperlink" Target="http://www.floranimal.ru/national/park....id=129" TargetMode="External"/><Relationship Id="rId2" Type="http://schemas.openxmlformats.org/officeDocument/2006/relationships/hyperlink" Target="http://lenagold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nittingblog.net/?p=123" TargetMode="External"/><Relationship Id="rId11" Type="http://schemas.openxmlformats.org/officeDocument/2006/relationships/hyperlink" Target="http://filmiki.arjlover.net/" TargetMode="External"/><Relationship Id="rId5" Type="http://schemas.openxmlformats.org/officeDocument/2006/relationships/hyperlink" Target="http://www.goldensites.ru/item/176" TargetMode="External"/><Relationship Id="rId10" Type="http://schemas.openxmlformats.org/officeDocument/2006/relationships/hyperlink" Target="http://www.zoo-mag.ru/?id_grp=296" TargetMode="External"/><Relationship Id="rId4" Type="http://schemas.openxmlformats.org/officeDocument/2006/relationships/hyperlink" Target="http://elementy.ru/news/430833" TargetMode="External"/><Relationship Id="rId9" Type="http://schemas.openxmlformats.org/officeDocument/2006/relationships/hyperlink" Target="http://eco.rian.ru/discovery/20081003/151841793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__Temp\631607\&#1055;&#1088;&#1077;&#1079;&#1077;&#1085;&#1090;&#1072;&#1094;&#1080;&#1103;.ppt\&#1072;&#1091;&#1076;&#1080;&#1086;&#1079;&#1072;&#1087;&#1080;&#1089;&#1100;.wmv" TargetMode="Externa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5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33797" name="Picture 5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093788" y="2060575"/>
            <a:ext cx="695801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Обучение грамоте </a:t>
            </a:r>
          </a:p>
          <a:p>
            <a:pPr algn="ctr"/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Тема:  буква Д. Звуки </a:t>
            </a:r>
            <a:r>
              <a:rPr lang="en-US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[</a:t>
            </a:r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д </a:t>
            </a:r>
            <a:r>
              <a:rPr lang="en-US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]</a:t>
            </a:r>
            <a:r>
              <a:rPr lang="ru-RU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[</a:t>
            </a:r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 д </a:t>
            </a:r>
            <a:r>
              <a:rPr lang="en-US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']</a:t>
            </a:r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sz="3600" b="1" i="1">
                <a:solidFill>
                  <a:srgbClr val="025E0D"/>
                </a:solidFill>
                <a:latin typeface="Calibri" pitchFamily="34" charset="0"/>
              </a:rPr>
              <a:t>УМК «Перспектива»</a:t>
            </a:r>
            <a:r>
              <a:rPr lang="en-US" sz="3600" b="1" i="1">
                <a:solidFill>
                  <a:srgbClr val="025E0D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 algn="ctr"/>
            <a:endParaRPr lang="ru-RU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1071539" y="6072206"/>
            <a:ext cx="742955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011904"/>
                </a:solidFill>
              </a:rPr>
              <a:t>Погосян Алла Алексеевна, учитель начальных классов, </a:t>
            </a:r>
            <a:endParaRPr lang="ru-RU" sz="1600" b="1" i="1" dirty="0" smtClean="0">
              <a:solidFill>
                <a:srgbClr val="011904"/>
              </a:solidFill>
            </a:endParaRPr>
          </a:p>
          <a:p>
            <a:pPr algn="ctr"/>
            <a:r>
              <a:rPr lang="ru-RU" sz="1600" b="1" i="1" dirty="0" smtClean="0">
                <a:solidFill>
                  <a:srgbClr val="011904"/>
                </a:solidFill>
              </a:rPr>
              <a:t>МОКУ </a:t>
            </a:r>
            <a:r>
              <a:rPr lang="ru-RU" sz="1600" b="1" i="1" dirty="0">
                <a:solidFill>
                  <a:srgbClr val="011904"/>
                </a:solidFill>
              </a:rPr>
              <a:t>«</a:t>
            </a:r>
            <a:r>
              <a:rPr lang="ru-RU" sz="1600" b="1" i="1" dirty="0" err="1">
                <a:solidFill>
                  <a:srgbClr val="011904"/>
                </a:solidFill>
              </a:rPr>
              <a:t>Лопчинская</a:t>
            </a:r>
            <a:r>
              <a:rPr lang="ru-RU" sz="1600" b="1" i="1" dirty="0">
                <a:solidFill>
                  <a:srgbClr val="011904"/>
                </a:solidFill>
              </a:rPr>
              <a:t> СОШ»</a:t>
            </a:r>
          </a:p>
          <a:p>
            <a:endParaRPr lang="ru-RU" b="1" i="1" dirty="0">
              <a:solidFill>
                <a:srgbClr val="011904"/>
              </a:solidFill>
            </a:endParaRPr>
          </a:p>
          <a:p>
            <a:endParaRPr lang="ru-RU" b="1" i="1" dirty="0">
              <a:solidFill>
                <a:srgbClr val="011904"/>
              </a:solidFill>
            </a:endParaRPr>
          </a:p>
        </p:txBody>
      </p:sp>
      <p:pic>
        <p:nvPicPr>
          <p:cNvPr id="33805" name="Picture 1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4868863"/>
            <a:ext cx="9429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Picture 14" descr="143592089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1125538"/>
            <a:ext cx="952500" cy="742950"/>
          </a:xfrm>
          <a:prstGeom prst="rect">
            <a:avLst/>
          </a:prstGeom>
          <a:noFill/>
        </p:spPr>
      </p:pic>
      <p:pic>
        <p:nvPicPr>
          <p:cNvPr id="1026" name="Picture 2" descr="G:\аним\0_5696f_12976c65_XL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14744" y="4214818"/>
            <a:ext cx="942975" cy="1143000"/>
          </a:xfrm>
          <a:prstGeom prst="rect">
            <a:avLst/>
          </a:prstGeom>
          <a:noFill/>
        </p:spPr>
      </p:pic>
      <p:pic>
        <p:nvPicPr>
          <p:cNvPr id="1027" name="Picture 3" descr="G:\аним\0_56953_cbea08ff_XL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05000" y="1428750"/>
            <a:ext cx="5334000" cy="4000500"/>
          </a:xfrm>
          <a:prstGeom prst="rect">
            <a:avLst/>
          </a:prstGeom>
          <a:noFill/>
        </p:spPr>
      </p:pic>
      <p:pic>
        <p:nvPicPr>
          <p:cNvPr id="1028" name="Picture 4" descr="G:\аним\041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858148" y="5334000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1857356" y="542926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Ди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1857356" y="3857628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Ди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000364" y="542926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ма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000364" y="3857628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28596" y="42860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ду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571604" y="42860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бы</a:t>
            </a:r>
          </a:p>
        </p:txBody>
      </p:sp>
      <p:pic>
        <p:nvPicPr>
          <p:cNvPr id="24584" name="Рисунок 8" descr="b551cdbc434d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857628"/>
            <a:ext cx="14287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571868" y="42860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ду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714876" y="428604"/>
            <a:ext cx="1285884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бок</a:t>
            </a:r>
          </a:p>
        </p:txBody>
      </p:sp>
      <p:sp>
        <p:nvSpPr>
          <p:cNvPr id="24587" name="TextBox 12"/>
          <p:cNvSpPr txBox="1">
            <a:spLocks noChangeArrowheads="1"/>
          </p:cNvSpPr>
          <p:nvPr/>
        </p:nvSpPr>
        <p:spPr bwMode="auto">
          <a:xfrm>
            <a:off x="2857500" y="142875"/>
            <a:ext cx="6429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dirty="0">
                <a:solidFill>
                  <a:srgbClr val="025E0D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00562" y="500063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43570" y="500063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ти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643438" y="2000240"/>
            <a:ext cx="1285884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доб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2714612" y="2071678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га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571604" y="2071678"/>
            <a:ext cx="1071570" cy="117158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428596" y="2071678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6000760" y="2000240"/>
            <a:ext cx="1143008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0" name="Picture 2" descr="G:\аним\57723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929198"/>
            <a:ext cx="1714512" cy="1285884"/>
          </a:xfrm>
          <a:prstGeom prst="rect">
            <a:avLst/>
          </a:prstGeom>
          <a:noFill/>
        </p:spPr>
      </p:pic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4643438" y="3357562"/>
            <a:ext cx="1285884" cy="122397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доб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6000760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7143768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43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3" name="TextBox 12"/>
          <p:cNvSpPr txBox="1"/>
          <p:nvPr/>
        </p:nvSpPr>
        <p:spPr>
          <a:xfrm>
            <a:off x="247620" y="298428"/>
            <a:ext cx="8572560" cy="584775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3200" b="1" i="1" dirty="0">
                <a:solidFill>
                  <a:srgbClr val="025E0D"/>
                </a:solidFill>
                <a:cs typeface="Arial" charset="0"/>
              </a:rPr>
              <a:t>    Эмоциональная разминка: ДОБРЫЙ-ЗЛОЙ</a:t>
            </a:r>
          </a:p>
        </p:txBody>
      </p:sp>
      <p:pic>
        <p:nvPicPr>
          <p:cNvPr id="1028" name="Picture 4" descr="G:\Картинки\Золуш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214818"/>
            <a:ext cx="1571636" cy="1938350"/>
          </a:xfrm>
          <a:prstGeom prst="rect">
            <a:avLst/>
          </a:prstGeom>
          <a:noFill/>
        </p:spPr>
      </p:pic>
      <p:pic>
        <p:nvPicPr>
          <p:cNvPr id="1029" name="Picture 5" descr="G:\Картинки\Карлсон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428736"/>
            <a:ext cx="1840198" cy="2285992"/>
          </a:xfrm>
          <a:prstGeom prst="rect">
            <a:avLst/>
          </a:prstGeom>
          <a:noFill/>
        </p:spPr>
      </p:pic>
      <p:pic>
        <p:nvPicPr>
          <p:cNvPr id="1030" name="Picture 6" descr="G:\Картинки\Колобок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357694"/>
            <a:ext cx="2071702" cy="1903730"/>
          </a:xfrm>
          <a:prstGeom prst="rect">
            <a:avLst/>
          </a:prstGeom>
          <a:noFill/>
        </p:spPr>
      </p:pic>
      <p:pic>
        <p:nvPicPr>
          <p:cNvPr id="1031" name="Picture 7" descr="G:\Картинки\Король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1428736"/>
            <a:ext cx="1643898" cy="2171380"/>
          </a:xfrm>
          <a:prstGeom prst="rect">
            <a:avLst/>
          </a:prstGeom>
          <a:noFill/>
        </p:spPr>
      </p:pic>
      <p:pic>
        <p:nvPicPr>
          <p:cNvPr id="1032" name="Picture 8" descr="G:\Картинки\Красная шапочка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286256"/>
            <a:ext cx="1357322" cy="1794426"/>
          </a:xfrm>
          <a:prstGeom prst="rect">
            <a:avLst/>
          </a:prstGeom>
          <a:noFill/>
        </p:spPr>
      </p:pic>
      <p:pic>
        <p:nvPicPr>
          <p:cNvPr id="1033" name="Picture 9" descr="G:\Картинки\Мальвина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57356" y="1643050"/>
            <a:ext cx="1774595" cy="1751398"/>
          </a:xfrm>
          <a:prstGeom prst="rect">
            <a:avLst/>
          </a:prstGeom>
          <a:noFill/>
        </p:spPr>
      </p:pic>
      <p:pic>
        <p:nvPicPr>
          <p:cNvPr id="3" name="Picture 2" descr="F:\оля\Новая папка\0_60914_6dd77512_orig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7158" y="1357298"/>
            <a:ext cx="1357322" cy="2124216"/>
          </a:xfrm>
          <a:prstGeom prst="rect">
            <a:avLst/>
          </a:prstGeom>
          <a:noFill/>
        </p:spPr>
      </p:pic>
      <p:pic>
        <p:nvPicPr>
          <p:cNvPr id="4" name="Picture 3" descr="F:\оля\Новая папка\2ea3779348ae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14744" y="1500174"/>
            <a:ext cx="1143007" cy="2071702"/>
          </a:xfrm>
          <a:prstGeom prst="rect">
            <a:avLst/>
          </a:prstGeom>
          <a:noFill/>
        </p:spPr>
      </p:pic>
      <p:pic>
        <p:nvPicPr>
          <p:cNvPr id="15" name="Picture 3" descr="G:\Картинки\Большой Айболит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29520" y="4214818"/>
            <a:ext cx="1331575" cy="1957612"/>
          </a:xfrm>
          <a:prstGeom prst="rect">
            <a:avLst/>
          </a:prstGeom>
          <a:noFill/>
        </p:spPr>
      </p:pic>
      <p:pic>
        <p:nvPicPr>
          <p:cNvPr id="6" name="Picture 5" descr="F:\оля\Новая папка\1961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72132" y="4357694"/>
            <a:ext cx="1923899" cy="1799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8" descr="a3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43050"/>
            <a:ext cx="2143140" cy="223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298428"/>
            <a:ext cx="8463022" cy="584775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25E0D"/>
                </a:solidFill>
                <a:cs typeface="Arial" charset="0"/>
              </a:rPr>
              <a:t>  </a:t>
            </a:r>
            <a:r>
              <a:rPr lang="ru-RU" sz="2800" b="1" i="1" dirty="0" smtClean="0">
                <a:solidFill>
                  <a:srgbClr val="025E0D"/>
                </a:solidFill>
                <a:cs typeface="Arial" charset="0"/>
              </a:rPr>
              <a:t>      </a:t>
            </a:r>
            <a:r>
              <a:rPr lang="ru-RU" sz="3200" b="1" i="1" dirty="0">
                <a:solidFill>
                  <a:srgbClr val="025E0D"/>
                </a:solidFill>
                <a:cs typeface="Arial" charset="0"/>
              </a:rPr>
              <a:t>Эмоциональная разминка: ДОБРЫЙ-ЗЛОЙ</a:t>
            </a:r>
          </a:p>
        </p:txBody>
      </p:sp>
      <p:pic>
        <p:nvPicPr>
          <p:cNvPr id="5" name="Picture 4" descr="цар лягушк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183461"/>
            <a:ext cx="1643074" cy="1464286"/>
          </a:xfrm>
          <a:prstGeom prst="rect">
            <a:avLst/>
          </a:prstGeom>
          <a:noFill/>
        </p:spPr>
      </p:pic>
      <p:pic>
        <p:nvPicPr>
          <p:cNvPr id="6" name="Picture 2" descr="емеля на печи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FEFB"/>
              </a:clrFrom>
              <a:clrTo>
                <a:srgbClr val="FA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4500570"/>
            <a:ext cx="2214578" cy="1929801"/>
          </a:xfrm>
          <a:prstGeom prst="rect">
            <a:avLst/>
          </a:prstGeom>
          <a:noFill/>
        </p:spPr>
      </p:pic>
      <p:pic>
        <p:nvPicPr>
          <p:cNvPr id="2050" name="Picture 2" descr="F:\оля\Новая папка\906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1714488"/>
            <a:ext cx="1753246" cy="1937458"/>
          </a:xfrm>
          <a:prstGeom prst="rect">
            <a:avLst/>
          </a:prstGeom>
          <a:noFill/>
        </p:spPr>
      </p:pic>
      <p:pic>
        <p:nvPicPr>
          <p:cNvPr id="2051" name="Picture 3" descr="F:\оля\Новая папка\47399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4539535"/>
            <a:ext cx="1500198" cy="1909328"/>
          </a:xfrm>
          <a:prstGeom prst="rect">
            <a:avLst/>
          </a:prstGeom>
          <a:noFill/>
        </p:spPr>
      </p:pic>
      <p:pic>
        <p:nvPicPr>
          <p:cNvPr id="2052" name="Picture 4" descr="F:\оля\Новая папка\1942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1857364"/>
            <a:ext cx="1928826" cy="1911264"/>
          </a:xfrm>
          <a:prstGeom prst="rect">
            <a:avLst/>
          </a:prstGeom>
          <a:noFill/>
        </p:spPr>
      </p:pic>
      <p:pic>
        <p:nvPicPr>
          <p:cNvPr id="2053" name="Picture 5" descr="F:\оля\Новая папка\47399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0298" y="4786322"/>
            <a:ext cx="1904762" cy="1703222"/>
          </a:xfrm>
          <a:prstGeom prst="rect">
            <a:avLst/>
          </a:prstGeom>
          <a:noFill/>
        </p:spPr>
      </p:pic>
      <p:pic>
        <p:nvPicPr>
          <p:cNvPr id="2054" name="Picture 6" descr="F:\оля\Новая папка\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3" y="4572008"/>
            <a:ext cx="135732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трывок мультфильм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14480" y="1214422"/>
            <a:ext cx="5715040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4286248" y="1142984"/>
            <a:ext cx="1071570" cy="100013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786182" y="2428868"/>
            <a:ext cx="1071570" cy="100013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285728"/>
            <a:ext cx="8001056" cy="64633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i="1">
                <a:solidFill>
                  <a:srgbClr val="025E0D"/>
                </a:solidFill>
                <a:cs typeface="Arial" charset="0"/>
              </a:rPr>
              <a:t>     </a:t>
            </a:r>
            <a:r>
              <a:rPr lang="ru-RU" sz="3200" b="1" i="1">
                <a:solidFill>
                  <a:srgbClr val="025E0D"/>
                </a:solidFill>
                <a:cs typeface="Arial" charset="0"/>
              </a:rPr>
              <a:t>Эмоциональная речевая разминка</a:t>
            </a:r>
          </a:p>
        </p:txBody>
      </p:sp>
      <p:pic>
        <p:nvPicPr>
          <p:cNvPr id="2050" name="Picture 2" descr="G:\Картинки\Сова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3622100" cy="4214842"/>
          </a:xfrm>
          <a:prstGeom prst="rect">
            <a:avLst/>
          </a:prstGeom>
          <a:noFill/>
        </p:spPr>
      </p:pic>
      <p:pic>
        <p:nvPicPr>
          <p:cNvPr id="2051" name="Picture 3" descr="G:\Картинки\Большой Айболит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1214422"/>
            <a:ext cx="3109914" cy="4572032"/>
          </a:xfrm>
          <a:prstGeom prst="rect">
            <a:avLst/>
          </a:prstGeom>
          <a:noFill/>
        </p:spPr>
      </p:pic>
      <p:pic>
        <p:nvPicPr>
          <p:cNvPr id="1026" name="Picture 2" descr="G:\аним\55478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86454"/>
            <a:ext cx="2887198" cy="1285884"/>
          </a:xfrm>
          <a:prstGeom prst="rect">
            <a:avLst/>
          </a:prstGeom>
          <a:noFill/>
        </p:spPr>
      </p:pic>
      <p:pic>
        <p:nvPicPr>
          <p:cNvPr id="1027" name="Picture 3" descr="G:\аним\041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5715016"/>
            <a:ext cx="2143140" cy="1507260"/>
          </a:xfrm>
          <a:prstGeom prst="rect">
            <a:avLst/>
          </a:prstGeom>
          <a:noFill/>
        </p:spPr>
      </p:pic>
      <p:pic>
        <p:nvPicPr>
          <p:cNvPr id="11" name="Picture 2" descr="G:\аним\55478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5857892"/>
            <a:ext cx="3000396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2143108" y="357166"/>
            <a:ext cx="6286544" cy="76944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rgbClr val="025E0D"/>
                </a:solidFill>
              </a:rPr>
              <a:t>         </a:t>
            </a:r>
            <a:r>
              <a:rPr lang="ru-RU" sz="4400" b="1" i="1" dirty="0" err="1">
                <a:solidFill>
                  <a:srgbClr val="025E0D"/>
                </a:solidFill>
              </a:rPr>
              <a:t>Чистоговорки</a:t>
            </a:r>
            <a:endParaRPr lang="ru-RU" sz="4400" b="1" i="1" dirty="0">
              <a:solidFill>
                <a:srgbClr val="025E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" y="2000250"/>
            <a:ext cx="8501063" cy="40318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Де-де-де</a:t>
            </a:r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,  </a:t>
            </a:r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де-де-де</a:t>
            </a:r>
            <a:endParaRPr lang="ru-RU" sz="3200" b="1" i="1" dirty="0">
              <a:solidFill>
                <a:srgbClr val="02460A"/>
              </a:solidFill>
              <a:latin typeface="Arial" charset="0"/>
              <a:cs typeface="Times New Roman" pitchFamily="18" charset="0"/>
            </a:endParaRPr>
          </a:p>
          <a:p>
            <a:pPr eaLnBrk="0" hangingPunct="0"/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Мы мечтали о дожде.</a:t>
            </a:r>
          </a:p>
          <a:p>
            <a:pPr eaLnBrk="0" hangingPunct="0"/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Дё-дё-дё</a:t>
            </a:r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,  </a:t>
            </a:r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дё-дё-дё</a:t>
            </a:r>
            <a:endParaRPr lang="ru-RU" sz="3200" b="1" i="1" dirty="0">
              <a:solidFill>
                <a:srgbClr val="02460A"/>
              </a:solidFill>
              <a:latin typeface="Arial" charset="0"/>
              <a:cs typeface="Times New Roman" pitchFamily="18" charset="0"/>
            </a:endParaRPr>
          </a:p>
          <a:p>
            <a:pPr eaLnBrk="0" hangingPunct="0"/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Все намокли под дождём.</a:t>
            </a:r>
          </a:p>
          <a:p>
            <a:pPr eaLnBrk="0" hangingPunct="0"/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Дя-дя-дя</a:t>
            </a:r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,  </a:t>
            </a:r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дя-дя-дя</a:t>
            </a:r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Грязь осталась от дождя.</a:t>
            </a:r>
          </a:p>
          <a:p>
            <a:pPr eaLnBrk="0" hangingPunct="0"/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Дю-дю-дю</a:t>
            </a:r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, </a:t>
            </a:r>
            <a:r>
              <a:rPr lang="ru-RU" sz="3200" b="1" i="1" dirty="0" err="1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дю-дю-дю</a:t>
            </a:r>
            <a:endParaRPr lang="ru-RU" sz="3200" b="1" i="1" dirty="0">
              <a:solidFill>
                <a:srgbClr val="02460A"/>
              </a:solidFill>
              <a:latin typeface="Arial" charset="0"/>
              <a:cs typeface="Times New Roman" pitchFamily="18" charset="0"/>
            </a:endParaRPr>
          </a:p>
          <a:p>
            <a:pPr eaLnBrk="0" hangingPunct="0"/>
            <a:r>
              <a:rPr lang="ru-RU" sz="3200" b="1" i="1" dirty="0">
                <a:solidFill>
                  <a:srgbClr val="02460A"/>
                </a:solidFill>
                <a:latin typeface="Arial" charset="0"/>
                <a:cs typeface="Times New Roman" pitchFamily="18" charset="0"/>
              </a:rPr>
              <a:t> Уж не рады мы дождю.</a:t>
            </a:r>
            <a:endParaRPr lang="ru-RU" sz="3200" b="1" i="1" dirty="0">
              <a:solidFill>
                <a:srgbClr val="02460A"/>
              </a:solidFill>
              <a:cs typeface="Arial" charset="0"/>
            </a:endParaRPr>
          </a:p>
        </p:txBody>
      </p:sp>
      <p:pic>
        <p:nvPicPr>
          <p:cNvPr id="28679" name="Рисунок 10" descr="13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714488"/>
            <a:ext cx="2643213" cy="16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Рисунок 12" descr="bc597dd04bfd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40" y="3643314"/>
            <a:ext cx="1357333" cy="221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аним\0_63c39_f5b1d1be_orig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214290"/>
            <a:ext cx="1857388" cy="1523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618063" y="403204"/>
            <a:ext cx="8057934" cy="70788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25E0D"/>
                </a:solidFill>
              </a:rPr>
              <a:t>                 </a:t>
            </a:r>
            <a:r>
              <a:rPr lang="ru-RU" sz="4000" b="1" i="1" dirty="0">
                <a:solidFill>
                  <a:srgbClr val="025E0D"/>
                </a:solidFill>
              </a:rPr>
              <a:t>Скороговорки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38" y="1500188"/>
            <a:ext cx="8072437" cy="1200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2460A"/>
                </a:solidFill>
              </a:rPr>
              <a:t>Дед </a:t>
            </a:r>
            <a:r>
              <a:rPr lang="ru-RU" sz="3600" b="1" i="1" dirty="0" err="1">
                <a:solidFill>
                  <a:srgbClr val="02460A"/>
                </a:solidFill>
              </a:rPr>
              <a:t>Додон</a:t>
            </a:r>
            <a:r>
              <a:rPr lang="ru-RU" sz="3600" b="1" i="1" dirty="0">
                <a:solidFill>
                  <a:srgbClr val="02460A"/>
                </a:solidFill>
              </a:rPr>
              <a:t> в дуду дудел,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2460A"/>
                </a:solidFill>
              </a:rPr>
              <a:t>Димку дудкой дед  задел.</a:t>
            </a: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642938" y="2877119"/>
            <a:ext cx="8001000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Дятел лечит древний дуб, </a:t>
            </a:r>
            <a:endParaRPr lang="ru-RU" sz="3600" b="1" i="1" dirty="0" smtClean="0">
              <a:solidFill>
                <a:srgbClr val="02460A"/>
              </a:solidFill>
              <a:ea typeface="Times New Roman" pitchFamily="18" charset="0"/>
              <a:cs typeface="Calibri" pitchFamily="34" charset="0"/>
            </a:endParaRPr>
          </a:p>
          <a:p>
            <a:r>
              <a:rPr lang="ru-RU" sz="3600" b="1" i="1" dirty="0" smtClean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добрый </a:t>
            </a:r>
            <a:r>
              <a:rPr lang="ru-RU" sz="3600" b="1" i="1" dirty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дятел дубу люб.</a:t>
            </a:r>
          </a:p>
          <a:p>
            <a:endParaRPr lang="ru-RU" sz="3600" b="1" i="1" dirty="0">
              <a:solidFill>
                <a:srgbClr val="02460A"/>
              </a:solidFill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714348" y="4806253"/>
            <a:ext cx="7929587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В дубе </a:t>
            </a:r>
            <a:r>
              <a:rPr lang="ru-RU" sz="3600" b="1" i="1" dirty="0" err="1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дятлово</a:t>
            </a:r>
            <a:r>
              <a:rPr lang="ru-RU" sz="3600" b="1" i="1" dirty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 дупло, дятлу </a:t>
            </a:r>
            <a:endParaRPr lang="ru-RU" sz="3600" b="1" i="1" dirty="0" smtClean="0">
              <a:solidFill>
                <a:srgbClr val="02460A"/>
              </a:solidFill>
              <a:ea typeface="Times New Roman" pitchFamily="18" charset="0"/>
              <a:cs typeface="Calibri" pitchFamily="34" charset="0"/>
            </a:endParaRPr>
          </a:p>
          <a:p>
            <a:r>
              <a:rPr lang="ru-RU" sz="3600" b="1" i="1" dirty="0" smtClean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в </a:t>
            </a:r>
            <a:r>
              <a:rPr lang="ru-RU" sz="3600" b="1" i="1" dirty="0">
                <a:solidFill>
                  <a:srgbClr val="02460A"/>
                </a:solidFill>
                <a:ea typeface="Times New Roman" pitchFamily="18" charset="0"/>
                <a:cs typeface="Calibri" pitchFamily="34" charset="0"/>
              </a:rPr>
              <a:t>том дупле тепло.</a:t>
            </a:r>
          </a:p>
          <a:p>
            <a:endParaRPr lang="ru-RU" sz="3600" b="1" i="1" dirty="0">
              <a:solidFill>
                <a:srgbClr val="02460A"/>
              </a:solidFill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5122" name="Picture 2" descr="G:\аним\73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2857496"/>
            <a:ext cx="1347791" cy="1714512"/>
          </a:xfrm>
          <a:prstGeom prst="rect">
            <a:avLst/>
          </a:prstGeom>
          <a:noFill/>
        </p:spPr>
      </p:pic>
      <p:pic>
        <p:nvPicPr>
          <p:cNvPr id="1026" name="Picture 2" descr="G:\Картинки\Мальчик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9" y="1482023"/>
            <a:ext cx="1071570" cy="1289734"/>
          </a:xfrm>
          <a:prstGeom prst="rect">
            <a:avLst/>
          </a:prstGeom>
          <a:noFill/>
        </p:spPr>
      </p:pic>
      <p:pic>
        <p:nvPicPr>
          <p:cNvPr id="6" name="Picture 2" descr="G:\аним\461-349x4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4857760"/>
            <a:ext cx="1357322" cy="161365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1000100" y="214290"/>
            <a:ext cx="6715172" cy="64633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25E0D"/>
                </a:solidFill>
              </a:rPr>
              <a:t>                        Рефлексия</a:t>
            </a:r>
            <a:endParaRPr lang="ru-RU" sz="4000" b="1" i="1" dirty="0">
              <a:solidFill>
                <a:srgbClr val="025E0D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88" y="1428750"/>
          <a:ext cx="7286676" cy="4643456"/>
        </p:xfrm>
        <a:graphic>
          <a:graphicData uri="http://schemas.openxmlformats.org/drawingml/2006/table">
            <a:tbl>
              <a:tblPr/>
              <a:tblGrid>
                <a:gridCol w="7286676"/>
              </a:tblGrid>
              <a:tr h="46434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- Понравился </a:t>
                      </a:r>
                      <a:r>
                        <a:rPr lang="ru-RU" sz="3200" b="1" i="1" dirty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вам </a:t>
                      </a: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урок?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3200" b="1" i="1" dirty="0" smtClean="0">
                        <a:solidFill>
                          <a:srgbClr val="02460A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Продолжите одно из предложений: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Мне </a:t>
                      </a:r>
                      <a:r>
                        <a:rPr lang="ru-RU" sz="3200" b="1" i="1" dirty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понравилось…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Мне не понравилось…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Я </a:t>
                      </a:r>
                      <a:r>
                        <a:rPr lang="ru-RU" sz="3200" b="1" i="1" dirty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узнал…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1" dirty="0" smtClean="0">
                          <a:solidFill>
                            <a:srgbClr val="02460A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Я научился…</a:t>
                      </a:r>
                      <a:endParaRPr lang="ru-RU" sz="3200" b="1" dirty="0" smtClean="0">
                        <a:ln w="11430"/>
                        <a:solidFill>
                          <a:srgbClr val="002060"/>
                        </a:solidFill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+mn-lt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3200" b="1" i="1" dirty="0">
                        <a:solidFill>
                          <a:srgbClr val="02460A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0727" name="Rectangle 1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050" name="Picture 2" descr="G:\аним\57727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000372"/>
            <a:ext cx="2943997" cy="2286016"/>
          </a:xfrm>
          <a:prstGeom prst="rect">
            <a:avLst/>
          </a:prstGeom>
          <a:noFill/>
        </p:spPr>
      </p:pic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7643834" y="5072074"/>
            <a:ext cx="642942" cy="571504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72330" y="4500570"/>
            <a:ext cx="349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6715140" y="5357826"/>
            <a:ext cx="642942" cy="571504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1430"/>
                <a:solidFill>
                  <a:srgbClr val="025E0D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sz="2400" b="1" dirty="0">
              <a:ln w="11430"/>
              <a:solidFill>
                <a:srgbClr val="025E0D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4500570"/>
            <a:ext cx="349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25E0D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b="1" dirty="0">
              <a:ln w="11430"/>
              <a:solidFill>
                <a:srgbClr val="025E0D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4" descr="Рисунок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051050" y="2781300"/>
            <a:ext cx="57054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 i="1" dirty="0">
                <a:solidFill>
                  <a:srgbClr val="025E0D"/>
                </a:solidFill>
                <a:latin typeface="Calibri" pitchFamily="34" charset="0"/>
              </a:rPr>
              <a:t>До новых встреч!</a:t>
            </a:r>
            <a:endParaRPr lang="ru-RU" sz="4400" dirty="0">
              <a:solidFill>
                <a:srgbClr val="33CC33"/>
              </a:solidFill>
              <a:latin typeface="Calibri" pitchFamily="34" charset="0"/>
            </a:endParaRPr>
          </a:p>
        </p:txBody>
      </p:sp>
      <p:pic>
        <p:nvPicPr>
          <p:cNvPr id="34822" name="Picture 6" descr="143592089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981075"/>
            <a:ext cx="952500" cy="742950"/>
          </a:xfrm>
          <a:prstGeom prst="rect">
            <a:avLst/>
          </a:prstGeom>
          <a:noFill/>
        </p:spPr>
      </p:pic>
      <p:pic>
        <p:nvPicPr>
          <p:cNvPr id="34823" name="Picture 7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5229225"/>
            <a:ext cx="9429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аним\0_56953_cbea08ff_X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9" y="1985983"/>
            <a:ext cx="6143667" cy="4300537"/>
          </a:xfrm>
          <a:prstGeom prst="rect">
            <a:avLst/>
          </a:prstGeom>
          <a:noFill/>
        </p:spPr>
      </p:pic>
      <p:pic>
        <p:nvPicPr>
          <p:cNvPr id="1027" name="Picture 3" descr="G:\аним\03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29190" y="1785926"/>
            <a:ext cx="723900" cy="676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428625" y="428625"/>
            <a:ext cx="594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2"/>
              </a:rPr>
              <a:t>http://Lenagold.ru</a:t>
            </a:r>
            <a:r>
              <a:rPr lang="en-US">
                <a:latin typeface="Calibri" pitchFamily="34" charset="0"/>
              </a:rPr>
              <a:t>  – </a:t>
            </a:r>
            <a:r>
              <a:rPr lang="ru-RU">
                <a:latin typeface="Calibri" pitchFamily="34" charset="0"/>
              </a:rPr>
              <a:t>дети, дельфин, дом, диван, дед мороз</a:t>
            </a:r>
          </a:p>
        </p:txBody>
      </p:sp>
      <p:sp>
        <p:nvSpPr>
          <p:cNvPr id="32770" name="Прямоугольник 6"/>
          <p:cNvSpPr>
            <a:spLocks noChangeArrowheads="1"/>
          </p:cNvSpPr>
          <p:nvPr/>
        </p:nvSpPr>
        <p:spPr bwMode="auto">
          <a:xfrm>
            <a:off x="500063" y="7858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Аудиофайл  для ролика взят с сайта </a:t>
            </a:r>
            <a:r>
              <a:rPr lang="en-US">
                <a:latin typeface="Calibri" pitchFamily="34" charset="0"/>
                <a:hlinkClick r:id="rId3"/>
              </a:rPr>
              <a:t>http://alphabook.ru</a:t>
            </a:r>
            <a:r>
              <a:rPr lang="en-US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428625" y="2000250"/>
            <a:ext cx="63515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4"/>
              </a:rPr>
              <a:t>http://elementy.ru/news/430833</a:t>
            </a:r>
            <a:r>
              <a:rPr lang="en-US">
                <a:latin typeface="Calibri" pitchFamily="34" charset="0"/>
              </a:rPr>
              <a:t>  – </a:t>
            </a:r>
            <a:r>
              <a:rPr lang="ru-RU">
                <a:latin typeface="Calibri" pitchFamily="34" charset="0"/>
              </a:rPr>
              <a:t>лес</a:t>
            </a:r>
          </a:p>
          <a:p>
            <a:r>
              <a:rPr lang="en-US" u="sng">
                <a:latin typeface="Calibri" pitchFamily="34" charset="0"/>
                <a:hlinkClick r:id="rId5"/>
              </a:rPr>
              <a:t>www.goldensites.ru/item/176</a:t>
            </a:r>
            <a:r>
              <a:rPr lang="en-US">
                <a:latin typeface="Calibri" pitchFamily="34" charset="0"/>
              </a:rPr>
              <a:t> - </a:t>
            </a:r>
            <a:r>
              <a:rPr lang="ru-RU">
                <a:latin typeface="Calibri" pitchFamily="34" charset="0"/>
              </a:rPr>
              <a:t>дятел</a:t>
            </a:r>
          </a:p>
          <a:p>
            <a:r>
              <a:rPr lang="en-US">
                <a:latin typeface="Calibri" pitchFamily="34" charset="0"/>
                <a:hlinkClick r:id="rId6"/>
              </a:rPr>
              <a:t>http://knittingblog.net/%3Fp%3D123</a:t>
            </a:r>
            <a:r>
              <a:rPr lang="en-US">
                <a:latin typeface="Calibri" pitchFamily="34" charset="0"/>
              </a:rPr>
              <a:t>  – </a:t>
            </a:r>
            <a:r>
              <a:rPr lang="ru-RU">
                <a:latin typeface="Calibri" pitchFamily="34" charset="0"/>
              </a:rPr>
              <a:t>дятел</a:t>
            </a:r>
          </a:p>
          <a:p>
            <a:r>
              <a:rPr lang="en-US" u="sng">
                <a:latin typeface="Calibri" pitchFamily="34" charset="0"/>
                <a:hlinkClick r:id="rId7"/>
              </a:rPr>
              <a:t>www</a:t>
            </a:r>
            <a:r>
              <a:rPr lang="ru-RU" u="sng">
                <a:latin typeface="Calibri" pitchFamily="34" charset="0"/>
                <a:hlinkClick r:id="rId7"/>
              </a:rPr>
              <a:t>.</a:t>
            </a:r>
            <a:r>
              <a:rPr lang="en-US" u="sng">
                <a:latin typeface="Calibri" pitchFamily="34" charset="0"/>
                <a:hlinkClick r:id="rId7"/>
              </a:rPr>
              <a:t>floranimal</a:t>
            </a:r>
            <a:r>
              <a:rPr lang="ru-RU" u="sng">
                <a:latin typeface="Calibri" pitchFamily="34" charset="0"/>
                <a:hlinkClick r:id="rId7"/>
              </a:rPr>
              <a:t>.</a:t>
            </a:r>
            <a:r>
              <a:rPr lang="en-US" u="sng">
                <a:latin typeface="Calibri" pitchFamily="34" charset="0"/>
                <a:hlinkClick r:id="rId7"/>
              </a:rPr>
              <a:t>ru</a:t>
            </a:r>
            <a:r>
              <a:rPr lang="ru-RU" u="sng">
                <a:latin typeface="Calibri" pitchFamily="34" charset="0"/>
                <a:hlinkClick r:id="rId7"/>
              </a:rPr>
              <a:t>/</a:t>
            </a:r>
            <a:r>
              <a:rPr lang="en-US" u="sng">
                <a:latin typeface="Calibri" pitchFamily="34" charset="0"/>
                <a:hlinkClick r:id="rId7"/>
              </a:rPr>
              <a:t>national</a:t>
            </a:r>
            <a:r>
              <a:rPr lang="ru-RU" u="sng">
                <a:latin typeface="Calibri" pitchFamily="34" charset="0"/>
                <a:hlinkClick r:id="rId7"/>
              </a:rPr>
              <a:t>/</a:t>
            </a:r>
            <a:r>
              <a:rPr lang="en-US" u="sng">
                <a:latin typeface="Calibri" pitchFamily="34" charset="0"/>
                <a:hlinkClick r:id="rId7"/>
              </a:rPr>
              <a:t>park</a:t>
            </a:r>
            <a:r>
              <a:rPr lang="ru-RU" u="sng">
                <a:latin typeface="Calibri" pitchFamily="34" charset="0"/>
                <a:hlinkClick r:id="rId7"/>
              </a:rPr>
              <a:t>....</a:t>
            </a:r>
            <a:r>
              <a:rPr lang="en-US" u="sng">
                <a:latin typeface="Calibri" pitchFamily="34" charset="0"/>
                <a:hlinkClick r:id="rId7"/>
              </a:rPr>
              <a:t>id</a:t>
            </a:r>
            <a:r>
              <a:rPr lang="ru-RU" u="sng">
                <a:latin typeface="Calibri" pitchFamily="34" charset="0"/>
                <a:hlinkClick r:id="rId7"/>
              </a:rPr>
              <a:t>%3</a:t>
            </a:r>
            <a:r>
              <a:rPr lang="en-US" u="sng">
                <a:latin typeface="Calibri" pitchFamily="34" charset="0"/>
                <a:hlinkClick r:id="rId7"/>
              </a:rPr>
              <a:t>D</a:t>
            </a:r>
            <a:r>
              <a:rPr lang="ru-RU" u="sng">
                <a:latin typeface="Calibri" pitchFamily="34" charset="0"/>
                <a:hlinkClick r:id="rId7"/>
              </a:rPr>
              <a:t>129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– дятел</a:t>
            </a:r>
          </a:p>
          <a:p>
            <a:r>
              <a:rPr lang="en-US">
                <a:latin typeface="Calibri" pitchFamily="34" charset="0"/>
                <a:hlinkClick r:id="rId8"/>
              </a:rPr>
              <a:t>http://birds-photo.com/%3Fp%3D38</a:t>
            </a:r>
            <a:r>
              <a:rPr lang="en-US">
                <a:latin typeface="Calibri" pitchFamily="34" charset="0"/>
              </a:rPr>
              <a:t>  – </a:t>
            </a:r>
            <a:r>
              <a:rPr lang="ru-RU">
                <a:latin typeface="Calibri" pitchFamily="34" charset="0"/>
              </a:rPr>
              <a:t>дятел</a:t>
            </a:r>
          </a:p>
          <a:p>
            <a:r>
              <a:rPr lang="en-US" u="sng">
                <a:latin typeface="Calibri" pitchFamily="34" charset="0"/>
                <a:hlinkClick r:id="rId9"/>
              </a:rPr>
              <a:t>http</a:t>
            </a:r>
            <a:r>
              <a:rPr lang="ru-RU" u="sng">
                <a:latin typeface="Calibri" pitchFamily="34" charset="0"/>
                <a:hlinkClick r:id="rId9"/>
              </a:rPr>
              <a:t>://</a:t>
            </a:r>
            <a:r>
              <a:rPr lang="en-US" u="sng">
                <a:latin typeface="Calibri" pitchFamily="34" charset="0"/>
                <a:hlinkClick r:id="rId9"/>
              </a:rPr>
              <a:t>eco</a:t>
            </a:r>
            <a:r>
              <a:rPr lang="ru-RU" u="sng">
                <a:latin typeface="Calibri" pitchFamily="34" charset="0"/>
                <a:hlinkClick r:id="rId9"/>
              </a:rPr>
              <a:t>.</a:t>
            </a:r>
            <a:r>
              <a:rPr lang="en-US" u="sng">
                <a:latin typeface="Calibri" pitchFamily="34" charset="0"/>
                <a:hlinkClick r:id="rId9"/>
              </a:rPr>
              <a:t>rian</a:t>
            </a:r>
            <a:r>
              <a:rPr lang="ru-RU" u="sng">
                <a:latin typeface="Calibri" pitchFamily="34" charset="0"/>
                <a:hlinkClick r:id="rId9"/>
              </a:rPr>
              <a:t>.</a:t>
            </a:r>
            <a:r>
              <a:rPr lang="en-US" u="sng">
                <a:latin typeface="Calibri" pitchFamily="34" charset="0"/>
                <a:hlinkClick r:id="rId9"/>
              </a:rPr>
              <a:t>ru</a:t>
            </a:r>
            <a:r>
              <a:rPr lang="ru-RU" u="sng">
                <a:latin typeface="Calibri" pitchFamily="34" charset="0"/>
                <a:hlinkClick r:id="rId9"/>
              </a:rPr>
              <a:t>/</a:t>
            </a:r>
            <a:r>
              <a:rPr lang="en-US" u="sng">
                <a:latin typeface="Calibri" pitchFamily="34" charset="0"/>
                <a:hlinkClick r:id="rId9"/>
              </a:rPr>
              <a:t>discovery</a:t>
            </a:r>
            <a:r>
              <a:rPr lang="ru-RU" u="sng">
                <a:latin typeface="Calibri" pitchFamily="34" charset="0"/>
                <a:hlinkClick r:id="rId9"/>
              </a:rPr>
              <a:t>/20081003/151841793.</a:t>
            </a:r>
            <a:r>
              <a:rPr lang="en-US" u="sng">
                <a:latin typeface="Calibri" pitchFamily="34" charset="0"/>
                <a:hlinkClick r:id="rId9"/>
              </a:rPr>
              <a:t>html</a:t>
            </a:r>
            <a:r>
              <a:rPr lang="ru-RU">
                <a:latin typeface="Calibri" pitchFamily="34" charset="0"/>
              </a:rPr>
              <a:t> - короед</a:t>
            </a:r>
          </a:p>
          <a:p>
            <a:r>
              <a:rPr lang="ru-RU" u="sng">
                <a:latin typeface="Calibri" pitchFamily="34" charset="0"/>
                <a:hlinkClick r:id="rId10"/>
              </a:rPr>
              <a:t>www.zoo-mag.ru/%3Fid_grp%3D296</a:t>
            </a:r>
            <a:r>
              <a:rPr lang="ru-RU">
                <a:latin typeface="Calibri" pitchFamily="34" charset="0"/>
              </a:rPr>
              <a:t> - дуб</a:t>
            </a:r>
          </a:p>
        </p:txBody>
      </p:sp>
      <p:sp>
        <p:nvSpPr>
          <p:cNvPr id="32772" name="Прямоугольник 8"/>
          <p:cNvSpPr>
            <a:spLocks noChangeArrowheads="1"/>
          </p:cNvSpPr>
          <p:nvPr/>
        </p:nvSpPr>
        <p:spPr bwMode="auto">
          <a:xfrm>
            <a:off x="500063" y="1428750"/>
            <a:ext cx="3983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11"/>
              </a:rPr>
              <a:t>http://filmiki.arjlover.net/</a:t>
            </a:r>
            <a:r>
              <a:rPr lang="ru-RU">
                <a:latin typeface="Calibri" pitchFamily="34" charset="0"/>
              </a:rPr>
              <a:t> - мультфильм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642918"/>
            <a:ext cx="5072098" cy="313932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А </a:t>
            </a:r>
            <a:r>
              <a:rPr lang="ru-RU" sz="6600" b="1" dirty="0">
                <a:solidFill>
                  <a:schemeClr val="tx2"/>
                </a:solidFill>
              </a:rPr>
              <a:t>м</a:t>
            </a:r>
            <a:r>
              <a:rPr lang="ru-RU" sz="6600" b="1" dirty="0">
                <a:solidFill>
                  <a:srgbClr val="FF0000"/>
                </a:solidFill>
              </a:rPr>
              <a:t> и</a:t>
            </a:r>
            <a:r>
              <a:rPr lang="ru-RU" sz="6600" b="1" dirty="0">
                <a:solidFill>
                  <a:schemeClr val="tx2"/>
                </a:solidFill>
              </a:rPr>
              <a:t> л </a:t>
            </a:r>
            <a:r>
              <a:rPr lang="ru-RU" sz="6600" b="1" dirty="0">
                <a:solidFill>
                  <a:srgbClr val="FF0000"/>
                </a:solidFill>
              </a:rPr>
              <a:t> у </a:t>
            </a:r>
            <a:r>
              <a:rPr lang="ru-RU" sz="6600" b="1" dirty="0">
                <a:solidFill>
                  <a:schemeClr val="tx2"/>
                </a:solidFill>
              </a:rPr>
              <a:t>б</a:t>
            </a:r>
            <a:r>
              <a:rPr lang="ru-RU" sz="6600" b="1" dirty="0">
                <a:solidFill>
                  <a:srgbClr val="FF0000"/>
                </a:solidFill>
              </a:rPr>
              <a:t> о </a:t>
            </a:r>
            <a:r>
              <a:rPr lang="ru-RU" sz="6600" b="1" dirty="0">
                <a:solidFill>
                  <a:schemeClr val="tx2"/>
                </a:solidFill>
              </a:rPr>
              <a:t>в</a:t>
            </a:r>
            <a:r>
              <a:rPr lang="ru-RU" sz="6600" b="1" dirty="0">
                <a:solidFill>
                  <a:srgbClr val="FF0000"/>
                </a:solidFill>
              </a:rPr>
              <a:t> э </a:t>
            </a:r>
            <a:r>
              <a:rPr lang="ru-RU" sz="6600" b="1" dirty="0" err="1">
                <a:solidFill>
                  <a:schemeClr val="tx2"/>
                </a:solidFill>
              </a:rPr>
              <a:t>р</a:t>
            </a:r>
            <a:r>
              <a:rPr lang="ru-RU" sz="6600" b="1" dirty="0">
                <a:solidFill>
                  <a:schemeClr val="tx2"/>
                </a:solidFill>
              </a:rPr>
              <a:t> </a:t>
            </a:r>
            <a:r>
              <a:rPr lang="ru-RU" sz="6600" b="1" dirty="0">
                <a:solidFill>
                  <a:srgbClr val="FF0000"/>
                </a:solidFill>
              </a:rPr>
              <a:t>е ё </a:t>
            </a:r>
            <a:r>
              <a:rPr lang="ru-RU" sz="6600" b="1" dirty="0" err="1">
                <a:solidFill>
                  <a:schemeClr val="tx2"/>
                </a:solidFill>
              </a:rPr>
              <a:t>п</a:t>
            </a:r>
            <a:r>
              <a:rPr lang="ru-RU" sz="6600" b="1" dirty="0">
                <a:solidFill>
                  <a:srgbClr val="FF0000"/>
                </a:solidFill>
              </a:rPr>
              <a:t> </a:t>
            </a:r>
            <a:r>
              <a:rPr lang="ru-RU" sz="6600" b="1" dirty="0">
                <a:solidFill>
                  <a:schemeClr val="tx2"/>
                </a:solidFill>
              </a:rPr>
              <a:t>к </a:t>
            </a:r>
            <a:r>
              <a:rPr lang="ru-RU" sz="6600" b="1" dirty="0" err="1">
                <a:solidFill>
                  <a:srgbClr val="FF0000"/>
                </a:solidFill>
              </a:rPr>
              <a:t>ы</a:t>
            </a:r>
            <a:r>
              <a:rPr lang="ru-RU" sz="6600" b="1" dirty="0">
                <a:solidFill>
                  <a:srgbClr val="FF0000"/>
                </a:solidFill>
              </a:rPr>
              <a:t> </a:t>
            </a:r>
            <a:r>
              <a:rPr lang="ru-RU" sz="6600" b="1" dirty="0">
                <a:solidFill>
                  <a:schemeClr val="tx2"/>
                </a:solidFill>
              </a:rPr>
              <a:t>с </a:t>
            </a:r>
            <a:r>
              <a:rPr lang="ru-RU" sz="6600" b="1" dirty="0" err="1">
                <a:solidFill>
                  <a:schemeClr val="tx2"/>
                </a:solidFill>
              </a:rPr>
              <a:t>з</a:t>
            </a:r>
            <a:r>
              <a:rPr lang="ru-RU" sz="6600" b="1" dirty="0">
                <a:solidFill>
                  <a:schemeClr val="tx2"/>
                </a:solidFill>
              </a:rPr>
              <a:t> г </a:t>
            </a:r>
            <a:r>
              <a:rPr lang="ru-RU" sz="6600" b="1" dirty="0" err="1">
                <a:solidFill>
                  <a:schemeClr val="bg1"/>
                </a:solidFill>
              </a:rPr>
              <a:t>д</a:t>
            </a:r>
            <a:r>
              <a:rPr lang="ru-RU" sz="6600" b="1" dirty="0">
                <a:solidFill>
                  <a:schemeClr val="bg1"/>
                </a:solidFill>
              </a:rPr>
              <a:t> </a:t>
            </a:r>
            <a:r>
              <a:rPr lang="ru-RU" sz="6600" b="1" dirty="0">
                <a:solidFill>
                  <a:schemeClr val="tx2"/>
                </a:solidFill>
              </a:rPr>
              <a:t>т</a:t>
            </a:r>
          </a:p>
        </p:txBody>
      </p:sp>
      <p:pic>
        <p:nvPicPr>
          <p:cNvPr id="15365" name="Рисунок 2" descr="ac1de083e32d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5" y="3857625"/>
            <a:ext cx="2286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7215206" y="4214818"/>
            <a:ext cx="285750" cy="28575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500958" y="4429132"/>
            <a:ext cx="285750" cy="28575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G:\аним\корзи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3857628"/>
            <a:ext cx="1389736" cy="1785926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1428728" y="4714884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Picture 2" descr="G:\аним\корзи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40" y="3214686"/>
            <a:ext cx="1389736" cy="1785926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7072330" y="4071942"/>
            <a:ext cx="285750" cy="285750"/>
          </a:xfrm>
          <a:prstGeom prst="ellips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429520" y="4071942"/>
            <a:ext cx="285750" cy="285750"/>
          </a:xfrm>
          <a:prstGeom prst="ellipse">
            <a:avLst/>
          </a:prstGeom>
          <a:solidFill>
            <a:srgbClr val="025E0D"/>
          </a:solidFill>
          <a:ln>
            <a:solidFill>
              <a:srgbClr val="0246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2460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071670" y="1357298"/>
            <a:ext cx="6858048" cy="37862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2460A"/>
                </a:solidFill>
              </a:rPr>
              <a:t>Правило 1. </a:t>
            </a:r>
            <a:r>
              <a:rPr lang="ru-RU" sz="2800" b="1" i="1" dirty="0" smtClean="0">
                <a:solidFill>
                  <a:srgbClr val="02460A"/>
                </a:solidFill>
              </a:rPr>
              <a:t>Уважай </a:t>
            </a:r>
            <a:r>
              <a:rPr lang="ru-RU" sz="2800" b="1" i="1" dirty="0">
                <a:solidFill>
                  <a:srgbClr val="02460A"/>
                </a:solidFill>
              </a:rPr>
              <a:t>своего товарища</a:t>
            </a:r>
            <a:r>
              <a:rPr lang="ru-RU" sz="2800" b="1" i="1" dirty="0" smtClean="0">
                <a:solidFill>
                  <a:srgbClr val="02460A"/>
                </a:solidFill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02460A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2460A"/>
                </a:solidFill>
              </a:rPr>
              <a:t>Правило 2. Умей каждого выслушать</a:t>
            </a:r>
            <a:r>
              <a:rPr lang="ru-RU" sz="2800" b="1" i="1" dirty="0" smtClean="0">
                <a:solidFill>
                  <a:srgbClr val="02460A"/>
                </a:solidFill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02460A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2460A"/>
                </a:solidFill>
              </a:rPr>
              <a:t>Правило 3. Не согласен - предлагай!</a:t>
            </a:r>
          </a:p>
        </p:txBody>
      </p:sp>
      <p:sp>
        <p:nvSpPr>
          <p:cNvPr id="2" name="TextBox 2"/>
          <p:cNvSpPr txBox="1"/>
          <p:nvPr/>
        </p:nvSpPr>
        <p:spPr>
          <a:xfrm>
            <a:off x="1357290" y="214290"/>
            <a:ext cx="757242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25E0D"/>
                </a:solidFill>
              </a:rPr>
              <a:t>        </a:t>
            </a:r>
            <a:r>
              <a:rPr lang="ru-RU" sz="3600" b="1" i="1" dirty="0" smtClean="0">
                <a:solidFill>
                  <a:srgbClr val="025E0D"/>
                </a:solidFill>
              </a:rPr>
              <a:t> </a:t>
            </a:r>
            <a:r>
              <a:rPr lang="ru-RU" sz="3600" b="1" i="1" dirty="0">
                <a:solidFill>
                  <a:srgbClr val="025E0D"/>
                </a:solidFill>
              </a:rPr>
              <a:t>Правила работы в группе</a:t>
            </a:r>
          </a:p>
        </p:txBody>
      </p:sp>
      <p:pic>
        <p:nvPicPr>
          <p:cNvPr id="7" name="Picture 2" descr="G:\Картинки\Сов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3" y="2357430"/>
            <a:ext cx="251705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МамулькА\Рабочий стол\азбука\азбука\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7358063" y="9286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 flipH="1">
            <a:off x="485775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 flipH="1">
            <a:off x="5572132" y="6286520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 flipH="1">
            <a:off x="7286625" y="1714500"/>
            <a:ext cx="357188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flipH="1">
            <a:off x="6286512" y="6286520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 flipH="1">
            <a:off x="592932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 flipH="1">
            <a:off x="285750" y="3643313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 flipH="1">
            <a:off x="642938" y="3643313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 flipH="1">
            <a:off x="1000125" y="3643313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 flipH="1">
            <a:off x="1357313" y="3643313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 flipH="1">
            <a:off x="1714500" y="3643313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 flipH="1">
            <a:off x="2428875" y="3643313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 flipH="1">
            <a:off x="2071688" y="3643313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 flipH="1">
            <a:off x="1500188" y="55006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 flipH="1">
            <a:off x="1143000" y="55006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 flipH="1">
            <a:off x="785813" y="55006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 flipH="1">
            <a:off x="428625" y="55006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 flipH="1">
            <a:off x="2714625" y="60721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flipH="1">
            <a:off x="3071813" y="60721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 flipH="1">
            <a:off x="3786188" y="60721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 flipH="1">
            <a:off x="3429000" y="60721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 flipH="1">
            <a:off x="5214938" y="26431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 flipH="1">
            <a:off x="5572125" y="26431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 flipH="1">
            <a:off x="5929313" y="2643188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 flipH="1">
            <a:off x="6286500" y="2643188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 flipH="1">
            <a:off x="7643813" y="1714500"/>
            <a:ext cx="357187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flipH="1">
            <a:off x="8001000" y="1714500"/>
            <a:ext cx="357188" cy="357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 flipH="1">
            <a:off x="521494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 flipH="1">
            <a:off x="771527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 flipH="1">
            <a:off x="735808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 flipH="1">
            <a:off x="700089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 flipH="1">
            <a:off x="6643702" y="628652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 flipH="1">
            <a:off x="7643834" y="557214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 flipH="1">
            <a:off x="7286644" y="557214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 flipH="1">
            <a:off x="8001024" y="557214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 flipH="1">
            <a:off x="8358214" y="5572140"/>
            <a:ext cx="357187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5" descr="c12b8b59e9e9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57166"/>
            <a:ext cx="2571750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12" descr="ae4909597cb6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642918"/>
            <a:ext cx="299561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>
            <a:off x="1428750" y="2143125"/>
            <a:ext cx="500063" cy="500063"/>
          </a:xfrm>
          <a:prstGeom prst="ellips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43570" y="5572140"/>
            <a:ext cx="500062" cy="500063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28662" y="5500702"/>
            <a:ext cx="500063" cy="500063"/>
          </a:xfrm>
          <a:prstGeom prst="ellips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286625" y="2500313"/>
            <a:ext cx="500063" cy="500062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500562" y="2500306"/>
            <a:ext cx="500063" cy="500062"/>
          </a:xfrm>
          <a:prstGeom prst="ellips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8215313" y="3357563"/>
            <a:ext cx="71437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8367713" y="3509963"/>
            <a:ext cx="71437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46" name="Рисунок 2" descr="96ab1d16f1d0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688" y="574675"/>
            <a:ext cx="1785937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3786182" y="5786454"/>
            <a:ext cx="500062" cy="500063"/>
          </a:xfrm>
          <a:prstGeom prst="ellips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G:\аним\40117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266640"/>
            <a:ext cx="1571604" cy="2143097"/>
          </a:xfrm>
          <a:prstGeom prst="rect">
            <a:avLst/>
          </a:prstGeom>
          <a:noFill/>
        </p:spPr>
      </p:pic>
      <p:pic>
        <p:nvPicPr>
          <p:cNvPr id="2051" name="Picture 3" descr="G:\аним\7308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4214818"/>
            <a:ext cx="1571636" cy="1428760"/>
          </a:xfrm>
          <a:prstGeom prst="rect">
            <a:avLst/>
          </a:prstGeom>
          <a:noFill/>
        </p:spPr>
      </p:pic>
      <p:pic>
        <p:nvPicPr>
          <p:cNvPr id="2052" name="Picture 4" descr="G:\аним\55471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3571876"/>
            <a:ext cx="2000264" cy="1714502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7715272" y="5072074"/>
            <a:ext cx="500063" cy="500062"/>
          </a:xfrm>
          <a:prstGeom prst="ellips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G:\аним\87010818_large_Lebedi_na_prozr_fone__27_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15206" y="3214686"/>
            <a:ext cx="1552442" cy="1733553"/>
          </a:xfrm>
          <a:prstGeom prst="rect">
            <a:avLst/>
          </a:prstGeom>
          <a:noFill/>
        </p:spPr>
      </p:pic>
      <p:pic>
        <p:nvPicPr>
          <p:cNvPr id="2" name="Picture 2" descr="G:\аним\57726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00232" y="2428868"/>
            <a:ext cx="1571636" cy="1785950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2357422" y="4357694"/>
            <a:ext cx="500062" cy="500063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аудиозапись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071547"/>
            <a:ext cx="614366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7" name="Picture 17" descr="Рисунок 5+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60325"/>
            <a:ext cx="9144000" cy="6918325"/>
          </a:xfrm>
          <a:prstGeom prst="rect">
            <a:avLst/>
          </a:prstGeom>
          <a:noFill/>
        </p:spPr>
      </p:pic>
      <p:pic>
        <p:nvPicPr>
          <p:cNvPr id="8" name="Рисунок 1" descr="domik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785794"/>
            <a:ext cx="342899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 flipH="1">
            <a:off x="1500166" y="214311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1500166" y="1643050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500166" y="2571744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1857356" y="1643050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1857356" y="2571744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1857356" y="214311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2571736" y="2571744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2214546" y="2571744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500034" y="1500174"/>
            <a:ext cx="857256" cy="1643074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pic>
        <p:nvPicPr>
          <p:cNvPr id="3074" name="Picture 2" descr="G:\аним\7312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8992" y="642918"/>
            <a:ext cx="847725" cy="132397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 flipH="1">
            <a:off x="328611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292892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57173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221454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185735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H="1">
            <a:off x="3643306" y="5000636"/>
            <a:ext cx="357188" cy="3571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14338"/>
            <a:ext cx="9358282" cy="70723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4" name="Овал 3"/>
          <p:cNvSpPr/>
          <p:nvPr/>
        </p:nvSpPr>
        <p:spPr>
          <a:xfrm>
            <a:off x="285750" y="857250"/>
            <a:ext cx="100012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/>
              <a:t>ддд</a:t>
            </a:r>
            <a:r>
              <a:rPr lang="ru-RU" sz="2800" b="1" dirty="0" err="1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22531" name="Picture 2" descr="D:\больная\45\школа\c31a69c60e1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85750"/>
            <a:ext cx="15668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14313" y="1857375"/>
            <a:ext cx="500062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3" name="TextBox 15"/>
          <p:cNvSpPr txBox="1">
            <a:spLocks noChangeArrowheads="1"/>
          </p:cNvSpPr>
          <p:nvPr/>
        </p:nvSpPr>
        <p:spPr bwMode="auto">
          <a:xfrm>
            <a:off x="6929438" y="4286250"/>
            <a:ext cx="1428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Calibri" pitchFamily="34" charset="0"/>
              </a:rPr>
              <a:t>  </a:t>
            </a:r>
            <a:endParaRPr lang="ru-RU" b="1">
              <a:latin typeface="Calibri" pitchFamily="34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7429520" y="1357298"/>
            <a:ext cx="857256" cy="135732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3643306" y="1357298"/>
            <a:ext cx="857256" cy="135732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sz="72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429520" y="3000372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О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714744" y="3000372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cxnSp>
        <p:nvCxnSpPr>
          <p:cNvPr id="25" name="Прямая соединительная линия 24"/>
          <p:cNvCxnSpPr>
            <a:endCxn id="7" idx="7"/>
          </p:cNvCxnSpPr>
          <p:nvPr/>
        </p:nvCxnSpPr>
        <p:spPr>
          <a:xfrm rot="5400000">
            <a:off x="519113" y="1765300"/>
            <a:ext cx="24606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714480" y="214290"/>
            <a:ext cx="664373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25E0D"/>
                </a:solidFill>
              </a:rPr>
              <a:t>         </a:t>
            </a:r>
            <a:r>
              <a:rPr lang="ru-RU" sz="3600" b="1" i="1" dirty="0">
                <a:solidFill>
                  <a:srgbClr val="025E0D"/>
                </a:solidFill>
              </a:rPr>
              <a:t>Учимся читать слоги</a:t>
            </a:r>
          </a:p>
        </p:txBody>
      </p:sp>
      <p:sp>
        <p:nvSpPr>
          <p:cNvPr id="33" name="Овал 32"/>
          <p:cNvSpPr/>
          <p:nvPr/>
        </p:nvSpPr>
        <p:spPr>
          <a:xfrm>
            <a:off x="928688" y="1857375"/>
            <a:ext cx="500062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4" name="Прямая соединительная линия 33"/>
          <p:cNvCxnSpPr>
            <a:endCxn id="33" idx="1"/>
          </p:cNvCxnSpPr>
          <p:nvPr/>
        </p:nvCxnSpPr>
        <p:spPr>
          <a:xfrm rot="16200000" flipH="1">
            <a:off x="877888" y="1765300"/>
            <a:ext cx="24606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7715250" y="5072063"/>
            <a:ext cx="100012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r>
              <a:rPr lang="ru-RU" sz="2800" dirty="0" err="1" smtClean="0"/>
              <a:t>д</a:t>
            </a:r>
            <a:endParaRPr lang="ru-RU" sz="32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45" name="Picture 2" descr="D:\больная\45\школа\c31a69c60e1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29520" y="4429132"/>
            <a:ext cx="15668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Овал 40"/>
          <p:cNvSpPr/>
          <p:nvPr/>
        </p:nvSpPr>
        <p:spPr>
          <a:xfrm>
            <a:off x="8358214" y="6143644"/>
            <a:ext cx="500063" cy="214312"/>
          </a:xfrm>
          <a:prstGeom prst="ellipse">
            <a:avLst/>
          </a:prstGeom>
          <a:solidFill>
            <a:srgbClr val="025E0D"/>
          </a:solidFill>
          <a:ln>
            <a:solidFill>
              <a:srgbClr val="025E0D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500958" y="6143644"/>
            <a:ext cx="500062" cy="214312"/>
          </a:xfrm>
          <a:prstGeom prst="ellipse">
            <a:avLst/>
          </a:prstGeom>
          <a:solidFill>
            <a:srgbClr val="025E0D"/>
          </a:solidFill>
          <a:ln>
            <a:solidFill>
              <a:srgbClr val="025E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7807349" y="6051567"/>
            <a:ext cx="246062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307414" y="6051568"/>
            <a:ext cx="246063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3214678" y="4643446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6715140" y="4643446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У</a:t>
            </a: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auto">
          <a:xfrm>
            <a:off x="500034" y="1357298"/>
            <a:ext cx="857256" cy="135732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4000496" y="1357298"/>
            <a:ext cx="857256" cy="1357322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357158" y="3000372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857620" y="3000372"/>
            <a:ext cx="785818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42" name="Rectangle 14"/>
          <p:cNvSpPr>
            <a:spLocks noChangeArrowheads="1"/>
          </p:cNvSpPr>
          <p:nvPr/>
        </p:nvSpPr>
        <p:spPr bwMode="auto">
          <a:xfrm>
            <a:off x="214282" y="4643446"/>
            <a:ext cx="857255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</a:t>
            </a: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3714744" y="4643446"/>
            <a:ext cx="857256" cy="1428760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89017E-6 L 0.32292 -0.001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4624E-7 L 0.31198 -0.0032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32007E-6 L 0.29166 -0.0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39306E-6 L 0.29166 -0.001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32007E-6 L 0.29166 -0.0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32007E-6 L 0.29166 -0.001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C:\Documents and Settings\Елена\Мои документы\Мои рисунки\7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24" y="500042"/>
            <a:ext cx="7500990" cy="64633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25E0D"/>
                </a:solidFill>
                <a:cs typeface="Arial" charset="0"/>
              </a:rPr>
              <a:t>      </a:t>
            </a:r>
            <a:r>
              <a:rPr lang="ru-RU" sz="3600" dirty="0" smtClean="0">
                <a:solidFill>
                  <a:srgbClr val="025E0D"/>
                </a:solidFill>
                <a:cs typeface="Arial" charset="0"/>
              </a:rPr>
              <a:t>   </a:t>
            </a:r>
            <a:r>
              <a:rPr lang="ru-RU" sz="3600" b="1" i="1" dirty="0" smtClean="0">
                <a:solidFill>
                  <a:srgbClr val="025E0D"/>
                </a:solidFill>
                <a:cs typeface="Arial" charset="0"/>
              </a:rPr>
              <a:t>Учимся </a:t>
            </a:r>
            <a:r>
              <a:rPr lang="ru-RU" sz="3600" b="1" i="1" dirty="0">
                <a:solidFill>
                  <a:srgbClr val="025E0D"/>
                </a:solidFill>
                <a:cs typeface="Arial" charset="0"/>
              </a:rPr>
              <a:t>составлять слова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642910" y="178592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ду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428596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бы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214546" y="1785926"/>
            <a:ext cx="1357322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бок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1928794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071934" y="178592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3357554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га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85786" y="500063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428860" y="507207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ти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7572396" y="328612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де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643570" y="1785926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ре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4786314" y="3357562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во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429256" y="507207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Ди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7143768" y="1785926"/>
            <a:ext cx="1285884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доб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6143636" y="3286124"/>
            <a:ext cx="1071570" cy="1285884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та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3929058" y="507207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ма</a:t>
            </a:r>
            <a:endParaRPr lang="ru-RU" sz="6000" b="1" dirty="0">
              <a:ln w="11430"/>
              <a:solidFill>
                <a:srgbClr val="00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7000892" y="5072074"/>
            <a:ext cx="1071570" cy="1214446"/>
          </a:xfrm>
          <a:prstGeom prst="rect">
            <a:avLst/>
          </a:prstGeom>
          <a:gradFill rotWithShape="1">
            <a:gsLst>
              <a:gs pos="0">
                <a:srgbClr val="156B13"/>
              </a:gs>
              <a:gs pos="25000">
                <a:srgbClr val="9CB86E"/>
              </a:gs>
              <a:gs pos="50000">
                <a:srgbClr val="DDEBCF"/>
              </a:gs>
              <a:gs pos="75000">
                <a:srgbClr val="9CB86E"/>
              </a:gs>
              <a:gs pos="100000">
                <a:srgbClr val="156B13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313</Words>
  <Application>Microsoft Office PowerPoint</Application>
  <PresentationFormat>Экран (4:3)</PresentationFormat>
  <Paragraphs>111</Paragraphs>
  <Slides>19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БУКВЫ</dc:title>
  <dc:creator>Admin</dc:creator>
  <cp:lastModifiedBy>Tata</cp:lastModifiedBy>
  <cp:revision>165</cp:revision>
  <dcterms:created xsi:type="dcterms:W3CDTF">2010-06-05T13:59:42Z</dcterms:created>
  <dcterms:modified xsi:type="dcterms:W3CDTF">2013-03-30T18:25:37Z</dcterms:modified>
</cp:coreProperties>
</file>