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142.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129.xml" ContentType="application/vnd.openxmlformats-officedocument.presentationml.slide+xml"/>
  <Override PartName="/ppt/slides/slide147.xml" ContentType="application/vnd.openxmlformats-officedocument.presentationml.slide+xml"/>
  <Override PartName="/ppt/slides/slide158.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s/slide150.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Default Extension="wdp" ContentType="image/vnd.ms-photo"/>
  <Override PartName="/ppt/slides/slide119.xml" ContentType="application/vnd.openxmlformats-officedocument.presentationml.slide+xml"/>
  <Override PartName="/ppt/slides/slide148.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55.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44.xml" ContentType="application/vnd.openxmlformats-officedocument.presentationml.slide+xml"/>
  <Override PartName="/ppt/slides/slide153.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s/slide139.xml" ContentType="application/vnd.openxmlformats-officedocument.presentationml.slide+xml"/>
  <Override PartName="/ppt/slides/slide157.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handoutMasterIdLst>
    <p:handoutMasterId r:id="rId160"/>
  </p:handoutMasterIdLst>
  <p:sldIdLst>
    <p:sldId id="277" r:id="rId2"/>
    <p:sldId id="282" r:id="rId3"/>
    <p:sldId id="283" r:id="rId4"/>
    <p:sldId id="286" r:id="rId5"/>
    <p:sldId id="292" r:id="rId6"/>
    <p:sldId id="295" r:id="rId7"/>
    <p:sldId id="298" r:id="rId8"/>
    <p:sldId id="297" r:id="rId9"/>
    <p:sldId id="301" r:id="rId10"/>
    <p:sldId id="318" r:id="rId11"/>
    <p:sldId id="319" r:id="rId12"/>
    <p:sldId id="300" r:id="rId13"/>
    <p:sldId id="302" r:id="rId14"/>
    <p:sldId id="299" r:id="rId15"/>
    <p:sldId id="325" r:id="rId16"/>
    <p:sldId id="296" r:id="rId17"/>
    <p:sldId id="305" r:id="rId18"/>
    <p:sldId id="324" r:id="rId19"/>
    <p:sldId id="303" r:id="rId20"/>
    <p:sldId id="306" r:id="rId21"/>
    <p:sldId id="310" r:id="rId22"/>
    <p:sldId id="311" r:id="rId23"/>
    <p:sldId id="317" r:id="rId24"/>
    <p:sldId id="313" r:id="rId25"/>
    <p:sldId id="309" r:id="rId26"/>
    <p:sldId id="312" r:id="rId27"/>
    <p:sldId id="308" r:id="rId28"/>
    <p:sldId id="316" r:id="rId29"/>
    <p:sldId id="315" r:id="rId30"/>
    <p:sldId id="320" r:id="rId31"/>
    <p:sldId id="321" r:id="rId32"/>
    <p:sldId id="323" r:id="rId33"/>
    <p:sldId id="322" r:id="rId34"/>
    <p:sldId id="307" r:id="rId35"/>
    <p:sldId id="392" r:id="rId36"/>
    <p:sldId id="290" r:id="rId37"/>
    <p:sldId id="393" r:id="rId38"/>
    <p:sldId id="394" r:id="rId39"/>
    <p:sldId id="275" r:id="rId40"/>
    <p:sldId id="330" r:id="rId41"/>
    <p:sldId id="337" r:id="rId42"/>
    <p:sldId id="339" r:id="rId43"/>
    <p:sldId id="338" r:id="rId44"/>
    <p:sldId id="400" r:id="rId45"/>
    <p:sldId id="401" r:id="rId46"/>
    <p:sldId id="336" r:id="rId47"/>
    <p:sldId id="333" r:id="rId48"/>
    <p:sldId id="351" r:id="rId49"/>
    <p:sldId id="335" r:id="rId50"/>
    <p:sldId id="334" r:id="rId51"/>
    <p:sldId id="402" r:id="rId52"/>
    <p:sldId id="395" r:id="rId53"/>
    <p:sldId id="403" r:id="rId54"/>
    <p:sldId id="341" r:id="rId55"/>
    <p:sldId id="344" r:id="rId56"/>
    <p:sldId id="354" r:id="rId57"/>
    <p:sldId id="353" r:id="rId58"/>
    <p:sldId id="367" r:id="rId59"/>
    <p:sldId id="368" r:id="rId60"/>
    <p:sldId id="345" r:id="rId61"/>
    <p:sldId id="343" r:id="rId62"/>
    <p:sldId id="357" r:id="rId63"/>
    <p:sldId id="358" r:id="rId64"/>
    <p:sldId id="349" r:id="rId65"/>
    <p:sldId id="361" r:id="rId66"/>
    <p:sldId id="360" r:id="rId67"/>
    <p:sldId id="359" r:id="rId68"/>
    <p:sldId id="364" r:id="rId69"/>
    <p:sldId id="366" r:id="rId70"/>
    <p:sldId id="365" r:id="rId71"/>
    <p:sldId id="397" r:id="rId72"/>
    <p:sldId id="413" r:id="rId73"/>
    <p:sldId id="414" r:id="rId74"/>
    <p:sldId id="415" r:id="rId75"/>
    <p:sldId id="412" r:id="rId76"/>
    <p:sldId id="416" r:id="rId77"/>
    <p:sldId id="411" r:id="rId78"/>
    <p:sldId id="406" r:id="rId79"/>
    <p:sldId id="435" r:id="rId80"/>
    <p:sldId id="437" r:id="rId81"/>
    <p:sldId id="436" r:id="rId82"/>
    <p:sldId id="434" r:id="rId83"/>
    <p:sldId id="433" r:id="rId84"/>
    <p:sldId id="420" r:id="rId85"/>
    <p:sldId id="396" r:id="rId86"/>
    <p:sldId id="419" r:id="rId87"/>
    <p:sldId id="423" r:id="rId88"/>
    <p:sldId id="422" r:id="rId89"/>
    <p:sldId id="424" r:id="rId90"/>
    <p:sldId id="407" r:id="rId91"/>
    <p:sldId id="348" r:id="rId92"/>
    <p:sldId id="405" r:id="rId93"/>
    <p:sldId id="429" r:id="rId94"/>
    <p:sldId id="431" r:id="rId95"/>
    <p:sldId id="432" r:id="rId96"/>
    <p:sldId id="430" r:id="rId97"/>
    <p:sldId id="425" r:id="rId98"/>
    <p:sldId id="404" r:id="rId99"/>
    <p:sldId id="284" r:id="rId100"/>
    <p:sldId id="288" r:id="rId101"/>
    <p:sldId id="370" r:id="rId102"/>
    <p:sldId id="377" r:id="rId103"/>
    <p:sldId id="378" r:id="rId104"/>
    <p:sldId id="379" r:id="rId105"/>
    <p:sldId id="374" r:id="rId106"/>
    <p:sldId id="375" r:id="rId107"/>
    <p:sldId id="376" r:id="rId108"/>
    <p:sldId id="371" r:id="rId109"/>
    <p:sldId id="372" r:id="rId110"/>
    <p:sldId id="373" r:id="rId111"/>
    <p:sldId id="384" r:id="rId112"/>
    <p:sldId id="385" r:id="rId113"/>
    <p:sldId id="382" r:id="rId114"/>
    <p:sldId id="383" r:id="rId115"/>
    <p:sldId id="380" r:id="rId116"/>
    <p:sldId id="285" r:id="rId117"/>
    <p:sldId id="388" r:id="rId118"/>
    <p:sldId id="387" r:id="rId119"/>
    <p:sldId id="447" r:id="rId120"/>
    <p:sldId id="446" r:id="rId121"/>
    <p:sldId id="445" r:id="rId122"/>
    <p:sldId id="444" r:id="rId123"/>
    <p:sldId id="443" r:id="rId124"/>
    <p:sldId id="450" r:id="rId125"/>
    <p:sldId id="449" r:id="rId126"/>
    <p:sldId id="448" r:id="rId127"/>
    <p:sldId id="386" r:id="rId128"/>
    <p:sldId id="289" r:id="rId129"/>
    <p:sldId id="266" r:id="rId130"/>
    <p:sldId id="267" r:id="rId131"/>
    <p:sldId id="442" r:id="rId132"/>
    <p:sldId id="390" r:id="rId133"/>
    <p:sldId id="461" r:id="rId134"/>
    <p:sldId id="462" r:id="rId135"/>
    <p:sldId id="452" r:id="rId136"/>
    <p:sldId id="463" r:id="rId137"/>
    <p:sldId id="464" r:id="rId138"/>
    <p:sldId id="456" r:id="rId139"/>
    <p:sldId id="465" r:id="rId140"/>
    <p:sldId id="466" r:id="rId141"/>
    <p:sldId id="455" r:id="rId142"/>
    <p:sldId id="467" r:id="rId143"/>
    <p:sldId id="468" r:id="rId144"/>
    <p:sldId id="440" r:id="rId145"/>
    <p:sldId id="469" r:id="rId146"/>
    <p:sldId id="470" r:id="rId147"/>
    <p:sldId id="459" r:id="rId148"/>
    <p:sldId id="471" r:id="rId149"/>
    <p:sldId id="472" r:id="rId150"/>
    <p:sldId id="457" r:id="rId151"/>
    <p:sldId id="473" r:id="rId152"/>
    <p:sldId id="474" r:id="rId153"/>
    <p:sldId id="460" r:id="rId154"/>
    <p:sldId id="475" r:id="rId155"/>
    <p:sldId id="476" r:id="rId156"/>
    <p:sldId id="391" r:id="rId157"/>
    <p:sldId id="451" r:id="rId158"/>
    <p:sldId id="439" r:id="rId159"/>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809"/>
    <a:srgbClr val="CC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62" autoAdjust="0"/>
    <p:restoredTop sz="94494" autoAdjust="0"/>
  </p:normalViewPr>
  <p:slideViewPr>
    <p:cSldViewPr>
      <p:cViewPr varScale="1">
        <p:scale>
          <a:sx n="80" d="100"/>
          <a:sy n="80" d="100"/>
        </p:scale>
        <p:origin x="-1254"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56" d="100"/>
          <a:sy n="56" d="100"/>
        </p:scale>
        <p:origin x="-2886"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handoutMaster" Target="handoutMasters/handoutMaster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viewProps" Target="view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theme" Target="theme/theme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12865AE2-CD2B-4271-AEB5-AB9CBE3B2692}" type="datetimeFigureOut">
              <a:rPr lang="ru-RU"/>
              <a:pPr>
                <a:defRPr/>
              </a:pPr>
              <a:t>20.03.2013</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C1E416A3-3AFD-45AA-A338-98E78077F7C9}" type="slidenum">
              <a:rPr lang="ru-RU"/>
              <a:pPr>
                <a:defRPr/>
              </a:pPr>
              <a:t>‹#›</a:t>
            </a:fld>
            <a:endParaRPr lang="ru-RU"/>
          </a:p>
        </p:txBody>
      </p:sp>
    </p:spTree>
    <p:extLst>
      <p:ext uri="{BB962C8B-B14F-4D97-AF65-F5344CB8AC3E}">
        <p14:creationId xmlns:p14="http://schemas.microsoft.com/office/powerpoint/2010/main" xmlns="" val="2002943426"/>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2" name="Title 1"/>
          <p:cNvSpPr>
            <a:spLocks noGrp="1"/>
          </p:cNvSpPr>
          <p:nvPr>
            <p:ph type="ctrTitle"/>
          </p:nvPr>
        </p:nvSpPr>
        <p:spPr>
          <a:xfrm>
            <a:off x="817581" y="3132290"/>
            <a:ext cx="7175351" cy="1793167"/>
          </a:xfrm>
          <a:effectLst/>
        </p:spPr>
        <p:txBody>
          <a:bodyPr/>
          <a:lstStyle>
            <a:lvl1pPr marL="640080" indent="-457200" algn="l">
              <a:defRPr sz="5400"/>
            </a:lvl1pPr>
          </a:lstStyle>
          <a:p>
            <a:r>
              <a:rPr lang="ru-RU" smtClean="0"/>
              <a:t>Образец заголовка</a:t>
            </a:r>
            <a:endParaRPr lang="en-US" dirty="0"/>
          </a:p>
        </p:txBody>
      </p:sp>
      <p:sp>
        <p:nvSpPr>
          <p:cNvPr id="8" name="Date Placeholder 3"/>
          <p:cNvSpPr>
            <a:spLocks noGrp="1"/>
          </p:cNvSpPr>
          <p:nvPr>
            <p:ph type="dt" sz="half" idx="10"/>
          </p:nvPr>
        </p:nvSpPr>
        <p:spPr/>
        <p:txBody>
          <a:bodyPr/>
          <a:lstStyle>
            <a:lvl1pPr>
              <a:defRPr/>
            </a:lvl1pPr>
          </a:lstStyle>
          <a:p>
            <a:pPr>
              <a:defRPr/>
            </a:pPr>
            <a:fld id="{968ECE2D-E04B-47CF-9428-B06E0F7AE019}" type="datetimeFigureOut">
              <a:rPr lang="ru-RU"/>
              <a:pPr>
                <a:defRPr/>
              </a:pPr>
              <a:t>20.03.2013</a:t>
            </a:fld>
            <a:endParaRPr lang="ru-RU"/>
          </a:p>
        </p:txBody>
      </p:sp>
      <p:sp>
        <p:nvSpPr>
          <p:cNvPr id="9" name="Footer Placeholder 4"/>
          <p:cNvSpPr>
            <a:spLocks noGrp="1"/>
          </p:cNvSpPr>
          <p:nvPr>
            <p:ph type="ftr" sz="quarter" idx="11"/>
          </p:nvPr>
        </p:nvSpPr>
        <p:spPr/>
        <p:txBody>
          <a:bodyPr/>
          <a:lstStyle>
            <a:lvl1pPr>
              <a:defRPr/>
            </a:lvl1pPr>
          </a:lstStyle>
          <a:p>
            <a:pPr>
              <a:defRPr/>
            </a:pPr>
            <a:endParaRPr lang="ru-RU"/>
          </a:p>
        </p:txBody>
      </p:sp>
      <p:sp>
        <p:nvSpPr>
          <p:cNvPr id="10" name="Slide Number Placeholder 5"/>
          <p:cNvSpPr>
            <a:spLocks noGrp="1"/>
          </p:cNvSpPr>
          <p:nvPr>
            <p:ph type="sldNum" sz="quarter" idx="12"/>
          </p:nvPr>
        </p:nvSpPr>
        <p:spPr/>
        <p:txBody>
          <a:bodyPr/>
          <a:lstStyle>
            <a:lvl1pPr>
              <a:defRPr/>
            </a:lvl1pPr>
          </a:lstStyle>
          <a:p>
            <a:pPr>
              <a:defRPr/>
            </a:pPr>
            <a:fld id="{46EED084-81EE-4DC3-8383-936616E5F1E2}"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fld id="{0BA314D6-D576-485B-9393-46B6E359B624}" type="datetimeFigureOut">
              <a:rPr lang="ru-RU"/>
              <a:pPr>
                <a:defRPr/>
              </a:pPr>
              <a:t>20.03.2013</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915AF90B-99E7-4ACE-89C4-A88A930BC68B}"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3EB80E50-B4F7-42BF-8AD8-496EA3BF7CCE}" type="datetimeFigureOut">
              <a:rPr lang="ru-RU"/>
              <a:pPr>
                <a:defRPr/>
              </a:pPr>
              <a:t>20.03.2013</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10A7C6AC-327A-4758-B208-2C590747F6E8}"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4"/>
          </p:nvPr>
        </p:nvSpPr>
        <p:spPr/>
        <p:txBody>
          <a:bodyPr/>
          <a:lstStyle>
            <a:lvl1pPr>
              <a:defRPr/>
            </a:lvl1pPr>
          </a:lstStyle>
          <a:p>
            <a:pPr>
              <a:defRPr/>
            </a:pPr>
            <a:fld id="{F130B535-1466-4354-988D-26BE76D9EA37}" type="datetimeFigureOut">
              <a:rPr lang="ru-RU"/>
              <a:pPr>
                <a:defRPr/>
              </a:pPr>
              <a:t>20.03.2013</a:t>
            </a:fld>
            <a:endParaRPr lang="ru-RU"/>
          </a:p>
        </p:txBody>
      </p:sp>
      <p:sp>
        <p:nvSpPr>
          <p:cNvPr id="5" name="Footer Placeholder 4"/>
          <p:cNvSpPr>
            <a:spLocks noGrp="1"/>
          </p:cNvSpPr>
          <p:nvPr>
            <p:ph type="ftr" sz="quarter" idx="15"/>
          </p:nvPr>
        </p:nvSpPr>
        <p:spPr/>
        <p:txBody>
          <a:bodyPr/>
          <a:lstStyle>
            <a:lvl1pPr>
              <a:defRPr/>
            </a:lvl1pPr>
          </a:lstStyle>
          <a:p>
            <a:pPr>
              <a:defRPr/>
            </a:pPr>
            <a:endParaRPr lang="ru-RU"/>
          </a:p>
        </p:txBody>
      </p:sp>
      <p:sp>
        <p:nvSpPr>
          <p:cNvPr id="6" name="Slide Number Placeholder 5"/>
          <p:cNvSpPr>
            <a:spLocks noGrp="1"/>
          </p:cNvSpPr>
          <p:nvPr>
            <p:ph type="sldNum" sz="quarter" idx="16"/>
          </p:nvPr>
        </p:nvSpPr>
        <p:spPr/>
        <p:txBody>
          <a:bodyPr/>
          <a:lstStyle>
            <a:lvl1pPr>
              <a:defRPr/>
            </a:lvl1pPr>
          </a:lstStyle>
          <a:p>
            <a:pPr>
              <a:defRPr/>
            </a:pPr>
            <a:fld id="{6BDB2CBE-E961-4208-9E70-1825C782BAA0}"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8" name="Date Placeholder 3"/>
          <p:cNvSpPr>
            <a:spLocks noGrp="1"/>
          </p:cNvSpPr>
          <p:nvPr>
            <p:ph type="dt" sz="half" idx="10"/>
          </p:nvPr>
        </p:nvSpPr>
        <p:spPr/>
        <p:txBody>
          <a:bodyPr/>
          <a:lstStyle>
            <a:lvl1pPr>
              <a:defRPr/>
            </a:lvl1pPr>
          </a:lstStyle>
          <a:p>
            <a:pPr>
              <a:defRPr/>
            </a:pPr>
            <a:fld id="{149258BC-3D54-427D-BA8F-1D7839FED2A8}" type="datetimeFigureOut">
              <a:rPr lang="ru-RU"/>
              <a:pPr>
                <a:defRPr/>
              </a:pPr>
              <a:t>20.03.2013</a:t>
            </a:fld>
            <a:endParaRPr lang="ru-RU"/>
          </a:p>
        </p:txBody>
      </p:sp>
      <p:sp>
        <p:nvSpPr>
          <p:cNvPr id="9" name="Footer Placeholder 4"/>
          <p:cNvSpPr>
            <a:spLocks noGrp="1"/>
          </p:cNvSpPr>
          <p:nvPr>
            <p:ph type="ftr" sz="quarter" idx="11"/>
          </p:nvPr>
        </p:nvSpPr>
        <p:spPr/>
        <p:txBody>
          <a:bodyPr/>
          <a:lstStyle>
            <a:lvl1pPr>
              <a:defRPr/>
            </a:lvl1pPr>
          </a:lstStyle>
          <a:p>
            <a:pPr>
              <a:defRPr/>
            </a:pPr>
            <a:endParaRPr lang="ru-RU"/>
          </a:p>
        </p:txBody>
      </p:sp>
      <p:sp>
        <p:nvSpPr>
          <p:cNvPr id="10" name="Slide Number Placeholder 5"/>
          <p:cNvSpPr>
            <a:spLocks noGrp="1"/>
          </p:cNvSpPr>
          <p:nvPr>
            <p:ph type="sldNum" sz="quarter" idx="12"/>
          </p:nvPr>
        </p:nvSpPr>
        <p:spPr/>
        <p:txBody>
          <a:bodyPr/>
          <a:lstStyle>
            <a:lvl1pPr>
              <a:defRPr/>
            </a:lvl1pPr>
          </a:lstStyle>
          <a:p>
            <a:pPr>
              <a:defRPr/>
            </a:pPr>
            <a:fld id="{25A20DEA-37D7-400D-B9DB-72653DE12698}"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5"/>
          </p:nvPr>
        </p:nvSpPr>
        <p:spPr/>
        <p:txBody>
          <a:bodyPr/>
          <a:lstStyle>
            <a:lvl1pPr>
              <a:defRPr/>
            </a:lvl1pPr>
          </a:lstStyle>
          <a:p>
            <a:pPr>
              <a:defRPr/>
            </a:pPr>
            <a:fld id="{B5FE178F-CF2D-47C9-B277-B75C006CB710}" type="datetimeFigureOut">
              <a:rPr lang="ru-RU"/>
              <a:pPr>
                <a:defRPr/>
              </a:pPr>
              <a:t>20.03.2013</a:t>
            </a:fld>
            <a:endParaRPr lang="ru-RU"/>
          </a:p>
        </p:txBody>
      </p:sp>
      <p:sp>
        <p:nvSpPr>
          <p:cNvPr id="6" name="Footer Placeholder 4"/>
          <p:cNvSpPr>
            <a:spLocks noGrp="1"/>
          </p:cNvSpPr>
          <p:nvPr>
            <p:ph type="ftr" sz="quarter" idx="16"/>
          </p:nvPr>
        </p:nvSpPr>
        <p:spPr/>
        <p:txBody>
          <a:bodyPr/>
          <a:lstStyle>
            <a:lvl1pPr>
              <a:defRPr/>
            </a:lvl1pPr>
          </a:lstStyle>
          <a:p>
            <a:pPr>
              <a:defRPr/>
            </a:pPr>
            <a:endParaRPr lang="ru-RU"/>
          </a:p>
        </p:txBody>
      </p:sp>
      <p:sp>
        <p:nvSpPr>
          <p:cNvPr id="7" name="Slide Number Placeholder 5"/>
          <p:cNvSpPr>
            <a:spLocks noGrp="1"/>
          </p:cNvSpPr>
          <p:nvPr>
            <p:ph type="sldNum" sz="quarter" idx="17"/>
          </p:nvPr>
        </p:nvSpPr>
        <p:spPr/>
        <p:txBody>
          <a:bodyPr/>
          <a:lstStyle>
            <a:lvl1pPr>
              <a:defRPr/>
            </a:lvl1pPr>
          </a:lstStyle>
          <a:p>
            <a:pPr>
              <a:defRPr/>
            </a:pPr>
            <a:fld id="{A8F97E34-FDE4-4937-B421-F7890FE56E11}"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0" name="Title 9"/>
          <p:cNvSpPr>
            <a:spLocks noGrp="1"/>
          </p:cNvSpPr>
          <p:nvPr>
            <p:ph type="title"/>
          </p:nvPr>
        </p:nvSpPr>
        <p:spPr/>
        <p:txBody>
          <a:bodyPr/>
          <a:lstStyle/>
          <a:p>
            <a:r>
              <a:rPr lang="ru-RU" smtClean="0"/>
              <a:t>Образец заголовка</a:t>
            </a:r>
            <a:endParaRPr lang="en-US" dirty="0"/>
          </a:p>
        </p:txBody>
      </p:sp>
      <p:sp>
        <p:nvSpPr>
          <p:cNvPr id="7" name="Date Placeholder 3"/>
          <p:cNvSpPr>
            <a:spLocks noGrp="1"/>
          </p:cNvSpPr>
          <p:nvPr>
            <p:ph type="dt" sz="half" idx="10"/>
          </p:nvPr>
        </p:nvSpPr>
        <p:spPr/>
        <p:txBody>
          <a:bodyPr/>
          <a:lstStyle>
            <a:lvl1pPr>
              <a:defRPr/>
            </a:lvl1pPr>
          </a:lstStyle>
          <a:p>
            <a:pPr>
              <a:defRPr/>
            </a:pPr>
            <a:fld id="{B4ACA640-FB48-43B7-B157-8CF59F04A6E2}" type="datetimeFigureOut">
              <a:rPr lang="ru-RU"/>
              <a:pPr>
                <a:defRPr/>
              </a:pPr>
              <a:t>20.03.2013</a:t>
            </a:fld>
            <a:endParaRPr lang="ru-RU"/>
          </a:p>
        </p:txBody>
      </p:sp>
      <p:sp>
        <p:nvSpPr>
          <p:cNvPr id="8" name="Footer Placeholder 4"/>
          <p:cNvSpPr>
            <a:spLocks noGrp="1"/>
          </p:cNvSpPr>
          <p:nvPr>
            <p:ph type="ftr" sz="quarter" idx="11"/>
          </p:nvPr>
        </p:nvSpPr>
        <p:spPr/>
        <p:txBody>
          <a:bodyPr/>
          <a:lstStyle>
            <a:lvl1pPr>
              <a:defRPr/>
            </a:lvl1pPr>
          </a:lstStyle>
          <a:p>
            <a:pPr>
              <a:defRPr/>
            </a:pPr>
            <a:endParaRPr lang="ru-RU"/>
          </a:p>
        </p:txBody>
      </p:sp>
      <p:sp>
        <p:nvSpPr>
          <p:cNvPr id="9" name="Slide Number Placeholder 5"/>
          <p:cNvSpPr>
            <a:spLocks noGrp="1"/>
          </p:cNvSpPr>
          <p:nvPr>
            <p:ph type="sldNum" sz="quarter" idx="12"/>
          </p:nvPr>
        </p:nvSpPr>
        <p:spPr/>
        <p:txBody>
          <a:bodyPr/>
          <a:lstStyle>
            <a:lvl1pPr>
              <a:defRPr/>
            </a:lvl1pPr>
          </a:lstStyle>
          <a:p>
            <a:pPr>
              <a:defRPr/>
            </a:pPr>
            <a:fld id="{E053E59B-6CE0-4EE1-81CC-7BA7A05F0509}"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fld id="{A4F3E224-F1F6-4E6E-B645-157ABE6179F0}" type="datetimeFigureOut">
              <a:rPr lang="ru-RU"/>
              <a:pPr>
                <a:defRPr/>
              </a:pPr>
              <a:t>20.03.2013</a:t>
            </a:fld>
            <a:endParaRPr lang="ru-RU"/>
          </a:p>
        </p:txBody>
      </p:sp>
      <p:sp>
        <p:nvSpPr>
          <p:cNvPr id="4" name="Footer Placeholder 4"/>
          <p:cNvSpPr>
            <a:spLocks noGrp="1"/>
          </p:cNvSpPr>
          <p:nvPr>
            <p:ph type="ftr" sz="quarter" idx="11"/>
          </p:nvPr>
        </p:nvSpPr>
        <p:spPr/>
        <p:txBody>
          <a:bodyPr/>
          <a:lstStyle>
            <a:lvl1pPr>
              <a:defRPr/>
            </a:lvl1pPr>
          </a:lstStyle>
          <a:p>
            <a:pPr>
              <a:defRPr/>
            </a:pPr>
            <a:endParaRPr lang="ru-RU"/>
          </a:p>
        </p:txBody>
      </p:sp>
      <p:sp>
        <p:nvSpPr>
          <p:cNvPr id="5" name="Slide Number Placeholder 5"/>
          <p:cNvSpPr>
            <a:spLocks noGrp="1"/>
          </p:cNvSpPr>
          <p:nvPr>
            <p:ph type="sldNum" sz="quarter" idx="12"/>
          </p:nvPr>
        </p:nvSpPr>
        <p:spPr/>
        <p:txBody>
          <a:bodyPr/>
          <a:lstStyle>
            <a:lvl1pPr>
              <a:defRPr/>
            </a:lvl1pPr>
          </a:lstStyle>
          <a:p>
            <a:pPr>
              <a:defRPr/>
            </a:pPr>
            <a:fld id="{293F87CA-DD7B-4266-8872-8B5EB70A3D0E}"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1E1DA0B-3B63-4AD6-8E02-A7C8F4FAE4A5}" type="datetimeFigureOut">
              <a:rPr lang="ru-RU"/>
              <a:pPr>
                <a:defRPr/>
              </a:pPr>
              <a:t>20.03.2013</a:t>
            </a:fld>
            <a:endParaRPr lang="ru-RU"/>
          </a:p>
        </p:txBody>
      </p:sp>
      <p:sp>
        <p:nvSpPr>
          <p:cNvPr id="3" name="Footer Placeholder 4"/>
          <p:cNvSpPr>
            <a:spLocks noGrp="1"/>
          </p:cNvSpPr>
          <p:nvPr>
            <p:ph type="ftr" sz="quarter" idx="11"/>
          </p:nvPr>
        </p:nvSpPr>
        <p:spPr/>
        <p:txBody>
          <a:bodyPr/>
          <a:lstStyle>
            <a:lvl1pPr>
              <a:defRPr/>
            </a:lvl1pPr>
          </a:lstStyle>
          <a:p>
            <a:pPr>
              <a:defRPr/>
            </a:pPr>
            <a:endParaRPr lang="ru-RU"/>
          </a:p>
        </p:txBody>
      </p:sp>
      <p:sp>
        <p:nvSpPr>
          <p:cNvPr id="4" name="Slide Number Placeholder 5"/>
          <p:cNvSpPr>
            <a:spLocks noGrp="1"/>
          </p:cNvSpPr>
          <p:nvPr>
            <p:ph type="sldNum" sz="quarter" idx="12"/>
          </p:nvPr>
        </p:nvSpPr>
        <p:spPr/>
        <p:txBody>
          <a:bodyPr/>
          <a:lstStyle>
            <a:lvl1pPr>
              <a:defRPr/>
            </a:lvl1pPr>
          </a:lstStyle>
          <a:p>
            <a:pPr>
              <a:defRPr/>
            </a:pPr>
            <a:fld id="{B560A736-0B22-4DD9-B436-020973C73A02}"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fld id="{AB75E9B1-5C7E-429A-B9C1-B5D6F00139E9}" type="datetimeFigureOut">
              <a:rPr lang="ru-RU"/>
              <a:pPr>
                <a:defRPr/>
              </a:pPr>
              <a:t>20.03.2013</a:t>
            </a:fld>
            <a:endParaRPr lang="ru-RU"/>
          </a:p>
        </p:txBody>
      </p:sp>
      <p:sp>
        <p:nvSpPr>
          <p:cNvPr id="6" name="Footer Placeholder 4"/>
          <p:cNvSpPr>
            <a:spLocks noGrp="1"/>
          </p:cNvSpPr>
          <p:nvPr>
            <p:ph type="ftr" sz="quarter" idx="11"/>
          </p:nvPr>
        </p:nvSpPr>
        <p:spPr/>
        <p:txBody>
          <a:bodyPr/>
          <a:lstStyle>
            <a:lvl1pPr>
              <a:defRPr/>
            </a:lvl1pPr>
          </a:lstStyle>
          <a:p>
            <a:pPr>
              <a:defRPr/>
            </a:pPr>
            <a:endParaRPr lang="ru-RU"/>
          </a:p>
        </p:txBody>
      </p:sp>
      <p:sp>
        <p:nvSpPr>
          <p:cNvPr id="7" name="Slide Number Placeholder 5"/>
          <p:cNvSpPr>
            <a:spLocks noGrp="1"/>
          </p:cNvSpPr>
          <p:nvPr>
            <p:ph type="sldNum" sz="quarter" idx="12"/>
          </p:nvPr>
        </p:nvSpPr>
        <p:spPr/>
        <p:txBody>
          <a:bodyPr/>
          <a:lstStyle>
            <a:lvl1pPr>
              <a:defRPr/>
            </a:lvl1pPr>
          </a:lstStyle>
          <a:p>
            <a:pPr>
              <a:defRPr/>
            </a:pPr>
            <a:fld id="{9CECBBC2-277E-4D3C-90F6-6C85ABC75BD2}"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ru-RU" smtClean="0"/>
              <a:t>Образец заголовка</a:t>
            </a:r>
            <a:endParaRPr lang="en-US" dirty="0"/>
          </a:p>
        </p:txBody>
      </p:sp>
      <p:sp>
        <p:nvSpPr>
          <p:cNvPr id="9" name="Date Placeholder 4"/>
          <p:cNvSpPr>
            <a:spLocks noGrp="1"/>
          </p:cNvSpPr>
          <p:nvPr>
            <p:ph type="dt" sz="half" idx="10"/>
          </p:nvPr>
        </p:nvSpPr>
        <p:spPr/>
        <p:txBody>
          <a:bodyPr/>
          <a:lstStyle>
            <a:lvl1pPr>
              <a:defRPr/>
            </a:lvl1pPr>
          </a:lstStyle>
          <a:p>
            <a:pPr>
              <a:defRPr/>
            </a:pPr>
            <a:fld id="{A6D365F6-1FBC-4CE3-80BD-CFDA6E7E7857}" type="datetimeFigureOut">
              <a:rPr lang="ru-RU"/>
              <a:pPr>
                <a:defRPr/>
              </a:pPr>
              <a:t>20.03.2013</a:t>
            </a:fld>
            <a:endParaRPr lang="ru-RU"/>
          </a:p>
        </p:txBody>
      </p:sp>
      <p:sp>
        <p:nvSpPr>
          <p:cNvPr id="10" name="Footer Placeholder 5"/>
          <p:cNvSpPr>
            <a:spLocks noGrp="1"/>
          </p:cNvSpPr>
          <p:nvPr>
            <p:ph type="ftr" sz="quarter" idx="11"/>
          </p:nvPr>
        </p:nvSpPr>
        <p:spPr/>
        <p:txBody>
          <a:bodyPr/>
          <a:lstStyle>
            <a:lvl1pPr>
              <a:defRPr/>
            </a:lvl1pPr>
          </a:lstStyle>
          <a:p>
            <a:pPr>
              <a:defRPr/>
            </a:pPr>
            <a:endParaRPr lang="ru-RU"/>
          </a:p>
        </p:txBody>
      </p:sp>
      <p:sp>
        <p:nvSpPr>
          <p:cNvPr id="11" name="Slide Number Placeholder 6"/>
          <p:cNvSpPr>
            <a:spLocks noGrp="1"/>
          </p:cNvSpPr>
          <p:nvPr>
            <p:ph type="sldNum" sz="quarter" idx="12"/>
          </p:nvPr>
        </p:nvSpPr>
        <p:spPr/>
        <p:txBody>
          <a:bodyPr/>
          <a:lstStyle>
            <a:lvl1pPr>
              <a:defRPr/>
            </a:lvl1pPr>
          </a:lstStyle>
          <a:p>
            <a:pPr>
              <a:defRPr/>
            </a:pPr>
            <a:fld id="{D834946D-F3CE-4D0E-801D-1F56CD19474E}"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fontAlgn="auto">
              <a:spcBef>
                <a:spcPts val="0"/>
              </a:spcBef>
              <a:spcAft>
                <a:spcPts val="0"/>
              </a:spcAft>
              <a:defRPr sz="1100" b="1">
                <a:solidFill>
                  <a:schemeClr val="tx1">
                    <a:lumMod val="50000"/>
                    <a:lumOff val="50000"/>
                  </a:schemeClr>
                </a:solidFill>
                <a:latin typeface="+mn-lt"/>
              </a:defRPr>
            </a:lvl1pPr>
          </a:lstStyle>
          <a:p>
            <a:pPr>
              <a:defRPr/>
            </a:pPr>
            <a:fld id="{1D9F22B5-41D4-4F4A-97CB-66312FBBDBA4}" type="datetimeFigureOut">
              <a:rPr lang="ru-RU"/>
              <a:pPr>
                <a:defRPr/>
              </a:pPr>
              <a:t>20.03.2013</a:t>
            </a:fld>
            <a:endParaRPr lang="ru-RU"/>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fontAlgn="auto">
              <a:spcBef>
                <a:spcPts val="0"/>
              </a:spcBef>
              <a:spcAft>
                <a:spcPts val="0"/>
              </a:spcAft>
              <a:defRPr sz="1100" b="1">
                <a:solidFill>
                  <a:schemeClr val="tx1">
                    <a:lumMod val="50000"/>
                    <a:lumOff val="50000"/>
                  </a:schemeClr>
                </a:solidFill>
                <a:latin typeface="+mn-lt"/>
              </a:defRPr>
            </a:lvl1pPr>
          </a:lstStyle>
          <a:p>
            <a:pPr>
              <a:defRPr/>
            </a:pPr>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fontAlgn="auto">
              <a:spcBef>
                <a:spcPts val="0"/>
              </a:spcBef>
              <a:spcAft>
                <a:spcPts val="0"/>
              </a:spcAft>
              <a:defRPr sz="1200" b="1">
                <a:solidFill>
                  <a:schemeClr val="tx1">
                    <a:lumMod val="50000"/>
                    <a:lumOff val="50000"/>
                  </a:schemeClr>
                </a:solidFill>
                <a:latin typeface="+mn-lt"/>
              </a:defRPr>
            </a:lvl1pPr>
          </a:lstStyle>
          <a:p>
            <a:pPr>
              <a:defRPr/>
            </a:pPr>
            <a:fld id="{07CAF4F9-DF67-41CA-AD51-615C7561A9CF}"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774" r:id="rId1"/>
    <p:sldLayoutId id="2147483766" r:id="rId2"/>
    <p:sldLayoutId id="2147483775" r:id="rId3"/>
    <p:sldLayoutId id="2147483767" r:id="rId4"/>
    <p:sldLayoutId id="2147483768" r:id="rId5"/>
    <p:sldLayoutId id="2147483769" r:id="rId6"/>
    <p:sldLayoutId id="2147483770" r:id="rId7"/>
    <p:sldLayoutId id="2147483771" r:id="rId8"/>
    <p:sldLayoutId id="2147483776" r:id="rId9"/>
    <p:sldLayoutId id="2147483772" r:id="rId10"/>
    <p:sldLayoutId id="2147483773" r:id="rId11"/>
  </p:sldLayoutIdLst>
  <p:timing>
    <p:tnLst>
      <p:par>
        <p:cTn id="1" dur="indefinite" restart="never" nodeType="tmRoot"/>
      </p:par>
    </p:tnLst>
  </p:timing>
  <p:txStyles>
    <p:title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eaLnBrk="0" fontAlgn="base" hangingPunct="0">
        <a:spcBef>
          <a:spcPct val="20000"/>
        </a:spcBef>
        <a:spcAft>
          <a:spcPts val="300"/>
        </a:spcAft>
        <a:buClr>
          <a:srgbClr val="C3260C"/>
        </a:buClr>
        <a:buSzPct val="130000"/>
        <a:buFont typeface="Georgia" pitchFamily="18" charset="0"/>
        <a:buChar char="*"/>
        <a:defRPr sz="2200" kern="1200">
          <a:solidFill>
            <a:srgbClr val="404040"/>
          </a:solidFill>
          <a:latin typeface="+mn-lt"/>
          <a:ea typeface="+mn-ea"/>
          <a:cs typeface="+mn-cs"/>
        </a:defRPr>
      </a:lvl1pPr>
      <a:lvl2pPr marL="547688" indent="-182563" algn="l" rtl="0" eaLnBrk="0" fontAlgn="base" hangingPunct="0">
        <a:spcBef>
          <a:spcPct val="20000"/>
        </a:spcBef>
        <a:spcAft>
          <a:spcPts val="300"/>
        </a:spcAft>
        <a:buClr>
          <a:srgbClr val="C3260C"/>
        </a:buClr>
        <a:buSzPct val="130000"/>
        <a:buFont typeface="Georgia" pitchFamily="18" charset="0"/>
        <a:buChar char="*"/>
        <a:defRPr sz="2000" kern="1200">
          <a:solidFill>
            <a:srgbClr val="404040"/>
          </a:solidFill>
          <a:latin typeface="+mn-lt"/>
          <a:ea typeface="+mn-ea"/>
          <a:cs typeface="+mn-cs"/>
        </a:defRPr>
      </a:lvl2pPr>
      <a:lvl3pPr marL="822325" indent="-182563" algn="l" rtl="0" eaLnBrk="0" fontAlgn="base" hangingPunct="0">
        <a:spcBef>
          <a:spcPct val="20000"/>
        </a:spcBef>
        <a:spcAft>
          <a:spcPts val="300"/>
        </a:spcAft>
        <a:buClr>
          <a:srgbClr val="C3260C"/>
        </a:buClr>
        <a:buSzPct val="130000"/>
        <a:buFont typeface="Georgia" pitchFamily="18" charset="0"/>
        <a:buChar char="*"/>
        <a:defRPr sz="2400" kern="1200">
          <a:solidFill>
            <a:srgbClr val="404040"/>
          </a:solidFill>
          <a:latin typeface="+mn-lt"/>
          <a:ea typeface="+mn-ea"/>
          <a:cs typeface="+mn-cs"/>
        </a:defRPr>
      </a:lvl3pPr>
      <a:lvl4pPr marL="1096963" indent="-182563" algn="l" rtl="0" eaLnBrk="0" fontAlgn="base" hangingPunct="0">
        <a:spcBef>
          <a:spcPct val="20000"/>
        </a:spcBef>
        <a:spcAft>
          <a:spcPts val="300"/>
        </a:spcAft>
        <a:buClr>
          <a:srgbClr val="C3260C"/>
        </a:buClr>
        <a:buSzPct val="130000"/>
        <a:buFont typeface="Georgia" pitchFamily="18" charset="0"/>
        <a:buChar char="*"/>
        <a:defRPr sz="1600" kern="1200">
          <a:solidFill>
            <a:srgbClr val="404040"/>
          </a:solidFill>
          <a:latin typeface="+mn-lt"/>
          <a:ea typeface="+mn-ea"/>
          <a:cs typeface="+mn-cs"/>
        </a:defRPr>
      </a:lvl4pPr>
      <a:lvl5pPr marL="1389063" indent="-182563" algn="l" rtl="0" eaLnBrk="0" fontAlgn="base" hangingPunct="0">
        <a:spcBef>
          <a:spcPct val="20000"/>
        </a:spcBef>
        <a:spcAft>
          <a:spcPts val="300"/>
        </a:spcAft>
        <a:buClr>
          <a:srgbClr val="C3260C"/>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slideLayout" Target="../slideLayouts/slideLayout6.xml"/><Relationship Id="rId1" Type="http://schemas.openxmlformats.org/officeDocument/2006/relationships/audio" Target="file:///G:\!!!Fest\!Fest_2305\631765\&#1055;&#1088;&#1077;&#1079;&#1077;&#1085;&#1090;&#1072;&#1094;&#1080;&#1103;\4.mp3" TargetMode="Externa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19.png"/></Relationships>
</file>

<file path=ppt/slides/_rels/slide100.xml.rels><?xml version="1.0" encoding="UTF-8" standalone="yes"?>
<Relationships xmlns="http://schemas.openxmlformats.org/package/2006/relationships"><Relationship Id="rId8" Type="http://schemas.openxmlformats.org/officeDocument/2006/relationships/image" Target="http://www.mycomputer.ua/issue/19_241/24-25/TN_24_pic-4.jpg" TargetMode="External"/><Relationship Id="rId3" Type="http://schemas.openxmlformats.org/officeDocument/2006/relationships/slide" Target="slide129.xml"/><Relationship Id="rId7" Type="http://schemas.openxmlformats.org/officeDocument/2006/relationships/image" Target="../media/image57.jpe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213.jpeg"/><Relationship Id="rId5" Type="http://schemas.openxmlformats.org/officeDocument/2006/relationships/slide" Target="slide99.xml"/><Relationship Id="rId4" Type="http://schemas.openxmlformats.org/officeDocument/2006/relationships/image" Target="../media/image19.png"/></Relationships>
</file>

<file path=ppt/slides/_rels/slide101.xml.rels><?xml version="1.0" encoding="UTF-8" standalone="yes"?>
<Relationships xmlns="http://schemas.openxmlformats.org/package/2006/relationships"><Relationship Id="rId8" Type="http://schemas.openxmlformats.org/officeDocument/2006/relationships/image" Target="../media/image60.jpeg"/><Relationship Id="rId3" Type="http://schemas.openxmlformats.org/officeDocument/2006/relationships/slide" Target="slide129.xml"/><Relationship Id="rId7" Type="http://schemas.openxmlformats.org/officeDocument/2006/relationships/image" Target="../media/image59.jpe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hyperlink" Target="http://900igr.net/datai/algebra/Vychislenie-proizvodnykh/0010-010-Istorija-Proizvodnoj.jpg" TargetMode="External"/><Relationship Id="rId5" Type="http://schemas.openxmlformats.org/officeDocument/2006/relationships/slide" Target="slide99.xml"/><Relationship Id="rId4" Type="http://schemas.openxmlformats.org/officeDocument/2006/relationships/image" Target="../media/image19.png"/></Relationships>
</file>

<file path=ppt/slides/_rels/slide102.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media/image214.pn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72.png"/><Relationship Id="rId5" Type="http://schemas.openxmlformats.org/officeDocument/2006/relationships/slide" Target="slide99.xml"/><Relationship Id="rId4" Type="http://schemas.openxmlformats.org/officeDocument/2006/relationships/image" Target="../media/image19.png"/></Relationships>
</file>

<file path=ppt/slides/_rels/slide103.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http://saratov.fio.ru/listeners/works/006/3/image/lovelace.jpg" TargetMode="Externa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215.jpeg"/><Relationship Id="rId5" Type="http://schemas.openxmlformats.org/officeDocument/2006/relationships/slide" Target="slide99.xml"/><Relationship Id="rId4" Type="http://schemas.openxmlformats.org/officeDocument/2006/relationships/image" Target="../media/image19.png"/></Relationships>
</file>

<file path=ppt/slides/_rels/slide104.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media/image110.pn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216.png"/><Relationship Id="rId5" Type="http://schemas.openxmlformats.org/officeDocument/2006/relationships/slide" Target="slide99.xml"/><Relationship Id="rId4" Type="http://schemas.openxmlformats.org/officeDocument/2006/relationships/image" Target="../media/image19.png"/></Relationships>
</file>

<file path=ppt/slides/_rels/slide105.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217.png"/><Relationship Id="rId5" Type="http://schemas.openxmlformats.org/officeDocument/2006/relationships/slide" Target="slide99.xml"/><Relationship Id="rId4" Type="http://schemas.openxmlformats.org/officeDocument/2006/relationships/image" Target="../media/image19.png"/></Relationships>
</file>

<file path=ppt/slides/_rels/slide106.xml.rels><?xml version="1.0" encoding="UTF-8" standalone="yes"?>
<Relationships xmlns="http://schemas.openxmlformats.org/package/2006/relationships"><Relationship Id="rId8" Type="http://schemas.openxmlformats.org/officeDocument/2006/relationships/image" Target="../media/image219.jpeg"/><Relationship Id="rId3" Type="http://schemas.openxmlformats.org/officeDocument/2006/relationships/slide" Target="slide129.xml"/><Relationship Id="rId7" Type="http://schemas.openxmlformats.org/officeDocument/2006/relationships/image" Target="http://www.adeptis.ru/vinci/niklaus_wirth.jpg" TargetMode="Externa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218.jpeg"/><Relationship Id="rId5" Type="http://schemas.openxmlformats.org/officeDocument/2006/relationships/slide" Target="slide99.xml"/><Relationship Id="rId4" Type="http://schemas.openxmlformats.org/officeDocument/2006/relationships/image" Target="../media/image19.png"/></Relationships>
</file>

<file path=ppt/slides/_rels/slide107.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media/image221.jpe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220.jpeg"/><Relationship Id="rId5" Type="http://schemas.openxmlformats.org/officeDocument/2006/relationships/slide" Target="slide99.xml"/><Relationship Id="rId4" Type="http://schemas.openxmlformats.org/officeDocument/2006/relationships/image" Target="../media/image19.png"/></Relationships>
</file>

<file path=ppt/slides/_rels/slide108.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media/image223.jpe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222.png"/><Relationship Id="rId5" Type="http://schemas.openxmlformats.org/officeDocument/2006/relationships/slide" Target="slide99.xml"/><Relationship Id="rId4" Type="http://schemas.openxmlformats.org/officeDocument/2006/relationships/image" Target="../media/image19.png"/></Relationships>
</file>

<file path=ppt/slides/_rels/slide109.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224.png"/><Relationship Id="rId5" Type="http://schemas.openxmlformats.org/officeDocument/2006/relationships/slide" Target="slide99.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slide" Target="slide129.xml"/><Relationship Id="rId7" Type="http://schemas.openxmlformats.org/officeDocument/2006/relationships/image" Target="../media/image39.jpe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19.png"/><Relationship Id="rId9" Type="http://schemas.openxmlformats.org/officeDocument/2006/relationships/slide" Target="slide3.xml"/></Relationships>
</file>

<file path=ppt/slides/_rels/slide110.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slide" Target="slide129.xml"/><Relationship Id="rId7" Type="http://schemas.openxmlformats.org/officeDocument/2006/relationships/image" Target="../media/image226.jpe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225.jpeg"/><Relationship Id="rId5" Type="http://schemas.openxmlformats.org/officeDocument/2006/relationships/slide" Target="slide99.xml"/><Relationship Id="rId4" Type="http://schemas.openxmlformats.org/officeDocument/2006/relationships/image" Target="../media/image19.png"/><Relationship Id="rId9" Type="http://schemas.openxmlformats.org/officeDocument/2006/relationships/image" Target="../media/image40.jpeg"/></Relationships>
</file>

<file path=ppt/slides/_rels/slide111.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media/image228.pn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227.jpeg"/><Relationship Id="rId5" Type="http://schemas.openxmlformats.org/officeDocument/2006/relationships/slide" Target="slide99.xml"/><Relationship Id="rId4" Type="http://schemas.openxmlformats.org/officeDocument/2006/relationships/image" Target="../media/image19.png"/></Relationships>
</file>

<file path=ppt/slides/_rels/slide112.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http://www.peoples.ru/undertake/soft/norton/norton_1.gif" TargetMode="Externa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229.png"/><Relationship Id="rId5" Type="http://schemas.openxmlformats.org/officeDocument/2006/relationships/slide" Target="slide99.xml"/><Relationship Id="rId4" Type="http://schemas.openxmlformats.org/officeDocument/2006/relationships/image" Target="../media/image19.png"/></Relationships>
</file>

<file path=ppt/slides/_rels/slide113.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media/image231.pn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230.png"/><Relationship Id="rId5" Type="http://schemas.openxmlformats.org/officeDocument/2006/relationships/slide" Target="slide99.xml"/><Relationship Id="rId4" Type="http://schemas.openxmlformats.org/officeDocument/2006/relationships/image" Target="../media/image19.png"/></Relationships>
</file>

<file path=ppt/slides/_rels/slide114.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media/image233.pn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232.png"/><Relationship Id="rId5" Type="http://schemas.openxmlformats.org/officeDocument/2006/relationships/slide" Target="slide99.xml"/><Relationship Id="rId4" Type="http://schemas.openxmlformats.org/officeDocument/2006/relationships/image" Target="../media/image19.png"/></Relationships>
</file>

<file path=ppt/slides/_rels/slide115.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234.png"/><Relationship Id="rId5" Type="http://schemas.openxmlformats.org/officeDocument/2006/relationships/slide" Target="slide99.xml"/><Relationship Id="rId4" Type="http://schemas.openxmlformats.org/officeDocument/2006/relationships/image" Target="../media/image19.png"/></Relationships>
</file>

<file path=ppt/slides/_rels/slide116.xml.rels><?xml version="1.0" encoding="UTF-8" standalone="yes"?>
<Relationships xmlns="http://schemas.openxmlformats.org/package/2006/relationships"><Relationship Id="rId8" Type="http://schemas.openxmlformats.org/officeDocument/2006/relationships/slide" Target="slide120.xml"/><Relationship Id="rId13" Type="http://schemas.openxmlformats.org/officeDocument/2006/relationships/slide" Target="slide125.xml"/><Relationship Id="rId18" Type="http://schemas.openxmlformats.org/officeDocument/2006/relationships/image" Target="../media/image19.png"/><Relationship Id="rId3" Type="http://schemas.openxmlformats.org/officeDocument/2006/relationships/image" Target="../media/image236.png"/><Relationship Id="rId7" Type="http://schemas.openxmlformats.org/officeDocument/2006/relationships/slide" Target="slide121.xml"/><Relationship Id="rId12" Type="http://schemas.openxmlformats.org/officeDocument/2006/relationships/slide" Target="slide119.xml"/><Relationship Id="rId17" Type="http://schemas.openxmlformats.org/officeDocument/2006/relationships/slide" Target="slide129.xml"/><Relationship Id="rId2" Type="http://schemas.openxmlformats.org/officeDocument/2006/relationships/image" Target="../media/image235.jpeg"/><Relationship Id="rId16" Type="http://schemas.openxmlformats.org/officeDocument/2006/relationships/slide" Target="slide128.xml"/><Relationship Id="rId20" Type="http://schemas.openxmlformats.org/officeDocument/2006/relationships/image" Target="../media/image238.gif"/><Relationship Id="rId1" Type="http://schemas.openxmlformats.org/officeDocument/2006/relationships/slideLayout" Target="../slideLayouts/slideLayout7.xml"/><Relationship Id="rId6" Type="http://schemas.openxmlformats.org/officeDocument/2006/relationships/slide" Target="slide122.xml"/><Relationship Id="rId11" Type="http://schemas.openxmlformats.org/officeDocument/2006/relationships/slide" Target="slide118.xml"/><Relationship Id="rId5" Type="http://schemas.openxmlformats.org/officeDocument/2006/relationships/image" Target="../media/image237.png"/><Relationship Id="rId15" Type="http://schemas.openxmlformats.org/officeDocument/2006/relationships/slide" Target="slide127.xml"/><Relationship Id="rId10" Type="http://schemas.openxmlformats.org/officeDocument/2006/relationships/slide" Target="slide117.xml"/><Relationship Id="rId19" Type="http://schemas.openxmlformats.org/officeDocument/2006/relationships/slide" Target="slide2.xml"/><Relationship Id="rId4" Type="http://schemas.openxmlformats.org/officeDocument/2006/relationships/slide" Target="slide123.xml"/><Relationship Id="rId9" Type="http://schemas.openxmlformats.org/officeDocument/2006/relationships/slide" Target="slide124.xml"/><Relationship Id="rId14" Type="http://schemas.openxmlformats.org/officeDocument/2006/relationships/slide" Target="slide126.xml"/></Relationships>
</file>

<file path=ppt/slides/_rels/slide117.xml.rels><?xml version="1.0" encoding="UTF-8" standalone="yes"?>
<Relationships xmlns="http://schemas.openxmlformats.org/package/2006/relationships"><Relationship Id="rId8" Type="http://schemas.openxmlformats.org/officeDocument/2006/relationships/slide" Target="slide102.xml"/><Relationship Id="rId3" Type="http://schemas.openxmlformats.org/officeDocument/2006/relationships/slide" Target="slide129.xml"/><Relationship Id="rId7" Type="http://schemas.openxmlformats.org/officeDocument/2006/relationships/slide" Target="slide19.xml"/><Relationship Id="rId12" Type="http://schemas.openxmlformats.org/officeDocument/2006/relationships/slide" Target="slide12.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5.xml"/><Relationship Id="rId11" Type="http://schemas.openxmlformats.org/officeDocument/2006/relationships/slide" Target="slide107.xml"/><Relationship Id="rId5" Type="http://schemas.openxmlformats.org/officeDocument/2006/relationships/slide" Target="slide116.xml"/><Relationship Id="rId10" Type="http://schemas.openxmlformats.org/officeDocument/2006/relationships/slide" Target="slide40.xml"/><Relationship Id="rId4" Type="http://schemas.openxmlformats.org/officeDocument/2006/relationships/image" Target="../media/image19.png"/><Relationship Id="rId9" Type="http://schemas.openxmlformats.org/officeDocument/2006/relationships/slide" Target="slide33.xml"/></Relationships>
</file>

<file path=ppt/slides/_rels/slide118.xml.rels><?xml version="1.0" encoding="UTF-8" standalone="yes"?>
<Relationships xmlns="http://schemas.openxmlformats.org/package/2006/relationships"><Relationship Id="rId8" Type="http://schemas.openxmlformats.org/officeDocument/2006/relationships/slide" Target="slide106.xml"/><Relationship Id="rId3" Type="http://schemas.openxmlformats.org/officeDocument/2006/relationships/slide" Target="slide129.xml"/><Relationship Id="rId7" Type="http://schemas.openxmlformats.org/officeDocument/2006/relationships/slide" Target="slide110.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114.xml"/><Relationship Id="rId5" Type="http://schemas.openxmlformats.org/officeDocument/2006/relationships/slide" Target="slide116.xml"/><Relationship Id="rId4" Type="http://schemas.openxmlformats.org/officeDocument/2006/relationships/image" Target="../media/image19.png"/><Relationship Id="rId9" Type="http://schemas.openxmlformats.org/officeDocument/2006/relationships/slide" Target="slide109.xml"/></Relationships>
</file>

<file path=ppt/slides/_rels/slide119.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slide" Target="slide115.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108.xml"/><Relationship Id="rId5" Type="http://schemas.openxmlformats.org/officeDocument/2006/relationships/slide" Target="slide116.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19.png"/></Relationships>
</file>

<file path=ppt/slides/_rels/slide120.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36.xml"/><Relationship Id="rId5" Type="http://schemas.openxmlformats.org/officeDocument/2006/relationships/slide" Target="slide116.xml"/><Relationship Id="rId4" Type="http://schemas.openxmlformats.org/officeDocument/2006/relationships/image" Target="../media/image19.png"/></Relationships>
</file>

<file path=ppt/slides/_rels/slide121.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slide" Target="slide91.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60.xml"/><Relationship Id="rId5" Type="http://schemas.openxmlformats.org/officeDocument/2006/relationships/slide" Target="slide116.xml"/><Relationship Id="rId4" Type="http://schemas.openxmlformats.org/officeDocument/2006/relationships/image" Target="../media/image19.png"/></Relationships>
</file>

<file path=ppt/slides/_rels/slide122.xml.rels><?xml version="1.0" encoding="UTF-8" standalone="yes"?>
<Relationships xmlns="http://schemas.openxmlformats.org/package/2006/relationships"><Relationship Id="rId8" Type="http://schemas.openxmlformats.org/officeDocument/2006/relationships/slide" Target="slide101.xml"/><Relationship Id="rId3" Type="http://schemas.openxmlformats.org/officeDocument/2006/relationships/slide" Target="slide129.xml"/><Relationship Id="rId7" Type="http://schemas.openxmlformats.org/officeDocument/2006/relationships/slide" Target="slide104.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103.xml"/><Relationship Id="rId5" Type="http://schemas.openxmlformats.org/officeDocument/2006/relationships/slide" Target="slide116.xml"/><Relationship Id="rId4" Type="http://schemas.openxmlformats.org/officeDocument/2006/relationships/image" Target="../media/image19.png"/></Relationships>
</file>

<file path=ppt/slides/_rels/slide123.xml.rels><?xml version="1.0" encoding="UTF-8" standalone="yes"?>
<Relationships xmlns="http://schemas.openxmlformats.org/package/2006/relationships"><Relationship Id="rId8" Type="http://schemas.openxmlformats.org/officeDocument/2006/relationships/slide" Target="slide112.xml"/><Relationship Id="rId3" Type="http://schemas.openxmlformats.org/officeDocument/2006/relationships/slide" Target="slide129.xml"/><Relationship Id="rId7" Type="http://schemas.openxmlformats.org/officeDocument/2006/relationships/slide" Target="slide16.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105.xml"/><Relationship Id="rId5" Type="http://schemas.openxmlformats.org/officeDocument/2006/relationships/slide" Target="slide116.xml"/><Relationship Id="rId4" Type="http://schemas.openxmlformats.org/officeDocument/2006/relationships/image" Target="../media/image19.png"/></Relationships>
</file>

<file path=ppt/slides/_rels/slide124.xml.rels><?xml version="1.0" encoding="UTF-8" standalone="yes"?>
<Relationships xmlns="http://schemas.openxmlformats.org/package/2006/relationships"><Relationship Id="rId8" Type="http://schemas.openxmlformats.org/officeDocument/2006/relationships/slide" Target="slide79.xml"/><Relationship Id="rId3" Type="http://schemas.openxmlformats.org/officeDocument/2006/relationships/slide" Target="slide129.xml"/><Relationship Id="rId7" Type="http://schemas.openxmlformats.org/officeDocument/2006/relationships/slide" Target="slide31.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100.xml"/><Relationship Id="rId5" Type="http://schemas.openxmlformats.org/officeDocument/2006/relationships/slide" Target="slide116.xml"/><Relationship Id="rId4" Type="http://schemas.openxmlformats.org/officeDocument/2006/relationships/image" Target="../media/image19.png"/></Relationships>
</file>

<file path=ppt/slides/_rels/slide125.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129.xml"/><Relationship Id="rId7" Type="http://schemas.openxmlformats.org/officeDocument/2006/relationships/slide" Target="slide7.xml"/><Relationship Id="rId12" Type="http://schemas.openxmlformats.org/officeDocument/2006/relationships/slide" Target="slide113.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8.xml"/><Relationship Id="rId11" Type="http://schemas.openxmlformats.org/officeDocument/2006/relationships/slide" Target="slide54.xml"/><Relationship Id="rId5" Type="http://schemas.openxmlformats.org/officeDocument/2006/relationships/slide" Target="slide116.xml"/><Relationship Id="rId10" Type="http://schemas.openxmlformats.org/officeDocument/2006/relationships/slide" Target="slide40.xml"/><Relationship Id="rId4" Type="http://schemas.openxmlformats.org/officeDocument/2006/relationships/image" Target="../media/image19.png"/><Relationship Id="rId9" Type="http://schemas.openxmlformats.org/officeDocument/2006/relationships/slide" Target="slide33.xml"/></Relationships>
</file>

<file path=ppt/slides/_rels/slide126.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slide" Target="slide111.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44.xml"/><Relationship Id="rId5" Type="http://schemas.openxmlformats.org/officeDocument/2006/relationships/slide" Target="slide116.xml"/><Relationship Id="rId4" Type="http://schemas.openxmlformats.org/officeDocument/2006/relationships/image" Target="../media/image19.png"/></Relationships>
</file>

<file path=ppt/slides/_rels/slide127.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129.xml"/><Relationship Id="rId7" Type="http://schemas.openxmlformats.org/officeDocument/2006/relationships/slide" Target="slide42.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14.xml"/><Relationship Id="rId5" Type="http://schemas.openxmlformats.org/officeDocument/2006/relationships/slide" Target="slide116.xml"/><Relationship Id="rId4" Type="http://schemas.openxmlformats.org/officeDocument/2006/relationships/image" Target="../media/image19.png"/><Relationship Id="rId9" Type="http://schemas.openxmlformats.org/officeDocument/2006/relationships/slide" Target="slide23.xml"/></Relationships>
</file>

<file path=ppt/slides/_rels/slide128.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5" Type="http://schemas.openxmlformats.org/officeDocument/2006/relationships/slide" Target="slide116.xml"/><Relationship Id="rId4" Type="http://schemas.openxmlformats.org/officeDocument/2006/relationships/image" Target="../media/image19.png"/></Relationships>
</file>

<file path=ppt/slides/_rels/slide129.xml.rels><?xml version="1.0" encoding="UTF-8" standalone="yes"?>
<Relationships xmlns="http://schemas.openxmlformats.org/package/2006/relationships"><Relationship Id="rId3" Type="http://schemas.openxmlformats.org/officeDocument/2006/relationships/image" Target="../media/image239.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240.gif"/><Relationship Id="rId5" Type="http://schemas.openxmlformats.org/officeDocument/2006/relationships/slide" Target="slide2.xml"/><Relationship Id="rId4" Type="http://schemas.openxmlformats.org/officeDocument/2006/relationships/slide" Target="slide130.xml"/></Relationships>
</file>

<file path=ppt/slides/_rels/slide13.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43.jpeg"/><Relationship Id="rId4" Type="http://schemas.openxmlformats.org/officeDocument/2006/relationships/image" Target="../media/image19.png"/></Relationships>
</file>

<file path=ppt/slides/_rels/slide1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7.xml"/><Relationship Id="rId1" Type="http://schemas.openxmlformats.org/officeDocument/2006/relationships/audio" Target="file:///G:\!!!Fest\!Fest_2305\631765\&#1055;&#1088;&#1077;&#1079;&#1077;&#1085;&#1090;&#1072;&#1094;&#1080;&#1103;\2.mp3" TargetMode="External"/><Relationship Id="rId6" Type="http://schemas.openxmlformats.org/officeDocument/2006/relationships/image" Target="../media/image5.png"/><Relationship Id="rId5" Type="http://schemas.openxmlformats.org/officeDocument/2006/relationships/image" Target="../media/image242.gif"/><Relationship Id="rId4" Type="http://schemas.openxmlformats.org/officeDocument/2006/relationships/image" Target="../media/image241.png"/></Relationships>
</file>

<file path=ppt/slides/_rels/slide131.xml.rels><?xml version="1.0" encoding="UTF-8" standalone="yes"?>
<Relationships xmlns="http://schemas.openxmlformats.org/package/2006/relationships"><Relationship Id="rId8" Type="http://schemas.openxmlformats.org/officeDocument/2006/relationships/hyperlink" Target="http://schools.keldysh.ru/sch444/MUSEUM/PRES/PL-5-98.htm" TargetMode="External"/><Relationship Id="rId13" Type="http://schemas.openxmlformats.org/officeDocument/2006/relationships/hyperlink" Target="http://ru.wikipedia.org/wiki/%D1%F3%EF%E5%F0%EA%EE%EC%EF%FC%FE%F2%E5%F0" TargetMode="External"/><Relationship Id="rId18" Type="http://schemas.openxmlformats.org/officeDocument/2006/relationships/hyperlink" Target="http://www.technofresh.ru/technics/technostory/future-computers.html" TargetMode="External"/><Relationship Id="rId3" Type="http://schemas.openxmlformats.org/officeDocument/2006/relationships/hyperlink" Target="http://school-8.ucoz.ru/index/do_nachala_xix_veka/0-179" TargetMode="External"/><Relationship Id="rId7" Type="http://schemas.openxmlformats.org/officeDocument/2006/relationships/hyperlink" Target="http://schools.keldysh.ru/sch444/MUSEUM/1_17-17.htm" TargetMode="External"/><Relationship Id="rId12" Type="http://schemas.openxmlformats.org/officeDocument/2006/relationships/hyperlink" Target="http://www.computerhistory.narod.ru/microcomputers.htm" TargetMode="External"/><Relationship Id="rId17" Type="http://schemas.openxmlformats.org/officeDocument/2006/relationships/hyperlink" Target="http://thirdangels.ucoz.ru/publ/kompjutery/kompjutery_budushhego/vzgljad_v_cifrovoe_budushhee_ili_razmechtalis_kompjuter_cherez_20_let/53-1-0-92" TargetMode="External"/><Relationship Id="rId2" Type="http://schemas.openxmlformats.org/officeDocument/2006/relationships/hyperlink" Target="http://gorod.tomsk.ru/index-1257512674.php" TargetMode="External"/><Relationship Id="rId16" Type="http://schemas.openxmlformats.org/officeDocument/2006/relationships/hyperlink" Target="http://www.scorcher.ru/art/future_society/future_society2.php" TargetMode="External"/><Relationship Id="rId20" Type="http://schemas.openxmlformats.org/officeDocument/2006/relationships/hyperlink" Target="http://laaax.ru/interest2/hi-tech/8463-nextep-konceptualnyj-naruchnyj-kompyuter.html" TargetMode="External"/><Relationship Id="rId1" Type="http://schemas.openxmlformats.org/officeDocument/2006/relationships/slideLayout" Target="../slideLayouts/slideLayout7.xml"/><Relationship Id="rId6" Type="http://schemas.openxmlformats.org/officeDocument/2006/relationships/hyperlink" Target="http://htt.my1.ru/index/0-7" TargetMode="External"/><Relationship Id="rId11" Type="http://schemas.openxmlformats.org/officeDocument/2006/relationships/hyperlink" Target="http://www.project.sch901.edusite.ru/p31aa1.html" TargetMode="External"/><Relationship Id="rId5" Type="http://schemas.openxmlformats.org/officeDocument/2006/relationships/hyperlink" Target="http://edu.mccme.ru/School/INet/sch1685/history.htm" TargetMode="External"/><Relationship Id="rId15" Type="http://schemas.openxmlformats.org/officeDocument/2006/relationships/hyperlink" Target="http://&#1073;&#1091;&#1076;&#1091;&#1097;&#1077;&#1077;.&#1088;&#1092;/" TargetMode="External"/><Relationship Id="rId10" Type="http://schemas.openxmlformats.org/officeDocument/2006/relationships/hyperlink" Target="http://sfrolov.livejournal.com/73337.html" TargetMode="External"/><Relationship Id="rId19" Type="http://schemas.openxmlformats.org/officeDocument/2006/relationships/hyperlink" Target="http://www.infuture.ru/article/727" TargetMode="External"/><Relationship Id="rId4" Type="http://schemas.openxmlformats.org/officeDocument/2006/relationships/hyperlink" Target="http://www.trinity.se-ua.net/infrmtqu/1/4/" TargetMode="External"/><Relationship Id="rId9" Type="http://schemas.openxmlformats.org/officeDocument/2006/relationships/hyperlink" Target="http://informedu.narod.ru/hist2.html" TargetMode="External"/><Relationship Id="rId14" Type="http://schemas.openxmlformats.org/officeDocument/2006/relationships/hyperlink" Target="http://www.pcweek.ru/pictures/detail.php?ID=121450&amp;PICTURE_ID=121449" TargetMode="External"/></Relationships>
</file>

<file path=ppt/slides/_rels/slide132.xml.rels><?xml version="1.0" encoding="UTF-8" standalone="yes"?>
<Relationships xmlns="http://schemas.openxmlformats.org/package/2006/relationships"><Relationship Id="rId8" Type="http://schemas.openxmlformats.org/officeDocument/2006/relationships/image" Target="../media/image243.gif"/><Relationship Id="rId3" Type="http://schemas.openxmlformats.org/officeDocument/2006/relationships/slide" Target="slide129.xml"/><Relationship Id="rId7" Type="http://schemas.openxmlformats.org/officeDocument/2006/relationships/slide" Target="slide133.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134.xml"/><Relationship Id="rId5" Type="http://schemas.openxmlformats.org/officeDocument/2006/relationships/slide" Target="slide39.xml"/><Relationship Id="rId4" Type="http://schemas.openxmlformats.org/officeDocument/2006/relationships/image" Target="../media/image19.png"/></Relationships>
</file>

<file path=ppt/slides/_rels/slide133.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media/image244.gif"/><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39.xml"/><Relationship Id="rId5" Type="http://schemas.openxmlformats.org/officeDocument/2006/relationships/slide" Target="slide135.xml"/><Relationship Id="rId4" Type="http://schemas.openxmlformats.org/officeDocument/2006/relationships/image" Target="../media/image19.png"/></Relationships>
</file>

<file path=ppt/slides/_rels/slide134.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media/image245.gif"/><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132.xml"/><Relationship Id="rId5" Type="http://schemas.openxmlformats.org/officeDocument/2006/relationships/slide" Target="slide135.xml"/><Relationship Id="rId4" Type="http://schemas.openxmlformats.org/officeDocument/2006/relationships/image" Target="../media/image19.png"/></Relationships>
</file>

<file path=ppt/slides/_rels/slide135.xml.rels><?xml version="1.0" encoding="UTF-8" standalone="yes"?>
<Relationships xmlns="http://schemas.openxmlformats.org/package/2006/relationships"><Relationship Id="rId8" Type="http://schemas.openxmlformats.org/officeDocument/2006/relationships/image" Target="../media/image243.gif"/><Relationship Id="rId3" Type="http://schemas.openxmlformats.org/officeDocument/2006/relationships/slide" Target="slide129.xml"/><Relationship Id="rId7" Type="http://schemas.openxmlformats.org/officeDocument/2006/relationships/slide" Target="slide137.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136.xml"/><Relationship Id="rId5" Type="http://schemas.openxmlformats.org/officeDocument/2006/relationships/slide" Target="slide39.xml"/><Relationship Id="rId4" Type="http://schemas.openxmlformats.org/officeDocument/2006/relationships/image" Target="../media/image19.png"/></Relationships>
</file>

<file path=ppt/slides/_rels/slide136.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media/image244.gif"/><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39.xml"/><Relationship Id="rId5" Type="http://schemas.openxmlformats.org/officeDocument/2006/relationships/slide" Target="slide138.xml"/><Relationship Id="rId4" Type="http://schemas.openxmlformats.org/officeDocument/2006/relationships/image" Target="../media/image19.png"/></Relationships>
</file>

<file path=ppt/slides/_rels/slide137.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media/image245.gif"/><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135.xml"/><Relationship Id="rId5" Type="http://schemas.openxmlformats.org/officeDocument/2006/relationships/slide" Target="slide138.xml"/><Relationship Id="rId4" Type="http://schemas.openxmlformats.org/officeDocument/2006/relationships/image" Target="../media/image19.png"/></Relationships>
</file>

<file path=ppt/slides/_rels/slide138.xml.rels><?xml version="1.0" encoding="UTF-8" standalone="yes"?>
<Relationships xmlns="http://schemas.openxmlformats.org/package/2006/relationships"><Relationship Id="rId8" Type="http://schemas.openxmlformats.org/officeDocument/2006/relationships/image" Target="../media/image243.gif"/><Relationship Id="rId3" Type="http://schemas.openxmlformats.org/officeDocument/2006/relationships/slide" Target="slide129.xml"/><Relationship Id="rId7" Type="http://schemas.openxmlformats.org/officeDocument/2006/relationships/slide" Target="slide13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140.xml"/><Relationship Id="rId5" Type="http://schemas.openxmlformats.org/officeDocument/2006/relationships/slide" Target="slide39.xml"/><Relationship Id="rId4" Type="http://schemas.openxmlformats.org/officeDocument/2006/relationships/image" Target="../media/image19.png"/></Relationships>
</file>

<file path=ppt/slides/_rels/slide139.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media/image244.gif"/><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39.xml"/><Relationship Id="rId5" Type="http://schemas.openxmlformats.org/officeDocument/2006/relationships/slide" Target="slide141.xm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slide" Target="slide129.xml"/><Relationship Id="rId7" Type="http://schemas.openxmlformats.org/officeDocument/2006/relationships/image" Target="../media/image45.jpe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hyperlink" Target="http://mailz.narod.ru/info/images/vilgelm_shikkard.jpg" TargetMode="External"/><Relationship Id="rId5" Type="http://schemas.openxmlformats.org/officeDocument/2006/relationships/image" Target="../media/image44.jpeg"/><Relationship Id="rId4" Type="http://schemas.openxmlformats.org/officeDocument/2006/relationships/image" Target="../media/image19.png"/></Relationships>
</file>

<file path=ppt/slides/_rels/slide140.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media/image245.gif"/><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138.xml"/><Relationship Id="rId5" Type="http://schemas.openxmlformats.org/officeDocument/2006/relationships/slide" Target="slide141.xml"/><Relationship Id="rId4" Type="http://schemas.openxmlformats.org/officeDocument/2006/relationships/image" Target="../media/image19.png"/></Relationships>
</file>

<file path=ppt/slides/_rels/slide141.xml.rels><?xml version="1.0" encoding="UTF-8" standalone="yes"?>
<Relationships xmlns="http://schemas.openxmlformats.org/package/2006/relationships"><Relationship Id="rId8" Type="http://schemas.openxmlformats.org/officeDocument/2006/relationships/image" Target="../media/image243.gif"/><Relationship Id="rId3" Type="http://schemas.openxmlformats.org/officeDocument/2006/relationships/slide" Target="slide129.xml"/><Relationship Id="rId7" Type="http://schemas.openxmlformats.org/officeDocument/2006/relationships/slide" Target="slide142.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143.xml"/><Relationship Id="rId5" Type="http://schemas.openxmlformats.org/officeDocument/2006/relationships/slide" Target="slide39.xml"/><Relationship Id="rId4" Type="http://schemas.openxmlformats.org/officeDocument/2006/relationships/image" Target="../media/image19.png"/></Relationships>
</file>

<file path=ppt/slides/_rels/slide142.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244.gif"/><Relationship Id="rId5" Type="http://schemas.openxmlformats.org/officeDocument/2006/relationships/slide" Target="slide39.xml"/><Relationship Id="rId4" Type="http://schemas.openxmlformats.org/officeDocument/2006/relationships/image" Target="../media/image19.png"/></Relationships>
</file>

<file path=ppt/slides/_rels/slide143.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media/image245.gif"/><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141.xml"/><Relationship Id="rId5" Type="http://schemas.openxmlformats.org/officeDocument/2006/relationships/slide" Target="slide39.xml"/><Relationship Id="rId4" Type="http://schemas.openxmlformats.org/officeDocument/2006/relationships/image" Target="../media/image19.png"/></Relationships>
</file>

<file path=ppt/slides/_rels/slide144.xml.rels><?xml version="1.0" encoding="UTF-8" standalone="yes"?>
<Relationships xmlns="http://schemas.openxmlformats.org/package/2006/relationships"><Relationship Id="rId8" Type="http://schemas.openxmlformats.org/officeDocument/2006/relationships/image" Target="../media/image243.gif"/><Relationship Id="rId3" Type="http://schemas.openxmlformats.org/officeDocument/2006/relationships/slide" Target="slide129.xml"/><Relationship Id="rId7" Type="http://schemas.openxmlformats.org/officeDocument/2006/relationships/slide" Target="slide145.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146.xml"/><Relationship Id="rId5" Type="http://schemas.openxmlformats.org/officeDocument/2006/relationships/slide" Target="slide99.xml"/><Relationship Id="rId4" Type="http://schemas.openxmlformats.org/officeDocument/2006/relationships/image" Target="../media/image19.png"/></Relationships>
</file>

<file path=ppt/slides/_rels/slide145.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media/image244.gif"/><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99.xml"/><Relationship Id="rId5" Type="http://schemas.openxmlformats.org/officeDocument/2006/relationships/slide" Target="slide147.xml"/><Relationship Id="rId4" Type="http://schemas.openxmlformats.org/officeDocument/2006/relationships/image" Target="../media/image19.png"/></Relationships>
</file>

<file path=ppt/slides/_rels/slide146.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media/image245.gif"/><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144.xml"/><Relationship Id="rId5" Type="http://schemas.openxmlformats.org/officeDocument/2006/relationships/slide" Target="slide147.xml"/><Relationship Id="rId4" Type="http://schemas.openxmlformats.org/officeDocument/2006/relationships/image" Target="../media/image19.png"/></Relationships>
</file>

<file path=ppt/slides/_rels/slide147.xml.rels><?xml version="1.0" encoding="UTF-8" standalone="yes"?>
<Relationships xmlns="http://schemas.openxmlformats.org/package/2006/relationships"><Relationship Id="rId8" Type="http://schemas.openxmlformats.org/officeDocument/2006/relationships/image" Target="../media/image243.gif"/><Relationship Id="rId3" Type="http://schemas.openxmlformats.org/officeDocument/2006/relationships/slide" Target="slide129.xml"/><Relationship Id="rId7" Type="http://schemas.openxmlformats.org/officeDocument/2006/relationships/slide" Target="slide14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148.xml"/><Relationship Id="rId5" Type="http://schemas.openxmlformats.org/officeDocument/2006/relationships/slide" Target="slide99.xml"/><Relationship Id="rId4" Type="http://schemas.openxmlformats.org/officeDocument/2006/relationships/image" Target="../media/image19.png"/></Relationships>
</file>

<file path=ppt/slides/_rels/slide148.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media/image244.gif"/><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99.xml"/><Relationship Id="rId5" Type="http://schemas.openxmlformats.org/officeDocument/2006/relationships/slide" Target="slide150.xml"/><Relationship Id="rId4" Type="http://schemas.openxmlformats.org/officeDocument/2006/relationships/image" Target="../media/image19.png"/></Relationships>
</file>

<file path=ppt/slides/_rels/slide149.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media/image245.gif"/><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147.xml"/><Relationship Id="rId5" Type="http://schemas.openxmlformats.org/officeDocument/2006/relationships/slide" Target="slide150.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slide" Target="slide3.xml"/><Relationship Id="rId4" Type="http://schemas.openxmlformats.org/officeDocument/2006/relationships/image" Target="../media/image19.png"/></Relationships>
</file>

<file path=ppt/slides/_rels/slide150.xml.rels><?xml version="1.0" encoding="UTF-8" standalone="yes"?>
<Relationships xmlns="http://schemas.openxmlformats.org/package/2006/relationships"><Relationship Id="rId8" Type="http://schemas.openxmlformats.org/officeDocument/2006/relationships/slide" Target="slide151.xml"/><Relationship Id="rId3" Type="http://schemas.openxmlformats.org/officeDocument/2006/relationships/slide" Target="slide129.xml"/><Relationship Id="rId7" Type="http://schemas.openxmlformats.org/officeDocument/2006/relationships/slide" Target="slide152.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243.gif"/><Relationship Id="rId5" Type="http://schemas.openxmlformats.org/officeDocument/2006/relationships/slide" Target="slide99.xml"/><Relationship Id="rId4" Type="http://schemas.openxmlformats.org/officeDocument/2006/relationships/image" Target="../media/image19.png"/></Relationships>
</file>

<file path=ppt/slides/_rels/slide151.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media/image244.gif"/><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99.xml"/><Relationship Id="rId5" Type="http://schemas.openxmlformats.org/officeDocument/2006/relationships/slide" Target="slide153.xml"/><Relationship Id="rId4" Type="http://schemas.openxmlformats.org/officeDocument/2006/relationships/image" Target="../media/image19.png"/></Relationships>
</file>

<file path=ppt/slides/_rels/slide152.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media/image245.gif"/><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150.xml"/><Relationship Id="rId5" Type="http://schemas.openxmlformats.org/officeDocument/2006/relationships/slide" Target="slide153.xml"/><Relationship Id="rId4" Type="http://schemas.openxmlformats.org/officeDocument/2006/relationships/image" Target="../media/image19.png"/></Relationships>
</file>

<file path=ppt/slides/_rels/slide153.xml.rels><?xml version="1.0" encoding="UTF-8" standalone="yes"?>
<Relationships xmlns="http://schemas.openxmlformats.org/package/2006/relationships"><Relationship Id="rId8" Type="http://schemas.openxmlformats.org/officeDocument/2006/relationships/slide" Target="slide154.xml"/><Relationship Id="rId3" Type="http://schemas.openxmlformats.org/officeDocument/2006/relationships/slide" Target="slide129.xml"/><Relationship Id="rId7" Type="http://schemas.openxmlformats.org/officeDocument/2006/relationships/slide" Target="slide155.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243.gif"/><Relationship Id="rId5" Type="http://schemas.openxmlformats.org/officeDocument/2006/relationships/slide" Target="slide99.xml"/><Relationship Id="rId4" Type="http://schemas.openxmlformats.org/officeDocument/2006/relationships/image" Target="../media/image19.png"/></Relationships>
</file>

<file path=ppt/slides/_rels/slide154.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media/image244.gif"/><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99.xml"/><Relationship Id="rId5" Type="http://schemas.openxmlformats.org/officeDocument/2006/relationships/slide" Target="slide156.xml"/><Relationship Id="rId4" Type="http://schemas.openxmlformats.org/officeDocument/2006/relationships/image" Target="../media/image19.png"/></Relationships>
</file>

<file path=ppt/slides/_rels/slide155.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media/image245.gif"/><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153.xml"/><Relationship Id="rId5" Type="http://schemas.openxmlformats.org/officeDocument/2006/relationships/slide" Target="slide156.xml"/><Relationship Id="rId4" Type="http://schemas.openxmlformats.org/officeDocument/2006/relationships/image" Target="../media/image19.png"/></Relationships>
</file>

<file path=ppt/slides/_rels/slide156.xml.rels><?xml version="1.0" encoding="UTF-8" standalone="yes"?>
<Relationships xmlns="http://schemas.openxmlformats.org/package/2006/relationships"><Relationship Id="rId8" Type="http://schemas.openxmlformats.org/officeDocument/2006/relationships/slide" Target="slide157.xml"/><Relationship Id="rId3" Type="http://schemas.openxmlformats.org/officeDocument/2006/relationships/slide" Target="slide129.xml"/><Relationship Id="rId7" Type="http://schemas.openxmlformats.org/officeDocument/2006/relationships/slide" Target="slide158.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243.gif"/><Relationship Id="rId5" Type="http://schemas.openxmlformats.org/officeDocument/2006/relationships/slide" Target="slide99.xml"/><Relationship Id="rId4" Type="http://schemas.openxmlformats.org/officeDocument/2006/relationships/image" Target="../media/image19.png"/></Relationships>
</file>

<file path=ppt/slides/_rels/slide157.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244.gif"/><Relationship Id="rId5" Type="http://schemas.openxmlformats.org/officeDocument/2006/relationships/slide" Target="slide99.xml"/><Relationship Id="rId4" Type="http://schemas.openxmlformats.org/officeDocument/2006/relationships/image" Target="../media/image19.png"/></Relationships>
</file>

<file path=ppt/slides/_rels/slide158.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media/image245.gif"/><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156.xml"/><Relationship Id="rId5" Type="http://schemas.openxmlformats.org/officeDocument/2006/relationships/slide" Target="slide99.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8" Type="http://schemas.openxmlformats.org/officeDocument/2006/relationships/hyperlink" Target="http://www.trinity.se-ua.net/images/neperbaculi.jpg" TargetMode="External"/><Relationship Id="rId3" Type="http://schemas.openxmlformats.org/officeDocument/2006/relationships/slide" Target="slide129.xml"/><Relationship Id="rId7" Type="http://schemas.openxmlformats.org/officeDocument/2006/relationships/image" Target="../media/image48.jpe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hyperlink" Target="http://old.college.ru/mathematics/courses/function/content/scientist/images/napier.jpg" TargetMode="External"/><Relationship Id="rId5" Type="http://schemas.openxmlformats.org/officeDocument/2006/relationships/image" Target="../media/image47.png"/><Relationship Id="rId10" Type="http://schemas.openxmlformats.org/officeDocument/2006/relationships/slide" Target="slide3.xml"/><Relationship Id="rId4" Type="http://schemas.openxmlformats.org/officeDocument/2006/relationships/image" Target="../media/image19.png"/><Relationship Id="rId9" Type="http://schemas.openxmlformats.org/officeDocument/2006/relationships/image" Target="../media/image49.jpeg"/></Relationships>
</file>

<file path=ppt/slides/_rels/slide17.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slide" Target="slide129.xml"/><Relationship Id="rId7" Type="http://schemas.openxmlformats.org/officeDocument/2006/relationships/image" Target="../media/image51.pn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50.png"/><Relationship Id="rId5" Type="http://schemas.openxmlformats.org/officeDocument/2006/relationships/slide" Target="slide3.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slide" Target="slide129.xml"/><Relationship Id="rId7" Type="http://schemas.openxmlformats.org/officeDocument/2006/relationships/image" Target="../media/image54.pn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53.png"/><Relationship Id="rId5" Type="http://schemas.openxmlformats.org/officeDocument/2006/relationships/slide" Target="slide3.xm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slide" Target="slide129.xml"/><Relationship Id="rId7" Type="http://schemas.openxmlformats.org/officeDocument/2006/relationships/image" Target="http://www.mycomputer.ua/issue/19_241/24-25/TN_24_pic-4.jpg" TargetMode="Externa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8" Type="http://schemas.openxmlformats.org/officeDocument/2006/relationships/slide" Target="slide99.xml"/><Relationship Id="rId13" Type="http://schemas.openxmlformats.org/officeDocument/2006/relationships/image" Target="../media/image13.png"/><Relationship Id="rId18" Type="http://schemas.openxmlformats.org/officeDocument/2006/relationships/image" Target="../media/image18.gif"/><Relationship Id="rId3" Type="http://schemas.openxmlformats.org/officeDocument/2006/relationships/slide" Target="slide3.xml"/><Relationship Id="rId21" Type="http://schemas.openxmlformats.org/officeDocument/2006/relationships/slide" Target="slide2.xml"/><Relationship Id="rId7" Type="http://schemas.openxmlformats.org/officeDocument/2006/relationships/image" Target="../media/image9.png"/><Relationship Id="rId12" Type="http://schemas.openxmlformats.org/officeDocument/2006/relationships/image" Target="../media/image12.png"/><Relationship Id="rId17" Type="http://schemas.openxmlformats.org/officeDocument/2006/relationships/image" Target="../media/image17.png"/><Relationship Id="rId2" Type="http://schemas.openxmlformats.org/officeDocument/2006/relationships/image" Target="../media/image6.png"/><Relationship Id="rId16" Type="http://schemas.openxmlformats.org/officeDocument/2006/relationships/image" Target="../media/image16.png"/><Relationship Id="rId20" Type="http://schemas.openxmlformats.org/officeDocument/2006/relationships/image" Target="../media/image19.png"/><Relationship Id="rId1" Type="http://schemas.openxmlformats.org/officeDocument/2006/relationships/slideLayout" Target="../slideLayouts/slideLayout6.xml"/><Relationship Id="rId6" Type="http://schemas.openxmlformats.org/officeDocument/2006/relationships/image" Target="../media/image8.png"/><Relationship Id="rId11" Type="http://schemas.openxmlformats.org/officeDocument/2006/relationships/slide" Target="slide116.xml"/><Relationship Id="rId5" Type="http://schemas.openxmlformats.org/officeDocument/2006/relationships/slide" Target="slide39.xml"/><Relationship Id="rId15" Type="http://schemas.openxmlformats.org/officeDocument/2006/relationships/image" Target="../media/image15.png"/><Relationship Id="rId10" Type="http://schemas.openxmlformats.org/officeDocument/2006/relationships/image" Target="../media/image11.png"/><Relationship Id="rId19" Type="http://schemas.openxmlformats.org/officeDocument/2006/relationships/slide" Target="slide129.xml"/><Relationship Id="rId4" Type="http://schemas.openxmlformats.org/officeDocument/2006/relationships/image" Target="../media/image7.png"/><Relationship Id="rId9" Type="http://schemas.openxmlformats.org/officeDocument/2006/relationships/image" Target="../media/image10.png"/><Relationship Id="rId14" Type="http://schemas.openxmlformats.org/officeDocument/2006/relationships/image" Target="../media/image14.png"/></Relationships>
</file>

<file path=ppt/slides/_rels/slide20.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58.png"/><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slide" Target="slide129.xml"/><Relationship Id="rId7" Type="http://schemas.openxmlformats.org/officeDocument/2006/relationships/image" Target="../media/image60.jpe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59.jpeg"/><Relationship Id="rId5" Type="http://schemas.openxmlformats.org/officeDocument/2006/relationships/hyperlink" Target="http://900igr.net/datai/algebra/Vychislenie-proizvodnykh/0010-010-Istorija-Proizvodnoj.jpg" TargetMode="External"/><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61.jpeg"/><Relationship Id="rId5" Type="http://schemas.openxmlformats.org/officeDocument/2006/relationships/hyperlink" Target="http://schools.keldysh.ru/sch444/MUSEUM/PICTURE/leibrech.jpg" TargetMode="External"/><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63.jpeg"/><Relationship Id="rId5" Type="http://schemas.openxmlformats.org/officeDocument/2006/relationships/image" Target="../media/image62.gif"/><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65.jpeg"/><Relationship Id="rId5" Type="http://schemas.openxmlformats.org/officeDocument/2006/relationships/image" Target="../media/image64.gif"/><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66.jpeg"/><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67.png"/><Relationship Id="rId5" Type="http://schemas.openxmlformats.org/officeDocument/2006/relationships/slide" Target="slide3.xml"/><Relationship Id="rId4" Type="http://schemas.openxmlformats.org/officeDocument/2006/relationships/image" Target="../media/image19.png"/></Relationships>
</file>

<file path=ppt/slides/_rels/slide27.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68.jpeg"/><Relationship Id="rId5" Type="http://schemas.openxmlformats.org/officeDocument/2006/relationships/slide" Target="slide3.xml"/><Relationship Id="rId4" Type="http://schemas.openxmlformats.org/officeDocument/2006/relationships/image" Target="../media/image19.png"/></Relationships>
</file>

<file path=ppt/slides/_rels/slide28.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69.jpeg"/><Relationship Id="rId4" Type="http://schemas.openxmlformats.org/officeDocument/2006/relationships/image" Target="../media/image19.png"/></Relationships>
</file>

<file path=ppt/slides/_rels/slide29.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media/image71.pn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70.jpeg"/><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8" Type="http://schemas.openxmlformats.org/officeDocument/2006/relationships/slide" Target="slide30.xml"/><Relationship Id="rId13" Type="http://schemas.openxmlformats.org/officeDocument/2006/relationships/slide" Target="slide2.xml"/><Relationship Id="rId3" Type="http://schemas.openxmlformats.org/officeDocument/2006/relationships/image" Target="../media/image21.png"/><Relationship Id="rId7" Type="http://schemas.openxmlformats.org/officeDocument/2006/relationships/slide" Target="slide21.xml"/><Relationship Id="rId12" Type="http://schemas.openxmlformats.org/officeDocument/2006/relationships/image" Target="../media/image19.png"/><Relationship Id="rId2" Type="http://schemas.openxmlformats.org/officeDocument/2006/relationships/image" Target="../media/image20.jpeg"/><Relationship Id="rId1" Type="http://schemas.openxmlformats.org/officeDocument/2006/relationships/slideLayout" Target="../slideLayouts/slideLayout7.xml"/><Relationship Id="rId6" Type="http://schemas.openxmlformats.org/officeDocument/2006/relationships/slide" Target="slide19.xml"/><Relationship Id="rId11" Type="http://schemas.openxmlformats.org/officeDocument/2006/relationships/slide" Target="slide129.xml"/><Relationship Id="rId5" Type="http://schemas.openxmlformats.org/officeDocument/2006/relationships/slide" Target="slide4.xml"/><Relationship Id="rId10" Type="http://schemas.openxmlformats.org/officeDocument/2006/relationships/slide" Target="slide27.xml"/><Relationship Id="rId4" Type="http://schemas.openxmlformats.org/officeDocument/2006/relationships/image" Target="../media/image22.png"/><Relationship Id="rId9" Type="http://schemas.openxmlformats.org/officeDocument/2006/relationships/slide" Target="slide36.xml"/></Relationships>
</file>

<file path=ppt/slides/_rels/slide30.xml.rels><?xml version="1.0" encoding="UTF-8" standalone="yes"?>
<Relationships xmlns="http://schemas.openxmlformats.org/package/2006/relationships"><Relationship Id="rId8" Type="http://schemas.openxmlformats.org/officeDocument/2006/relationships/image" Target="http://saratov.fio.ru/listeners/works/006/3/image/lovelace.jpg" TargetMode="External"/><Relationship Id="rId3" Type="http://schemas.openxmlformats.org/officeDocument/2006/relationships/slide" Target="slide129.xml"/><Relationship Id="rId7" Type="http://schemas.openxmlformats.org/officeDocument/2006/relationships/image" Target="../media/image74.jpe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19.png"/><Relationship Id="rId9" Type="http://schemas.openxmlformats.org/officeDocument/2006/relationships/slide" Target="slide3.xml"/></Relationships>
</file>

<file path=ppt/slides/_rels/slide31.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media/image76.pn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75.png"/><Relationship Id="rId5" Type="http://schemas.openxmlformats.org/officeDocument/2006/relationships/slide" Target="slide3.xml"/><Relationship Id="rId4" Type="http://schemas.openxmlformats.org/officeDocument/2006/relationships/image" Target="../media/image19.png"/></Relationships>
</file>

<file path=ppt/slides/_rels/slide32.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77.png"/><Relationship Id="rId5" Type="http://schemas.openxmlformats.org/officeDocument/2006/relationships/slide" Target="slide3.xml"/><Relationship Id="rId4" Type="http://schemas.openxmlformats.org/officeDocument/2006/relationships/image" Target="../media/image19.png"/></Relationships>
</file>

<file path=ppt/slides/_rels/slide33.xml.rels><?xml version="1.0" encoding="UTF-8" standalone="yes"?>
<Relationships xmlns="http://schemas.openxmlformats.org/package/2006/relationships"><Relationship Id="rId8" Type="http://schemas.openxmlformats.org/officeDocument/2006/relationships/image" Target="../media/image80.jpeg"/><Relationship Id="rId3" Type="http://schemas.openxmlformats.org/officeDocument/2006/relationships/slide" Target="slide129.xml"/><Relationship Id="rId7" Type="http://schemas.openxmlformats.org/officeDocument/2006/relationships/image" Target="../media/image79.jpe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78.png"/><Relationship Id="rId5" Type="http://schemas.openxmlformats.org/officeDocument/2006/relationships/slide" Target="slide3.xml"/><Relationship Id="rId4" Type="http://schemas.openxmlformats.org/officeDocument/2006/relationships/image" Target="../media/image19.png"/><Relationship Id="rId9" Type="http://schemas.openxmlformats.org/officeDocument/2006/relationships/image" Target="../media/image81.png"/></Relationships>
</file>

<file path=ppt/slides/_rels/slide34.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82.jpeg"/><Relationship Id="rId5" Type="http://schemas.openxmlformats.org/officeDocument/2006/relationships/slide" Target="slide3.xml"/><Relationship Id="rId4" Type="http://schemas.openxmlformats.org/officeDocument/2006/relationships/image" Target="../media/image19.png"/></Relationships>
</file>

<file path=ppt/slides/_rels/slide35.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http://schools.keldysh.ru/sch444/MUSEUM/PICTURE/_MG_2195.jpg" TargetMode="Externa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83.jpeg"/><Relationship Id="rId5" Type="http://schemas.openxmlformats.org/officeDocument/2006/relationships/slide" Target="slide3.xml"/><Relationship Id="rId4" Type="http://schemas.openxmlformats.org/officeDocument/2006/relationships/image" Target="../media/image19.png"/></Relationships>
</file>

<file path=ppt/slides/_rels/slide36.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media/image85.pn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84.png"/><Relationship Id="rId5" Type="http://schemas.openxmlformats.org/officeDocument/2006/relationships/slide" Target="slide3.xml"/><Relationship Id="rId4" Type="http://schemas.openxmlformats.org/officeDocument/2006/relationships/image" Target="../media/image19.png"/></Relationships>
</file>

<file path=ppt/slides/_rels/slide37.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86.png"/><Relationship Id="rId5" Type="http://schemas.openxmlformats.org/officeDocument/2006/relationships/slide" Target="slide3.xml"/><Relationship Id="rId4" Type="http://schemas.openxmlformats.org/officeDocument/2006/relationships/image" Target="../media/image19.png"/></Relationships>
</file>

<file path=ppt/slides/_rels/slide38.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87.png"/><Relationship Id="rId5" Type="http://schemas.openxmlformats.org/officeDocument/2006/relationships/slide" Target="slide3.xml"/><Relationship Id="rId4" Type="http://schemas.openxmlformats.org/officeDocument/2006/relationships/image" Target="../media/image19.png"/></Relationships>
</file>

<file path=ppt/slides/_rels/slide39.xml.rels><?xml version="1.0" encoding="UTF-8" standalone="yes"?>
<Relationships xmlns="http://schemas.openxmlformats.org/package/2006/relationships"><Relationship Id="rId8" Type="http://schemas.openxmlformats.org/officeDocument/2006/relationships/image" Target="../media/image90.png"/><Relationship Id="rId13" Type="http://schemas.openxmlformats.org/officeDocument/2006/relationships/image" Target="../media/image91.gif"/><Relationship Id="rId3" Type="http://schemas.openxmlformats.org/officeDocument/2006/relationships/slide" Target="slide91.xml"/><Relationship Id="rId7" Type="http://schemas.openxmlformats.org/officeDocument/2006/relationships/slide" Target="slide60.xml"/><Relationship Id="rId12" Type="http://schemas.openxmlformats.org/officeDocument/2006/relationships/slide" Target="slide2.xml"/><Relationship Id="rId2" Type="http://schemas.openxmlformats.org/officeDocument/2006/relationships/image" Target="../media/image88.jpeg"/><Relationship Id="rId1" Type="http://schemas.openxmlformats.org/officeDocument/2006/relationships/slideLayout" Target="../slideLayouts/slideLayout7.xml"/><Relationship Id="rId6" Type="http://schemas.openxmlformats.org/officeDocument/2006/relationships/image" Target="../media/image89.png"/><Relationship Id="rId11" Type="http://schemas.openxmlformats.org/officeDocument/2006/relationships/image" Target="../media/image19.png"/><Relationship Id="rId5" Type="http://schemas.openxmlformats.org/officeDocument/2006/relationships/slide" Target="slide54.xml"/><Relationship Id="rId10" Type="http://schemas.openxmlformats.org/officeDocument/2006/relationships/slide" Target="slide129.xml"/><Relationship Id="rId4" Type="http://schemas.openxmlformats.org/officeDocument/2006/relationships/slide" Target="slide40.xml"/><Relationship Id="rId9" Type="http://schemas.openxmlformats.org/officeDocument/2006/relationships/slide" Target="slide64.xml"/><Relationship Id="rId14" Type="http://schemas.openxmlformats.org/officeDocument/2006/relationships/slide" Target="slide132.xml"/></Relationships>
</file>

<file path=ppt/slides/_rels/slide4.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19.png"/></Relationships>
</file>

<file path=ppt/slides/_rels/slide40.xml.rels><?xml version="1.0" encoding="UTF-8" standalone="yes"?>
<Relationships xmlns="http://schemas.openxmlformats.org/package/2006/relationships"><Relationship Id="rId8" Type="http://schemas.openxmlformats.org/officeDocument/2006/relationships/image" Target="../media/image94.jpeg"/><Relationship Id="rId3" Type="http://schemas.openxmlformats.org/officeDocument/2006/relationships/slide" Target="slide129.xml"/><Relationship Id="rId7" Type="http://schemas.openxmlformats.org/officeDocument/2006/relationships/image" Target="../media/image93.jpe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92.jpeg"/><Relationship Id="rId5" Type="http://schemas.openxmlformats.org/officeDocument/2006/relationships/slide" Target="slide39.xml"/><Relationship Id="rId4" Type="http://schemas.openxmlformats.org/officeDocument/2006/relationships/image" Target="../media/image19.png"/><Relationship Id="rId9" Type="http://schemas.openxmlformats.org/officeDocument/2006/relationships/image" Target="../media/image95.jpeg"/></Relationships>
</file>

<file path=ppt/slides/_rels/slide41.xml.rels><?xml version="1.0" encoding="UTF-8" standalone="yes"?>
<Relationships xmlns="http://schemas.openxmlformats.org/package/2006/relationships"><Relationship Id="rId8" Type="http://schemas.openxmlformats.org/officeDocument/2006/relationships/image" Target="../media/image98.jpeg"/><Relationship Id="rId3" Type="http://schemas.openxmlformats.org/officeDocument/2006/relationships/slide" Target="slide129.xml"/><Relationship Id="rId7" Type="http://schemas.openxmlformats.org/officeDocument/2006/relationships/image" Target="../media/image97.jpe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96.jpeg"/><Relationship Id="rId5" Type="http://schemas.openxmlformats.org/officeDocument/2006/relationships/slide" Target="slide39.xml"/><Relationship Id="rId4" Type="http://schemas.openxmlformats.org/officeDocument/2006/relationships/image" Target="../media/image19.png"/><Relationship Id="rId9" Type="http://schemas.openxmlformats.org/officeDocument/2006/relationships/image" Target="../media/image99.jpeg"/></Relationships>
</file>

<file path=ppt/slides/_rels/slide42.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00.png"/><Relationship Id="rId5" Type="http://schemas.openxmlformats.org/officeDocument/2006/relationships/slide" Target="slide39.xml"/><Relationship Id="rId4" Type="http://schemas.openxmlformats.org/officeDocument/2006/relationships/image" Target="../media/image19.png"/></Relationships>
</file>

<file path=ppt/slides/_rels/slide43.xml.rels><?xml version="1.0" encoding="UTF-8" standalone="yes"?>
<Relationships xmlns="http://schemas.openxmlformats.org/package/2006/relationships"><Relationship Id="rId8" Type="http://schemas.openxmlformats.org/officeDocument/2006/relationships/image" Target="../media/image103.jpeg"/><Relationship Id="rId3" Type="http://schemas.openxmlformats.org/officeDocument/2006/relationships/slide" Target="slide129.xml"/><Relationship Id="rId7" Type="http://schemas.openxmlformats.org/officeDocument/2006/relationships/image" Target="../media/image102.jpe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01.jpeg"/><Relationship Id="rId5" Type="http://schemas.openxmlformats.org/officeDocument/2006/relationships/slide" Target="slide39.xml"/><Relationship Id="rId4" Type="http://schemas.openxmlformats.org/officeDocument/2006/relationships/image" Target="../media/image19.png"/></Relationships>
</file>

<file path=ppt/slides/_rels/slide44.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04.png"/><Relationship Id="rId5" Type="http://schemas.openxmlformats.org/officeDocument/2006/relationships/slide" Target="slide39.xml"/><Relationship Id="rId4" Type="http://schemas.openxmlformats.org/officeDocument/2006/relationships/image" Target="../media/image19.png"/></Relationships>
</file>

<file path=ppt/slides/_rels/slide45.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05.png"/><Relationship Id="rId5" Type="http://schemas.openxmlformats.org/officeDocument/2006/relationships/slide" Target="slide39.xml"/><Relationship Id="rId4" Type="http://schemas.openxmlformats.org/officeDocument/2006/relationships/image" Target="../media/image19.png"/></Relationships>
</file>

<file path=ppt/slides/_rels/slide46.xml.rels><?xml version="1.0" encoding="UTF-8" standalone="yes"?>
<Relationships xmlns="http://schemas.openxmlformats.org/package/2006/relationships"><Relationship Id="rId8" Type="http://schemas.openxmlformats.org/officeDocument/2006/relationships/image" Target="../media/image107.jpeg"/><Relationship Id="rId3" Type="http://schemas.openxmlformats.org/officeDocument/2006/relationships/slide" Target="slide129.xml"/><Relationship Id="rId7" Type="http://schemas.openxmlformats.org/officeDocument/2006/relationships/slide" Target="slide40.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06.jpeg"/><Relationship Id="rId5" Type="http://schemas.openxmlformats.org/officeDocument/2006/relationships/slide" Target="slide39.xml"/><Relationship Id="rId10" Type="http://schemas.openxmlformats.org/officeDocument/2006/relationships/image" Target="../media/image109.jpeg"/><Relationship Id="rId4" Type="http://schemas.openxmlformats.org/officeDocument/2006/relationships/image" Target="../media/image19.png"/><Relationship Id="rId9" Type="http://schemas.openxmlformats.org/officeDocument/2006/relationships/image" Target="../media/image108.jpeg"/></Relationships>
</file>

<file path=ppt/slides/_rels/slide47.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10.png"/><Relationship Id="rId5" Type="http://schemas.openxmlformats.org/officeDocument/2006/relationships/slide" Target="slide39.xml"/><Relationship Id="rId4" Type="http://schemas.openxmlformats.org/officeDocument/2006/relationships/image" Target="../media/image19.png"/></Relationships>
</file>

<file path=ppt/slides/_rels/slide48.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11.jpeg"/><Relationship Id="rId5" Type="http://schemas.openxmlformats.org/officeDocument/2006/relationships/slide" Target="slide39.xml"/><Relationship Id="rId4" Type="http://schemas.openxmlformats.org/officeDocument/2006/relationships/image" Target="../media/image19.png"/></Relationships>
</file>

<file path=ppt/slides/_rels/slide49.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12.jpeg"/><Relationship Id="rId5" Type="http://schemas.openxmlformats.org/officeDocument/2006/relationships/slide" Target="slide39.xml"/><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jpeg"/><Relationship Id="rId4" Type="http://schemas.openxmlformats.org/officeDocument/2006/relationships/image" Target="../media/image19.png"/></Relationships>
</file>

<file path=ppt/slides/_rels/slide50.xml.rels><?xml version="1.0" encoding="UTF-8" standalone="yes"?>
<Relationships xmlns="http://schemas.openxmlformats.org/package/2006/relationships"><Relationship Id="rId8" Type="http://schemas.openxmlformats.org/officeDocument/2006/relationships/image" Target="../media/image114.jpeg"/><Relationship Id="rId3" Type="http://schemas.openxmlformats.org/officeDocument/2006/relationships/slide" Target="slide129.xml"/><Relationship Id="rId7" Type="http://schemas.openxmlformats.org/officeDocument/2006/relationships/image" Target="../media/image113.jpe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49.xml"/><Relationship Id="rId5" Type="http://schemas.openxmlformats.org/officeDocument/2006/relationships/slide" Target="slide39.xml"/><Relationship Id="rId4" Type="http://schemas.openxmlformats.org/officeDocument/2006/relationships/image" Target="../media/image19.png"/><Relationship Id="rId9" Type="http://schemas.openxmlformats.org/officeDocument/2006/relationships/image" Target="../media/image115.png"/></Relationships>
</file>

<file path=ppt/slides/_rels/slide51.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16.png"/><Relationship Id="rId5" Type="http://schemas.openxmlformats.org/officeDocument/2006/relationships/slide" Target="slide39.xml"/><Relationship Id="rId4" Type="http://schemas.openxmlformats.org/officeDocument/2006/relationships/image" Target="../media/image19.png"/></Relationships>
</file>

<file path=ppt/slides/_rels/slide52.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media/image118.pn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17.png"/><Relationship Id="rId5" Type="http://schemas.openxmlformats.org/officeDocument/2006/relationships/slide" Target="slide39.xml"/><Relationship Id="rId4" Type="http://schemas.openxmlformats.org/officeDocument/2006/relationships/image" Target="../media/image19.png"/></Relationships>
</file>

<file path=ppt/slides/_rels/slide53.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19.png"/><Relationship Id="rId5" Type="http://schemas.openxmlformats.org/officeDocument/2006/relationships/slide" Target="slide39.xml"/><Relationship Id="rId4" Type="http://schemas.openxmlformats.org/officeDocument/2006/relationships/image" Target="../media/image19.png"/></Relationships>
</file>

<file path=ppt/slides/_rels/slide54.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media/image121.pn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20.png"/><Relationship Id="rId5" Type="http://schemas.openxmlformats.org/officeDocument/2006/relationships/slide" Target="slide39.xml"/><Relationship Id="rId4" Type="http://schemas.openxmlformats.org/officeDocument/2006/relationships/image" Target="../media/image19.png"/></Relationships>
</file>

<file path=ppt/slides/_rels/slide55.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22.png"/><Relationship Id="rId5" Type="http://schemas.openxmlformats.org/officeDocument/2006/relationships/slide" Target="slide39.xml"/><Relationship Id="rId4" Type="http://schemas.openxmlformats.org/officeDocument/2006/relationships/image" Target="../media/image19.png"/></Relationships>
</file>

<file path=ppt/slides/_rels/slide56.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23.jpeg"/><Relationship Id="rId5" Type="http://schemas.openxmlformats.org/officeDocument/2006/relationships/slide" Target="slide39.xml"/><Relationship Id="rId4" Type="http://schemas.openxmlformats.org/officeDocument/2006/relationships/image" Target="../media/image19.png"/></Relationships>
</file>

<file path=ppt/slides/_rels/slide57.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24.png"/><Relationship Id="rId5" Type="http://schemas.openxmlformats.org/officeDocument/2006/relationships/slide" Target="slide39.xml"/><Relationship Id="rId4" Type="http://schemas.openxmlformats.org/officeDocument/2006/relationships/image" Target="../media/image19.png"/></Relationships>
</file>

<file path=ppt/slides/_rels/slide58.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25.jpeg"/><Relationship Id="rId5" Type="http://schemas.openxmlformats.org/officeDocument/2006/relationships/slide" Target="slide39.xml"/><Relationship Id="rId4" Type="http://schemas.openxmlformats.org/officeDocument/2006/relationships/image" Target="../media/image19.png"/></Relationships>
</file>

<file path=ppt/slides/_rels/slide59.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media/image127.jpe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26.jpeg"/><Relationship Id="rId5" Type="http://schemas.openxmlformats.org/officeDocument/2006/relationships/slide" Target="slide39.xml"/><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slide" Target="slide129.xml"/><Relationship Id="rId7" Type="http://schemas.openxmlformats.org/officeDocument/2006/relationships/image" Target="../media/image27.jpe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hyperlink" Target="http://images.yandex.ru/yandsearch?text=%D1%80%D0%B8%D0%BC%D1%81%D0%BA%D0%B8%D0%B9%20%D0%B0%D0%B1%D0%B0%D0%BA&amp;noreask=1&amp;img_url=informatic-10.at.ua/urok3/1.jpg&amp;pos=4&amp;rpt=simage&amp;lr=57" TargetMode="External"/><Relationship Id="rId5" Type="http://schemas.openxmlformats.org/officeDocument/2006/relationships/image" Target="../media/image26.png"/><Relationship Id="rId4" Type="http://schemas.openxmlformats.org/officeDocument/2006/relationships/image" Target="../media/image19.png"/></Relationships>
</file>

<file path=ppt/slides/_rels/slide60.xml.rels><?xml version="1.0" encoding="UTF-8" standalone="yes"?>
<Relationships xmlns="http://schemas.openxmlformats.org/package/2006/relationships"><Relationship Id="rId8" Type="http://schemas.openxmlformats.org/officeDocument/2006/relationships/image" Target="../media/image130.jpeg"/><Relationship Id="rId3" Type="http://schemas.openxmlformats.org/officeDocument/2006/relationships/slide" Target="slide129.xml"/><Relationship Id="rId7" Type="http://schemas.openxmlformats.org/officeDocument/2006/relationships/image" Target="../media/image129.jpe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28.jpeg"/><Relationship Id="rId5" Type="http://schemas.openxmlformats.org/officeDocument/2006/relationships/slide" Target="slide39.xml"/><Relationship Id="rId4" Type="http://schemas.openxmlformats.org/officeDocument/2006/relationships/image" Target="../media/image19.png"/></Relationships>
</file>

<file path=ppt/slides/_rels/slide61.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31.jpeg"/><Relationship Id="rId5" Type="http://schemas.openxmlformats.org/officeDocument/2006/relationships/slide" Target="slide39.xml"/><Relationship Id="rId4" Type="http://schemas.openxmlformats.org/officeDocument/2006/relationships/image" Target="../media/image19.png"/></Relationships>
</file>

<file path=ppt/slides/_rels/slide62.xml.rels><?xml version="1.0" encoding="UTF-8" standalone="yes"?>
<Relationships xmlns="http://schemas.openxmlformats.org/package/2006/relationships"><Relationship Id="rId8" Type="http://schemas.openxmlformats.org/officeDocument/2006/relationships/image" Target="../media/image133.jpeg"/><Relationship Id="rId3" Type="http://schemas.openxmlformats.org/officeDocument/2006/relationships/slide" Target="slide129.xml"/><Relationship Id="rId7" Type="http://schemas.openxmlformats.org/officeDocument/2006/relationships/image" Target="../media/image132.jpe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hyperlink" Target="../../TARHOV/images/pc_016.jpg" TargetMode="External"/><Relationship Id="rId5" Type="http://schemas.openxmlformats.org/officeDocument/2006/relationships/slide" Target="slide39.xml"/><Relationship Id="rId4" Type="http://schemas.openxmlformats.org/officeDocument/2006/relationships/image" Target="../media/image19.png"/><Relationship Id="rId9" Type="http://schemas.openxmlformats.org/officeDocument/2006/relationships/image" Target="../media/image134.jpeg"/></Relationships>
</file>

<file path=ppt/slides/_rels/slide63.xml.rels><?xml version="1.0" encoding="UTF-8" standalone="yes"?>
<Relationships xmlns="http://schemas.openxmlformats.org/package/2006/relationships"><Relationship Id="rId8" Type="http://schemas.openxmlformats.org/officeDocument/2006/relationships/image" Target="../media/image136.jpeg"/><Relationship Id="rId3" Type="http://schemas.openxmlformats.org/officeDocument/2006/relationships/slide" Target="slide129.xml"/><Relationship Id="rId7" Type="http://schemas.openxmlformats.org/officeDocument/2006/relationships/image" Target="../media/image135.jpe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hyperlink" Target="../../TARHOV/images/pc_016.jpg" TargetMode="External"/><Relationship Id="rId5" Type="http://schemas.openxmlformats.org/officeDocument/2006/relationships/slide" Target="slide39.xml"/><Relationship Id="rId4" Type="http://schemas.openxmlformats.org/officeDocument/2006/relationships/image" Target="../media/image19.png"/><Relationship Id="rId9" Type="http://schemas.openxmlformats.org/officeDocument/2006/relationships/image" Target="../media/image137.jpeg"/></Relationships>
</file>

<file path=ppt/slides/_rels/slide64.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38.png"/><Relationship Id="rId5" Type="http://schemas.openxmlformats.org/officeDocument/2006/relationships/slide" Target="slide39.xml"/><Relationship Id="rId4" Type="http://schemas.openxmlformats.org/officeDocument/2006/relationships/image" Target="../media/image19.png"/></Relationships>
</file>

<file path=ppt/slides/_rels/slide65.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media/image140.jpe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39.jpeg"/><Relationship Id="rId5" Type="http://schemas.openxmlformats.org/officeDocument/2006/relationships/slide" Target="slide39.xml"/><Relationship Id="rId4" Type="http://schemas.openxmlformats.org/officeDocument/2006/relationships/image" Target="../media/image19.png"/></Relationships>
</file>

<file path=ppt/slides/_rels/slide66.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41.jpeg"/><Relationship Id="rId5" Type="http://schemas.openxmlformats.org/officeDocument/2006/relationships/slide" Target="slide39.xml"/><Relationship Id="rId4" Type="http://schemas.openxmlformats.org/officeDocument/2006/relationships/image" Target="../media/image19.png"/></Relationships>
</file>

<file path=ppt/slides/_rels/slide67.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42.jpeg"/><Relationship Id="rId5" Type="http://schemas.openxmlformats.org/officeDocument/2006/relationships/slide" Target="slide39.xml"/><Relationship Id="rId4" Type="http://schemas.openxmlformats.org/officeDocument/2006/relationships/image" Target="../media/image19.png"/></Relationships>
</file>

<file path=ppt/slides/_rels/slide68.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43.jpeg"/><Relationship Id="rId5" Type="http://schemas.openxmlformats.org/officeDocument/2006/relationships/slide" Target="slide39.xml"/><Relationship Id="rId4" Type="http://schemas.openxmlformats.org/officeDocument/2006/relationships/image" Target="../media/image19.png"/></Relationships>
</file>

<file path=ppt/slides/_rels/slide69.xml.rels><?xml version="1.0" encoding="UTF-8" standalone="yes"?>
<Relationships xmlns="http://schemas.openxmlformats.org/package/2006/relationships"><Relationship Id="rId8" Type="http://schemas.openxmlformats.org/officeDocument/2006/relationships/image" Target="../media/image146.jpeg"/><Relationship Id="rId3" Type="http://schemas.openxmlformats.org/officeDocument/2006/relationships/slide" Target="slide129.xml"/><Relationship Id="rId7" Type="http://schemas.openxmlformats.org/officeDocument/2006/relationships/image" Target="../media/image145.jpe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44.jpeg"/><Relationship Id="rId5" Type="http://schemas.openxmlformats.org/officeDocument/2006/relationships/slide" Target="slide39.xml"/><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29.jpeg"/><Relationship Id="rId5" Type="http://schemas.openxmlformats.org/officeDocument/2006/relationships/image" Target="../media/image28.png"/><Relationship Id="rId4" Type="http://schemas.openxmlformats.org/officeDocument/2006/relationships/image" Target="../media/image19.png"/></Relationships>
</file>

<file path=ppt/slides/_rels/slide70.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47.jpeg"/><Relationship Id="rId5" Type="http://schemas.openxmlformats.org/officeDocument/2006/relationships/slide" Target="slide39.xml"/><Relationship Id="rId4" Type="http://schemas.openxmlformats.org/officeDocument/2006/relationships/image" Target="../media/image19.png"/></Relationships>
</file>

<file path=ppt/slides/_rels/slide71.xml.rels><?xml version="1.0" encoding="UTF-8" standalone="yes"?>
<Relationships xmlns="http://schemas.openxmlformats.org/package/2006/relationships"><Relationship Id="rId8" Type="http://schemas.openxmlformats.org/officeDocument/2006/relationships/image" Target="../media/image150.png"/><Relationship Id="rId3" Type="http://schemas.openxmlformats.org/officeDocument/2006/relationships/slide" Target="slide129.xml"/><Relationship Id="rId7" Type="http://schemas.openxmlformats.org/officeDocument/2006/relationships/image" Target="../media/image149.pn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48.png"/><Relationship Id="rId5" Type="http://schemas.openxmlformats.org/officeDocument/2006/relationships/slide" Target="slide39.xml"/><Relationship Id="rId4" Type="http://schemas.openxmlformats.org/officeDocument/2006/relationships/image" Target="../media/image19.png"/></Relationships>
</file>

<file path=ppt/slides/_rels/slide72.xml.rels><?xml version="1.0" encoding="UTF-8" standalone="yes"?>
<Relationships xmlns="http://schemas.openxmlformats.org/package/2006/relationships"><Relationship Id="rId8" Type="http://schemas.openxmlformats.org/officeDocument/2006/relationships/image" Target="../media/image153.png"/><Relationship Id="rId3" Type="http://schemas.openxmlformats.org/officeDocument/2006/relationships/slide" Target="slide129.xml"/><Relationship Id="rId7" Type="http://schemas.openxmlformats.org/officeDocument/2006/relationships/image" Target="../media/image152.pn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51.png"/><Relationship Id="rId5" Type="http://schemas.openxmlformats.org/officeDocument/2006/relationships/slide" Target="slide39.xml"/><Relationship Id="rId4" Type="http://schemas.openxmlformats.org/officeDocument/2006/relationships/image" Target="../media/image19.png"/></Relationships>
</file>

<file path=ppt/slides/_rels/slide73.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media/image155.pn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54.png"/><Relationship Id="rId5" Type="http://schemas.openxmlformats.org/officeDocument/2006/relationships/slide" Target="slide39.xml"/><Relationship Id="rId4" Type="http://schemas.openxmlformats.org/officeDocument/2006/relationships/image" Target="../media/image19.png"/></Relationships>
</file>

<file path=ppt/slides/_rels/slide74.xml.rels><?xml version="1.0" encoding="UTF-8" standalone="yes"?>
<Relationships xmlns="http://schemas.openxmlformats.org/package/2006/relationships"><Relationship Id="rId8" Type="http://schemas.openxmlformats.org/officeDocument/2006/relationships/image" Target="../media/image158.png"/><Relationship Id="rId3" Type="http://schemas.openxmlformats.org/officeDocument/2006/relationships/slide" Target="slide129.xml"/><Relationship Id="rId7" Type="http://schemas.openxmlformats.org/officeDocument/2006/relationships/image" Target="../media/image157.pn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56.png"/><Relationship Id="rId5" Type="http://schemas.openxmlformats.org/officeDocument/2006/relationships/slide" Target="slide39.xml"/><Relationship Id="rId4" Type="http://schemas.openxmlformats.org/officeDocument/2006/relationships/image" Target="../media/image19.png"/></Relationships>
</file>

<file path=ppt/slides/_rels/slide75.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media/image160.pn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59.png"/><Relationship Id="rId5" Type="http://schemas.openxmlformats.org/officeDocument/2006/relationships/slide" Target="slide39.xml"/><Relationship Id="rId4" Type="http://schemas.openxmlformats.org/officeDocument/2006/relationships/image" Target="../media/image19.png"/></Relationships>
</file>

<file path=ppt/slides/_rels/slide76.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media/image162.pn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61.png"/><Relationship Id="rId5" Type="http://schemas.openxmlformats.org/officeDocument/2006/relationships/slide" Target="slide39.xml"/><Relationship Id="rId4" Type="http://schemas.openxmlformats.org/officeDocument/2006/relationships/image" Target="../media/image19.png"/></Relationships>
</file>

<file path=ppt/slides/_rels/slide77.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63.jpeg"/><Relationship Id="rId5" Type="http://schemas.openxmlformats.org/officeDocument/2006/relationships/slide" Target="slide39.xml"/><Relationship Id="rId4" Type="http://schemas.openxmlformats.org/officeDocument/2006/relationships/image" Target="../media/image19.png"/></Relationships>
</file>

<file path=ppt/slides/_rels/slide78.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media/image165.jpe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64.png"/><Relationship Id="rId5" Type="http://schemas.openxmlformats.org/officeDocument/2006/relationships/slide" Target="slide39.xml"/><Relationship Id="rId4" Type="http://schemas.openxmlformats.org/officeDocument/2006/relationships/image" Target="../media/image19.png"/></Relationships>
</file>

<file path=ppt/slides/_rels/slide79.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http://roboting.ru/uploads/posts/2012-03/1331369780_robot_charli.jpg" TargetMode="Externa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66.jpeg"/><Relationship Id="rId5" Type="http://schemas.openxmlformats.org/officeDocument/2006/relationships/slide" Target="slide39.xml"/><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slide" Target="slide129.xml"/><Relationship Id="rId7" Type="http://schemas.openxmlformats.org/officeDocument/2006/relationships/image" Target="../media/image31.gif"/><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hyperlink" Target="http://articles.excelion.ru/pict/nauka/5/11324_3.gif" TargetMode="External"/><Relationship Id="rId5" Type="http://schemas.openxmlformats.org/officeDocument/2006/relationships/image" Target="../media/image30.png"/><Relationship Id="rId4" Type="http://schemas.openxmlformats.org/officeDocument/2006/relationships/image" Target="../media/image19.png"/></Relationships>
</file>

<file path=ppt/slides/_rels/slide80.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http://roboting.ru/uploads/posts/2012-01/1325831418_robot_mars_1.jpg" TargetMode="Externa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67.jpeg"/><Relationship Id="rId5" Type="http://schemas.openxmlformats.org/officeDocument/2006/relationships/slide" Target="slide39.xml"/><Relationship Id="rId4" Type="http://schemas.openxmlformats.org/officeDocument/2006/relationships/image" Target="../media/image19.png"/></Relationships>
</file>

<file path=ppt/slides/_rels/slide81.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http://roboting.ru/uploads/posts/2012-01/1325758164_robot_pole_1.jpg" TargetMode="Externa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68.jpeg"/><Relationship Id="rId5" Type="http://schemas.openxmlformats.org/officeDocument/2006/relationships/slide" Target="slide39.xml"/><Relationship Id="rId4" Type="http://schemas.openxmlformats.org/officeDocument/2006/relationships/image" Target="../media/image19.png"/></Relationships>
</file>

<file path=ppt/slides/_rels/slide82.xml.rels><?xml version="1.0" encoding="UTF-8" standalone="yes"?>
<Relationships xmlns="http://schemas.openxmlformats.org/package/2006/relationships"><Relationship Id="rId8" Type="http://schemas.openxmlformats.org/officeDocument/2006/relationships/image" Target="http://roboting.ru/uploads/posts/2010-05/thumbs/1274071844_robon-teddy-1.jpg" TargetMode="External"/><Relationship Id="rId3" Type="http://schemas.openxmlformats.org/officeDocument/2006/relationships/slide" Target="slide129.xml"/><Relationship Id="rId7" Type="http://schemas.openxmlformats.org/officeDocument/2006/relationships/image" Target="../media/image169.jpe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hyperlink" Target="http://roboting.ru/uploads/posts/2010-05/1274071844_robon-teddy-1.jpg" TargetMode="External"/><Relationship Id="rId5" Type="http://schemas.openxmlformats.org/officeDocument/2006/relationships/slide" Target="slide39.xml"/><Relationship Id="rId4" Type="http://schemas.openxmlformats.org/officeDocument/2006/relationships/image" Target="../media/image19.png"/></Relationships>
</file>

<file path=ppt/slides/_rels/slide83.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http://i.agdmaniak.pl/2011/09/hom-bot.jpg" TargetMode="Externa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70.jpeg"/><Relationship Id="rId5" Type="http://schemas.openxmlformats.org/officeDocument/2006/relationships/slide" Target="slide39.xml"/><Relationship Id="rId4" Type="http://schemas.openxmlformats.org/officeDocument/2006/relationships/image" Target="../media/image19.png"/></Relationships>
</file>

<file path=ppt/slides/_rels/slide84.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71.png"/><Relationship Id="rId5" Type="http://schemas.openxmlformats.org/officeDocument/2006/relationships/slide" Target="slide39.xml"/><Relationship Id="rId4" Type="http://schemas.openxmlformats.org/officeDocument/2006/relationships/image" Target="../media/image19.png"/></Relationships>
</file>

<file path=ppt/slides/_rels/slide85.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media/image173.pn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72.png"/><Relationship Id="rId5" Type="http://schemas.openxmlformats.org/officeDocument/2006/relationships/slide" Target="slide39.xml"/><Relationship Id="rId4" Type="http://schemas.openxmlformats.org/officeDocument/2006/relationships/image" Target="../media/image19.png"/></Relationships>
</file>

<file path=ppt/slides/_rels/slide86.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74.png"/><Relationship Id="rId5" Type="http://schemas.openxmlformats.org/officeDocument/2006/relationships/slide" Target="slide39.xml"/><Relationship Id="rId4" Type="http://schemas.openxmlformats.org/officeDocument/2006/relationships/image" Target="../media/image19.png"/></Relationships>
</file>

<file path=ppt/slides/_rels/slide87.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75.png"/><Relationship Id="rId5" Type="http://schemas.openxmlformats.org/officeDocument/2006/relationships/slide" Target="slide39.xml"/><Relationship Id="rId4" Type="http://schemas.openxmlformats.org/officeDocument/2006/relationships/image" Target="../media/image19.png"/></Relationships>
</file>

<file path=ppt/slides/_rels/slide88.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76.png"/><Relationship Id="rId5" Type="http://schemas.openxmlformats.org/officeDocument/2006/relationships/slide" Target="slide39.xml"/><Relationship Id="rId4" Type="http://schemas.openxmlformats.org/officeDocument/2006/relationships/image" Target="../media/image19.png"/></Relationships>
</file>

<file path=ppt/slides/_rels/slide89.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media/image178.jpe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77.png"/><Relationship Id="rId5" Type="http://schemas.openxmlformats.org/officeDocument/2006/relationships/slide" Target="slide39.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8" Type="http://schemas.openxmlformats.org/officeDocument/2006/relationships/image" Target="../media/image34.gif"/><Relationship Id="rId3" Type="http://schemas.openxmlformats.org/officeDocument/2006/relationships/slide" Target="slide129.xml"/><Relationship Id="rId7" Type="http://schemas.openxmlformats.org/officeDocument/2006/relationships/hyperlink" Target="&#1089;&#1095;&#1105;&#1090;&#1099;%20&#1074;%20&#1096;&#1082;&#1086;&#1083;&#1100;&#1085;&#1086;&#1081;%20&#1089;&#1090;&#1086;&#1083;&#1086;&#1074;&#1086;&#1081;.wmv" TargetMode="Externa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33.jpeg"/><Relationship Id="rId5" Type="http://schemas.openxmlformats.org/officeDocument/2006/relationships/image" Target="../media/image32.png"/><Relationship Id="rId4" Type="http://schemas.openxmlformats.org/officeDocument/2006/relationships/image" Target="../media/image19.png"/><Relationship Id="rId9" Type="http://schemas.openxmlformats.org/officeDocument/2006/relationships/slide" Target="slide3.xml"/></Relationships>
</file>

<file path=ppt/slides/_rels/slide90.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79.png"/><Relationship Id="rId5" Type="http://schemas.openxmlformats.org/officeDocument/2006/relationships/slide" Target="slide39.xml"/><Relationship Id="rId4" Type="http://schemas.openxmlformats.org/officeDocument/2006/relationships/image" Target="../media/image19.png"/></Relationships>
</file>

<file path=ppt/slides/_rels/slide91.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media/image181.jpe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80.png"/><Relationship Id="rId5" Type="http://schemas.openxmlformats.org/officeDocument/2006/relationships/slide" Target="slide39.xml"/><Relationship Id="rId4" Type="http://schemas.openxmlformats.org/officeDocument/2006/relationships/image" Target="../media/image19.png"/></Relationships>
</file>

<file path=ppt/slides/_rels/slide92.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82.jpeg"/><Relationship Id="rId5" Type="http://schemas.openxmlformats.org/officeDocument/2006/relationships/slide" Target="slide39.xml"/><Relationship Id="rId4" Type="http://schemas.openxmlformats.org/officeDocument/2006/relationships/image" Target="../media/image19.png"/></Relationships>
</file>

<file path=ppt/slides/_rels/slide93.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83.jpeg"/><Relationship Id="rId5" Type="http://schemas.openxmlformats.org/officeDocument/2006/relationships/slide" Target="slide39.xml"/><Relationship Id="rId4" Type="http://schemas.openxmlformats.org/officeDocument/2006/relationships/image" Target="../media/image19.png"/></Relationships>
</file>

<file path=ppt/slides/_rels/slide94.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84.jpeg"/><Relationship Id="rId5" Type="http://schemas.openxmlformats.org/officeDocument/2006/relationships/slide" Target="slide39.xml"/><Relationship Id="rId4" Type="http://schemas.openxmlformats.org/officeDocument/2006/relationships/image" Target="../media/image19.png"/></Relationships>
</file>

<file path=ppt/slides/_rels/slide95.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85.jpeg"/><Relationship Id="rId5" Type="http://schemas.openxmlformats.org/officeDocument/2006/relationships/slide" Target="slide39.xml"/><Relationship Id="rId4" Type="http://schemas.openxmlformats.org/officeDocument/2006/relationships/image" Target="../media/image19.png"/></Relationships>
</file>

<file path=ppt/slides/_rels/slide96.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5" Type="http://schemas.openxmlformats.org/officeDocument/2006/relationships/slide" Target="slide39.xml"/><Relationship Id="rId4" Type="http://schemas.openxmlformats.org/officeDocument/2006/relationships/image" Target="../media/image19.png"/></Relationships>
</file>

<file path=ppt/slides/_rels/slide97.xml.rels><?xml version="1.0" encoding="UTF-8" standalone="yes"?>
<Relationships xmlns="http://schemas.openxmlformats.org/package/2006/relationships"><Relationship Id="rId3" Type="http://schemas.openxmlformats.org/officeDocument/2006/relationships/slide" Target="slide129.xml"/><Relationship Id="rId7" Type="http://schemas.openxmlformats.org/officeDocument/2006/relationships/image" Target="../media/image187.png"/><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86.png"/><Relationship Id="rId5" Type="http://schemas.openxmlformats.org/officeDocument/2006/relationships/slide" Target="slide39.xml"/><Relationship Id="rId4" Type="http://schemas.openxmlformats.org/officeDocument/2006/relationships/image" Target="../media/image19.png"/></Relationships>
</file>

<file path=ppt/slides/_rels/slide98.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image" Target="../media/image188.png"/><Relationship Id="rId5" Type="http://schemas.openxmlformats.org/officeDocument/2006/relationships/slide" Target="slide39.xml"/><Relationship Id="rId4" Type="http://schemas.openxmlformats.org/officeDocument/2006/relationships/image" Target="../media/image19.png"/></Relationships>
</file>

<file path=ppt/slides/_rels/slide99.xml.rels><?xml version="1.0" encoding="UTF-8" standalone="yes"?>
<Relationships xmlns="http://schemas.openxmlformats.org/package/2006/relationships"><Relationship Id="rId8" Type="http://schemas.microsoft.com/office/2007/relationships/hdphoto" Target="../media/hdphoto1.wdp"/><Relationship Id="rId13" Type="http://schemas.openxmlformats.org/officeDocument/2006/relationships/image" Target="../media/image195.jpeg"/><Relationship Id="rId18" Type="http://schemas.openxmlformats.org/officeDocument/2006/relationships/slide" Target="slide115.xml"/><Relationship Id="rId26" Type="http://schemas.openxmlformats.org/officeDocument/2006/relationships/image" Target="../media/image202.png"/><Relationship Id="rId39" Type="http://schemas.openxmlformats.org/officeDocument/2006/relationships/image" Target="../media/image209.jpeg"/><Relationship Id="rId3" Type="http://schemas.openxmlformats.org/officeDocument/2006/relationships/image" Target="../media/image190.jpeg"/><Relationship Id="rId21" Type="http://schemas.openxmlformats.org/officeDocument/2006/relationships/image" Target="../media/image199.png"/><Relationship Id="rId34" Type="http://schemas.openxmlformats.org/officeDocument/2006/relationships/image" Target="../media/image207.jpeg"/><Relationship Id="rId42" Type="http://schemas.openxmlformats.org/officeDocument/2006/relationships/slide" Target="slide129.xml"/><Relationship Id="rId47" Type="http://schemas.openxmlformats.org/officeDocument/2006/relationships/slide" Target="slide144.xml"/><Relationship Id="rId7" Type="http://schemas.openxmlformats.org/officeDocument/2006/relationships/image" Target="../media/image192.jpeg"/><Relationship Id="rId12" Type="http://schemas.openxmlformats.org/officeDocument/2006/relationships/slide" Target="slide103.xml"/><Relationship Id="rId17" Type="http://schemas.openxmlformats.org/officeDocument/2006/relationships/image" Target="../media/image197.jpeg"/><Relationship Id="rId25" Type="http://schemas.openxmlformats.org/officeDocument/2006/relationships/slide" Target="slide107.xml"/><Relationship Id="rId33" Type="http://schemas.openxmlformats.org/officeDocument/2006/relationships/slide" Target="slide111.xml"/><Relationship Id="rId38" Type="http://schemas.openxmlformats.org/officeDocument/2006/relationships/slide" Target="slide109.xml"/><Relationship Id="rId46" Type="http://schemas.openxmlformats.org/officeDocument/2006/relationships/image" Target="../media/image212.png"/><Relationship Id="rId2" Type="http://schemas.openxmlformats.org/officeDocument/2006/relationships/image" Target="../media/image189.jpeg"/><Relationship Id="rId16" Type="http://schemas.openxmlformats.org/officeDocument/2006/relationships/slide" Target="slide105.xml"/><Relationship Id="rId20" Type="http://schemas.openxmlformats.org/officeDocument/2006/relationships/slide" Target="slide114.xml"/><Relationship Id="rId29" Type="http://schemas.openxmlformats.org/officeDocument/2006/relationships/image" Target="../media/image204.png"/><Relationship Id="rId41" Type="http://schemas.openxmlformats.org/officeDocument/2006/relationships/image" Target="../media/image210.jpeg"/><Relationship Id="rId1" Type="http://schemas.openxmlformats.org/officeDocument/2006/relationships/slideLayout" Target="../slideLayouts/slideLayout7.xml"/><Relationship Id="rId6" Type="http://schemas.openxmlformats.org/officeDocument/2006/relationships/slide" Target="slide101.xml"/><Relationship Id="rId11" Type="http://schemas.openxmlformats.org/officeDocument/2006/relationships/image" Target="../media/image194.png"/><Relationship Id="rId24" Type="http://schemas.openxmlformats.org/officeDocument/2006/relationships/image" Target="../media/image201.png"/><Relationship Id="rId32" Type="http://schemas.openxmlformats.org/officeDocument/2006/relationships/image" Target="../media/image206.png"/><Relationship Id="rId37" Type="http://schemas.openxmlformats.org/officeDocument/2006/relationships/image" Target="../media/image208.jpeg"/><Relationship Id="rId40" Type="http://schemas.openxmlformats.org/officeDocument/2006/relationships/slide" Target="slide108.xml"/><Relationship Id="rId45" Type="http://schemas.openxmlformats.org/officeDocument/2006/relationships/image" Target="../media/image211.gif"/><Relationship Id="rId5" Type="http://schemas.openxmlformats.org/officeDocument/2006/relationships/image" Target="../media/image191.png"/><Relationship Id="rId15" Type="http://schemas.openxmlformats.org/officeDocument/2006/relationships/image" Target="../media/image196.png"/><Relationship Id="rId23" Type="http://schemas.openxmlformats.org/officeDocument/2006/relationships/image" Target="../media/image200.png"/><Relationship Id="rId28" Type="http://schemas.openxmlformats.org/officeDocument/2006/relationships/slide" Target="slide113.xml"/><Relationship Id="rId36" Type="http://schemas.openxmlformats.org/officeDocument/2006/relationships/slide" Target="slide110.xml"/><Relationship Id="rId10" Type="http://schemas.openxmlformats.org/officeDocument/2006/relationships/slide" Target="slide102.xml"/><Relationship Id="rId19" Type="http://schemas.openxmlformats.org/officeDocument/2006/relationships/image" Target="../media/image198.jpeg"/><Relationship Id="rId31" Type="http://schemas.openxmlformats.org/officeDocument/2006/relationships/image" Target="../media/image205.png"/><Relationship Id="rId44" Type="http://schemas.openxmlformats.org/officeDocument/2006/relationships/slide" Target="slide2.xml"/><Relationship Id="rId4" Type="http://schemas.openxmlformats.org/officeDocument/2006/relationships/slide" Target="slide100.xml"/><Relationship Id="rId9" Type="http://schemas.openxmlformats.org/officeDocument/2006/relationships/image" Target="../media/image193.png"/><Relationship Id="rId14" Type="http://schemas.openxmlformats.org/officeDocument/2006/relationships/slide" Target="slide104.xml"/><Relationship Id="rId22" Type="http://schemas.openxmlformats.org/officeDocument/2006/relationships/slide" Target="slide106.xml"/><Relationship Id="rId27" Type="http://schemas.openxmlformats.org/officeDocument/2006/relationships/image" Target="../media/image203.png"/><Relationship Id="rId30" Type="http://schemas.openxmlformats.org/officeDocument/2006/relationships/slide" Target="slide112.xml"/><Relationship Id="rId35" Type="http://schemas.microsoft.com/office/2007/relationships/hdphoto" Target="../media/hdphoto2.wdp"/><Relationship Id="rId43"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blip>
          <a:srcRect/>
          <a:stretch>
            <a:fillRect/>
          </a:stretch>
        </a:blipFill>
        <a:effectLst/>
      </p:bgPr>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4" cstate="email">
            <a:extLst>
              <a:ext uri="{28A0092B-C50C-407E-A947-70E740481C1C}">
                <a14:useLocalDpi xmlns:a14="http://schemas.microsoft.com/office/drawing/2010/main" xmlns="" val="0"/>
              </a:ext>
            </a:extLst>
          </a:blip>
          <a:stretch>
            <a:fillRect/>
          </a:stretch>
        </p:blipFill>
        <p:spPr>
          <a:xfrm>
            <a:off x="3448" y="0"/>
            <a:ext cx="9138198" cy="6858000"/>
          </a:xfrm>
          <a:prstGeom prst="rect">
            <a:avLst/>
          </a:prstGeom>
        </p:spPr>
      </p:pic>
      <p:sp>
        <p:nvSpPr>
          <p:cNvPr id="4" name="Заголовок 3"/>
          <p:cNvSpPr>
            <a:spLocks noGrp="1"/>
          </p:cNvSpPr>
          <p:nvPr>
            <p:ph type="title"/>
          </p:nvPr>
        </p:nvSpPr>
        <p:spPr>
          <a:xfrm>
            <a:off x="1428728" y="1916832"/>
            <a:ext cx="7597152" cy="3600400"/>
          </a:xfrm>
        </p:spPr>
        <p:txBody>
          <a:bodyPr>
            <a:scene3d>
              <a:camera prst="orthographicFront"/>
              <a:lightRig rig="glow" dir="tl">
                <a:rot lat="0" lon="0" rev="5400000"/>
              </a:lightRig>
            </a:scene3d>
            <a:sp3d contourW="12700">
              <a:bevelT w="25400" h="25400"/>
              <a:contourClr>
                <a:schemeClr val="accent6">
                  <a:shade val="73000"/>
                </a:schemeClr>
              </a:contourClr>
            </a:sp3d>
          </a:bodyPr>
          <a:lstStyle/>
          <a:p>
            <a:pPr marL="0" indent="0">
              <a:buNone/>
            </a:pPr>
            <a:r>
              <a:rPr lang="ru-RU" sz="72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История</a:t>
            </a:r>
            <a:r>
              <a:rPr lang="ru-RU" sz="6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вычислительной техники</a:t>
            </a:r>
            <a:endParaRPr lang="ru-RU" sz="660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pic>
        <p:nvPicPr>
          <p:cNvPr id="1026" name="Picture 2"/>
          <p:cNvPicPr>
            <a:picLocks noChangeAspect="1" noChangeArrowheads="1"/>
          </p:cNvPicPr>
          <p:nvPr/>
        </p:nvPicPr>
        <p:blipFill>
          <a:blip r:embed="rId5" cstate="email">
            <a:extLst>
              <a:ext uri="{28A0092B-C50C-407E-A947-70E740481C1C}">
                <a14:useLocalDpi xmlns:a14="http://schemas.microsoft.com/office/drawing/2010/main" xmlns="" val="0"/>
              </a:ext>
            </a:extLst>
          </a:blip>
          <a:srcRect/>
          <a:stretch>
            <a:fillRect/>
          </a:stretch>
        </p:blipFill>
        <p:spPr bwMode="auto">
          <a:xfrm>
            <a:off x="0" y="0"/>
            <a:ext cx="3024336" cy="2911098"/>
          </a:xfrm>
          <a:prstGeom prst="rect">
            <a:avLst/>
          </a:prstGeom>
          <a:noFill/>
          <a:ln>
            <a:noFill/>
          </a:ln>
          <a:effectLst>
            <a:outerShdw blurRad="1104900" dist="35921" dir="2700000" sx="120000" sy="120000" algn="ctr" rotWithShape="0">
              <a:srgbClr val="FFFF00"/>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6" name="TextBox 5"/>
          <p:cNvSpPr txBox="1"/>
          <p:nvPr/>
        </p:nvSpPr>
        <p:spPr>
          <a:xfrm>
            <a:off x="857224" y="5857892"/>
            <a:ext cx="8001056" cy="954107"/>
          </a:xfrm>
          <a:prstGeom prst="rect">
            <a:avLst/>
          </a:prstGeom>
          <a:noFill/>
        </p:spPr>
        <p:txBody>
          <a:bodyPr wrap="square" rtlCol="0">
            <a:spAutoFit/>
          </a:bodyPr>
          <a:lstStyle/>
          <a:p>
            <a:pPr algn="ctr"/>
            <a:r>
              <a:rPr lang="ru-RU" sz="1400" dirty="0" err="1" smtClean="0">
                <a:solidFill>
                  <a:schemeClr val="accent1">
                    <a:lumMod val="75000"/>
                  </a:schemeClr>
                </a:solidFill>
              </a:rPr>
              <a:t>Опанащук</a:t>
            </a:r>
            <a:r>
              <a:rPr lang="ru-RU" sz="1400" dirty="0" smtClean="0">
                <a:solidFill>
                  <a:schemeClr val="accent1">
                    <a:lumMod val="75000"/>
                  </a:schemeClr>
                </a:solidFill>
              </a:rPr>
              <a:t> Ольга Борисовна</a:t>
            </a:r>
          </a:p>
          <a:p>
            <a:pPr algn="ctr"/>
            <a:r>
              <a:rPr lang="ru-RU" sz="1400" dirty="0" smtClean="0">
                <a:solidFill>
                  <a:schemeClr val="accent1">
                    <a:lumMod val="75000"/>
                  </a:schemeClr>
                </a:solidFill>
              </a:rPr>
              <a:t>МБОУ «СОШ №1»</a:t>
            </a:r>
          </a:p>
          <a:p>
            <a:pPr algn="ctr"/>
            <a:r>
              <a:rPr lang="ru-RU" sz="1400" dirty="0" smtClean="0">
                <a:solidFill>
                  <a:schemeClr val="accent1">
                    <a:lumMod val="75000"/>
                  </a:schemeClr>
                </a:solidFill>
              </a:rPr>
              <a:t>г.Нефтеюганск</a:t>
            </a:r>
          </a:p>
          <a:p>
            <a:pPr algn="ctr"/>
            <a:r>
              <a:rPr lang="ru-RU" sz="1400" dirty="0" smtClean="0">
                <a:solidFill>
                  <a:schemeClr val="accent1">
                    <a:lumMod val="75000"/>
                  </a:schemeClr>
                </a:solidFill>
              </a:rPr>
              <a:t>2012 год</a:t>
            </a:r>
            <a:endParaRPr lang="ru-RU" sz="1400" dirty="0">
              <a:solidFill>
                <a:schemeClr val="accent1">
                  <a:lumMod val="75000"/>
                </a:schemeClr>
              </a:solidFill>
            </a:endParaRPr>
          </a:p>
        </p:txBody>
      </p:sp>
      <p:pic>
        <p:nvPicPr>
          <p:cNvPr id="3074" name="Picture 2" descr="C:\Documents and Settings\teacher103\Рабочий стол\фон к презентации\чел-комп.bmp"/>
          <p:cNvPicPr>
            <a:picLocks noChangeAspect="1" noChangeArrowheads="1"/>
          </p:cNvPicPr>
          <p:nvPr/>
        </p:nvPicPr>
        <p:blipFill>
          <a:blip r:embed="rId6" cstate="email">
            <a:clrChange>
              <a:clrFrom>
                <a:srgbClr val="D8E9EC"/>
              </a:clrFrom>
              <a:clrTo>
                <a:srgbClr val="D8E9EC">
                  <a:alpha val="0"/>
                </a:srgbClr>
              </a:clrTo>
            </a:clrChange>
          </a:blip>
          <a:srcRect/>
          <a:stretch>
            <a:fillRect/>
          </a:stretch>
        </p:blipFill>
        <p:spPr bwMode="auto">
          <a:xfrm>
            <a:off x="0" y="4042944"/>
            <a:ext cx="1857356" cy="2815055"/>
          </a:xfrm>
          <a:prstGeom prst="rect">
            <a:avLst/>
          </a:prstGeom>
          <a:noFill/>
        </p:spPr>
      </p:pic>
      <p:pic>
        <p:nvPicPr>
          <p:cNvPr id="7" name="4.mp3">
            <a:hlinkClick r:id="" action="ppaction://media"/>
          </p:cNvPr>
          <p:cNvPicPr>
            <a:picLocks noRot="1" noChangeAspect="1"/>
          </p:cNvPicPr>
          <p:nvPr>
            <a:audioFile r:link="rId1"/>
          </p:nvPr>
        </p:nvPicPr>
        <p:blipFill>
          <a:blip r:embed="rId7" cstate="email"/>
          <a:stretch>
            <a:fillRect/>
          </a:stretch>
        </p:blipFill>
        <p:spPr>
          <a:xfrm>
            <a:off x="-304800" y="3571876"/>
            <a:ext cx="304800" cy="304800"/>
          </a:xfrm>
          <a:prstGeom prst="rect">
            <a:avLst/>
          </a:prstGeom>
        </p:spPr>
      </p:pic>
    </p:spTree>
    <p:extLst>
      <p:ext uri="{BB962C8B-B14F-4D97-AF65-F5344CB8AC3E}">
        <p14:creationId xmlns:p14="http://schemas.microsoft.com/office/powerpoint/2010/main" xmlns="" val="3105461186"/>
      </p:ext>
    </p:extLst>
  </p:cSld>
  <p:clrMapOvr>
    <a:masterClrMapping/>
  </p:clrMapOvr>
  <p:transition advClick="0" advTm="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2">
                <p:cTn id="7"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7" name="TextBox 6"/>
          <p:cNvSpPr txBox="1"/>
          <p:nvPr/>
        </p:nvSpPr>
        <p:spPr>
          <a:xfrm>
            <a:off x="1714480" y="214290"/>
            <a:ext cx="5572164" cy="523220"/>
          </a:xfrm>
          <a:prstGeom prst="rect">
            <a:avLst/>
          </a:prstGeom>
          <a:noFill/>
        </p:spPr>
        <p:txBody>
          <a:bodyPr wrap="square" rtlCol="0">
            <a:spAutoFit/>
          </a:bodyPr>
          <a:lstStyle/>
          <a:p>
            <a:pPr algn="ctr"/>
            <a:r>
              <a:rPr lang="ru-RU" sz="2800" b="1" dirty="0" smtClean="0">
                <a:ln w="1905"/>
                <a:solidFill>
                  <a:schemeClr val="accent1">
                    <a:lumMod val="75000"/>
                  </a:schemeClr>
                </a:solidFill>
                <a:effectLst>
                  <a:innerShdw blurRad="69850" dist="43180" dir="5400000">
                    <a:srgbClr val="000000">
                      <a:alpha val="65000"/>
                    </a:srgbClr>
                  </a:innerShdw>
                </a:effectLst>
                <a:latin typeface="Arial Narrow" pitchFamily="34" charset="0"/>
              </a:rPr>
              <a:t>Первые счётные устройства</a:t>
            </a:r>
            <a:endParaRPr lang="ru-RU" sz="2800" b="1" dirty="0" smtClean="0">
              <a:ln w="1905"/>
              <a:solidFill>
                <a:schemeClr val="accent1">
                  <a:lumMod val="75000"/>
                </a:schemeClr>
              </a:solidFill>
              <a:effectLst>
                <a:innerShdw blurRad="69850" dist="43180" dir="5400000">
                  <a:srgbClr val="000000">
                    <a:alpha val="65000"/>
                  </a:srgbClr>
                </a:innerShdw>
              </a:effectLst>
              <a:latin typeface="+mj-lt"/>
            </a:endParaRPr>
          </a:p>
        </p:txBody>
      </p:sp>
      <p:sp>
        <p:nvSpPr>
          <p:cNvPr id="6" name="Rectangle 2"/>
          <p:cNvSpPr txBox="1">
            <a:spLocks noChangeArrowheads="1"/>
          </p:cNvSpPr>
          <p:nvPr/>
        </p:nvSpPr>
        <p:spPr>
          <a:xfrm>
            <a:off x="714348" y="642918"/>
            <a:ext cx="7772400" cy="1214438"/>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lang="ru-RU" sz="4000" b="1" dirty="0" smtClean="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rPr>
              <a:t>«Компьютер» из </a:t>
            </a:r>
            <a:r>
              <a:rPr lang="ru-RU" sz="4000" b="1" dirty="0" err="1" smtClean="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rPr>
              <a:t>Антикифера</a:t>
            </a:r>
            <a:endParaRPr kumimoji="0" lang="ru-RU" sz="40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sp>
        <p:nvSpPr>
          <p:cNvPr id="10" name="Стрелка влево 9"/>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Rectangle 10"/>
          <p:cNvSpPr>
            <a:spLocks noChangeArrowheads="1"/>
          </p:cNvSpPr>
          <p:nvPr/>
        </p:nvSpPr>
        <p:spPr bwMode="auto">
          <a:xfrm>
            <a:off x="3214678" y="1500174"/>
            <a:ext cx="5545137" cy="2308966"/>
          </a:xfrm>
          <a:prstGeom prst="rect">
            <a:avLst/>
          </a:prstGeom>
          <a:noFill/>
          <a:ln w="9525">
            <a:noFill/>
            <a:miter lim="800000"/>
            <a:headEnd/>
            <a:tailEnd/>
          </a:ln>
        </p:spPr>
        <p:txBody>
          <a:bodyPr lIns="92075" tIns="46038" rIns="92075" bIns="46038">
            <a:spAutoFit/>
          </a:bodyPr>
          <a:lstStyle/>
          <a:p>
            <a:pPr algn="just" defTabSz="762000"/>
            <a:r>
              <a:rPr lang="ru-RU" sz="1600" dirty="0" smtClean="0">
                <a:latin typeface="Times New Roman" pitchFamily="18" charset="0"/>
              </a:rPr>
              <a:t>Этот </a:t>
            </a:r>
            <a:r>
              <a:rPr lang="ru-RU" sz="1600" dirty="0">
                <a:latin typeface="Times New Roman" pitchFamily="18" charset="0"/>
              </a:rPr>
              <a:t>прибор величиной с обувную коробку нашли в 1900 г</a:t>
            </a:r>
            <a:r>
              <a:rPr lang="en-US" sz="1600" dirty="0">
                <a:latin typeface="Times New Roman" pitchFamily="18" charset="0"/>
              </a:rPr>
              <a:t>.</a:t>
            </a:r>
            <a:r>
              <a:rPr lang="ru-RU" sz="1600" dirty="0">
                <a:latin typeface="Times New Roman" pitchFamily="18" charset="0"/>
              </a:rPr>
              <a:t> на борту античного судна, затонувшего у берегов острова </a:t>
            </a:r>
            <a:r>
              <a:rPr lang="ru-RU" sz="1600" dirty="0" err="1">
                <a:latin typeface="Times New Roman" pitchFamily="18" charset="0"/>
              </a:rPr>
              <a:t>Антикифера</a:t>
            </a:r>
            <a:r>
              <a:rPr lang="ru-RU" sz="1600" dirty="0">
                <a:latin typeface="Times New Roman" pitchFamily="18" charset="0"/>
              </a:rPr>
              <a:t>, к северу от Крита. </a:t>
            </a:r>
          </a:p>
          <a:p>
            <a:pPr algn="just" defTabSz="762000"/>
            <a:r>
              <a:rPr lang="ru-RU" sz="1600" dirty="0">
                <a:latin typeface="Times New Roman" pitchFamily="18" charset="0"/>
              </a:rPr>
              <a:t>Понадобилось 70 лет, чтобы понять его назначение. Это был астрономический инструмент – своего рода «механический компьютер». С его помощью можно было предсказывать восход Солнца, перемещения пяти известных тогда планет, различные фазы Луны и дни весеннего и осеннего равноденствия.</a:t>
            </a:r>
          </a:p>
        </p:txBody>
      </p:sp>
      <p:grpSp>
        <p:nvGrpSpPr>
          <p:cNvPr id="13" name="Group 19"/>
          <p:cNvGrpSpPr>
            <a:grpSpLocks/>
          </p:cNvGrpSpPr>
          <p:nvPr/>
        </p:nvGrpSpPr>
        <p:grpSpPr bwMode="auto">
          <a:xfrm>
            <a:off x="500034" y="1285860"/>
            <a:ext cx="2643206" cy="2500330"/>
            <a:chOff x="204" y="210"/>
            <a:chExt cx="1452" cy="1299"/>
          </a:xfrm>
        </p:grpSpPr>
        <p:pic>
          <p:nvPicPr>
            <p:cNvPr id="14" name="Picture 13"/>
            <p:cNvPicPr>
              <a:picLocks noChangeAspect="1" noChangeArrowheads="1"/>
            </p:cNvPicPr>
            <p:nvPr/>
          </p:nvPicPr>
          <p:blipFill>
            <a:blip r:embed="rId5" cstate="email">
              <a:clrChange>
                <a:clrFrom>
                  <a:srgbClr val="F2F0D9"/>
                </a:clrFrom>
                <a:clrTo>
                  <a:srgbClr val="F2F0D9">
                    <a:alpha val="0"/>
                  </a:srgbClr>
                </a:clrTo>
              </a:clrChange>
            </a:blip>
            <a:srcRect r="65298"/>
            <a:stretch>
              <a:fillRect/>
            </a:stretch>
          </p:blipFill>
          <p:spPr bwMode="auto">
            <a:xfrm>
              <a:off x="204" y="436"/>
              <a:ext cx="862" cy="846"/>
            </a:xfrm>
            <a:prstGeom prst="rect">
              <a:avLst/>
            </a:prstGeom>
            <a:noFill/>
            <a:ln w="9525">
              <a:noFill/>
              <a:miter lim="800000"/>
              <a:headEnd/>
              <a:tailEnd/>
            </a:ln>
          </p:spPr>
        </p:pic>
        <p:pic>
          <p:nvPicPr>
            <p:cNvPr id="15" name="Picture 14"/>
            <p:cNvPicPr>
              <a:picLocks noChangeAspect="1" noChangeArrowheads="1"/>
            </p:cNvPicPr>
            <p:nvPr/>
          </p:nvPicPr>
          <p:blipFill>
            <a:blip r:embed="rId5" cstate="email">
              <a:clrChange>
                <a:clrFrom>
                  <a:srgbClr val="F2F0D9"/>
                </a:clrFrom>
                <a:clrTo>
                  <a:srgbClr val="F2F0D9">
                    <a:alpha val="0"/>
                  </a:srgbClr>
                </a:clrTo>
              </a:clrChange>
            </a:blip>
            <a:srcRect l="40176" r="32408"/>
            <a:stretch>
              <a:fillRect/>
            </a:stretch>
          </p:blipFill>
          <p:spPr bwMode="auto">
            <a:xfrm>
              <a:off x="975" y="210"/>
              <a:ext cx="681" cy="846"/>
            </a:xfrm>
            <a:prstGeom prst="rect">
              <a:avLst/>
            </a:prstGeom>
            <a:noFill/>
            <a:ln w="9525">
              <a:noFill/>
              <a:miter lim="800000"/>
              <a:headEnd/>
              <a:tailEnd/>
            </a:ln>
          </p:spPr>
        </p:pic>
        <p:pic>
          <p:nvPicPr>
            <p:cNvPr id="16" name="Picture 15"/>
            <p:cNvPicPr>
              <a:picLocks noChangeAspect="1" noChangeArrowheads="1"/>
            </p:cNvPicPr>
            <p:nvPr/>
          </p:nvPicPr>
          <p:blipFill>
            <a:blip r:embed="rId5" cstate="email">
              <a:clrChange>
                <a:clrFrom>
                  <a:srgbClr val="F2F0D9"/>
                </a:clrFrom>
                <a:clrTo>
                  <a:srgbClr val="F2F0D9">
                    <a:alpha val="0"/>
                  </a:srgbClr>
                </a:clrTo>
              </a:clrChange>
            </a:blip>
            <a:srcRect l="74879" r="1408"/>
            <a:stretch>
              <a:fillRect/>
            </a:stretch>
          </p:blipFill>
          <p:spPr bwMode="auto">
            <a:xfrm>
              <a:off x="1066" y="663"/>
              <a:ext cx="589" cy="846"/>
            </a:xfrm>
            <a:prstGeom prst="rect">
              <a:avLst/>
            </a:prstGeom>
            <a:noFill/>
            <a:ln w="9525">
              <a:noFill/>
              <a:miter lim="800000"/>
              <a:headEnd/>
              <a:tailEnd/>
            </a:ln>
          </p:spPr>
        </p:pic>
      </p:grpSp>
      <p:pic>
        <p:nvPicPr>
          <p:cNvPr id="17" name="Picture 16"/>
          <p:cNvPicPr>
            <a:picLocks noChangeAspect="1" noChangeArrowheads="1"/>
          </p:cNvPicPr>
          <p:nvPr/>
        </p:nvPicPr>
        <p:blipFill>
          <a:blip r:embed="rId6" cstate="email"/>
          <a:srcRect/>
          <a:stretch>
            <a:fillRect/>
          </a:stretch>
        </p:blipFill>
        <p:spPr bwMode="auto">
          <a:xfrm>
            <a:off x="5143504" y="4214818"/>
            <a:ext cx="3635375" cy="1863725"/>
          </a:xfrm>
          <a:prstGeom prst="rect">
            <a:avLst/>
          </a:prstGeom>
          <a:noFill/>
          <a:ln w="9525">
            <a:noFill/>
            <a:miter lim="800000"/>
            <a:headEnd/>
            <a:tailEnd/>
          </a:ln>
        </p:spPr>
      </p:pic>
      <p:sp>
        <p:nvSpPr>
          <p:cNvPr id="18" name="Rectangle 20"/>
          <p:cNvSpPr>
            <a:spLocks noChangeArrowheads="1"/>
          </p:cNvSpPr>
          <p:nvPr/>
        </p:nvSpPr>
        <p:spPr bwMode="auto">
          <a:xfrm>
            <a:off x="357158" y="3714752"/>
            <a:ext cx="4537075" cy="2882899"/>
          </a:xfrm>
          <a:prstGeom prst="rect">
            <a:avLst/>
          </a:prstGeom>
          <a:noFill/>
          <a:ln w="9525">
            <a:noFill/>
            <a:miter lim="800000"/>
            <a:headEnd/>
            <a:tailEnd/>
          </a:ln>
        </p:spPr>
        <p:txBody>
          <a:bodyPr wrap="square" lIns="92075" tIns="46038" rIns="92075" bIns="46038">
            <a:spAutoFit/>
          </a:bodyPr>
          <a:lstStyle/>
          <a:p>
            <a:pPr algn="just" defTabSz="762000"/>
            <a:r>
              <a:rPr lang="ru-RU" sz="1600" dirty="0">
                <a:latin typeface="Times New Roman" pitchFamily="18" charset="0"/>
              </a:rPr>
              <a:t>Прибор состоял из трех десятков зубчатых колес, цеплявших друг друга. Все они были изготовлены из одного куска листовой бронзы с пониженным содержанием олова. Зубчатые венцы состояли из зубьев одного типа. Имелись и указательные стрелки. При повороте кривошипной рукоятки они начинали вращаться с разной скоростью, отмечая на соответствующих шкалах положение планет на ночном небосводе.</a:t>
            </a:r>
          </a:p>
          <a:p>
            <a:pPr algn="just" defTabSz="762000"/>
            <a:r>
              <a:rPr lang="ru-RU" sz="1600" dirty="0">
                <a:latin typeface="Times New Roman" pitchFamily="18" charset="0"/>
              </a:rPr>
              <a:t>Анализ шкал показал, что прибор был сконструирован в </a:t>
            </a:r>
            <a:r>
              <a:rPr lang="ru-RU" sz="1600" b="1" dirty="0">
                <a:solidFill>
                  <a:srgbClr val="CC3300"/>
                </a:solidFill>
                <a:latin typeface="Times New Roman" pitchFamily="18" charset="0"/>
              </a:rPr>
              <a:t>87 году до новой эры</a:t>
            </a:r>
            <a:r>
              <a:rPr lang="ru-RU" sz="1600" dirty="0">
                <a:latin typeface="Times New Roman" pitchFamily="18" charset="0"/>
              </a:rPr>
              <a:t>. </a:t>
            </a:r>
          </a:p>
        </p:txBody>
      </p:sp>
      <p:sp>
        <p:nvSpPr>
          <p:cNvPr id="19" name="Text Box 22"/>
          <p:cNvSpPr txBox="1">
            <a:spLocks noChangeArrowheads="1"/>
          </p:cNvSpPr>
          <p:nvPr/>
        </p:nvSpPr>
        <p:spPr bwMode="auto">
          <a:xfrm>
            <a:off x="5842000" y="6188075"/>
            <a:ext cx="2259013" cy="336550"/>
          </a:xfrm>
          <a:prstGeom prst="rect">
            <a:avLst/>
          </a:prstGeom>
          <a:noFill/>
          <a:ln w="9525">
            <a:noFill/>
            <a:miter lim="800000"/>
            <a:headEnd/>
            <a:tailEnd/>
          </a:ln>
        </p:spPr>
        <p:txBody>
          <a:bodyPr wrap="none">
            <a:spAutoFit/>
          </a:bodyPr>
          <a:lstStyle/>
          <a:p>
            <a:r>
              <a:rPr lang="ru-RU" sz="1600">
                <a:latin typeface="Times New Roman" pitchFamily="18" charset="0"/>
              </a:rPr>
              <a:t>Реконструкция прибора</a:t>
            </a:r>
            <a:endParaRPr lang="en-US" sz="1600">
              <a:latin typeface="Times New Roman" pitchFamily="18" charset="0"/>
            </a:endParaRPr>
          </a:p>
        </p:txBody>
      </p:sp>
      <p:sp>
        <p:nvSpPr>
          <p:cNvPr id="20" name="Стрелка влево 19">
            <a:hlinkClick r:id="rId7" action="ppaction://hlinksldjump" tooltip="МЕНЮ"/>
          </p:cNvPr>
          <p:cNvSpPr/>
          <p:nvPr/>
        </p:nvSpPr>
        <p:spPr>
          <a:xfrm>
            <a:off x="8215338"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ox(out)">
                                      <p:cBhvr>
                                        <p:cTn id="7" dur="500"/>
                                        <p:tgtEl>
                                          <p:spTgt spid="12"/>
                                        </p:tgtEl>
                                      </p:cBhvr>
                                    </p:animEffect>
                                  </p:childTnLst>
                                </p:cTn>
                              </p:par>
                            </p:childTnLst>
                          </p:cTn>
                        </p:par>
                        <p:par>
                          <p:cTn id="8" fill="hold">
                            <p:stCondLst>
                              <p:cond delay="500"/>
                            </p:stCondLst>
                            <p:childTnLst>
                              <p:par>
                                <p:cTn id="9" presetID="4" presetClass="entr" presetSubtype="3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box(out)">
                                      <p:cBhvr>
                                        <p:cTn id="1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utoUpdateAnimBg="0"/>
      <p:bldP spid="18" grpId="0" autoUpdateAnimBg="0"/>
    </p:bldLst>
  </p:timing>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1714480" y="214290"/>
            <a:ext cx="5572164" cy="523220"/>
          </a:xfrm>
          <a:prstGeom prst="rect">
            <a:avLst/>
          </a:prstGeom>
          <a:noFill/>
        </p:spPr>
        <p:txBody>
          <a:bodyPr wrap="square" rtlCol="0">
            <a:spAutoFit/>
          </a:bodyPr>
          <a:lstStyle/>
          <a:p>
            <a:pPr algn="ctr"/>
            <a:r>
              <a:rPr lang="ru-RU" sz="2800" b="1" dirty="0" smtClean="0">
                <a:ln w="1905"/>
                <a:solidFill>
                  <a:srgbClr val="FF0000"/>
                </a:solidFill>
                <a:effectLst>
                  <a:innerShdw blurRad="69850" dist="43180" dir="5400000">
                    <a:srgbClr val="000000">
                      <a:alpha val="65000"/>
                    </a:srgbClr>
                  </a:innerShdw>
                </a:effectLst>
                <a:latin typeface="Arial Narrow" pitchFamily="34" charset="0"/>
              </a:rPr>
              <a:t>Галерея учёных</a:t>
            </a:r>
            <a:endParaRPr lang="ru-RU" sz="2800" b="1" dirty="0" smtClean="0">
              <a:ln w="1905"/>
              <a:solidFill>
                <a:srgbClr val="FF0000"/>
              </a:solidFill>
              <a:effectLst>
                <a:innerShdw blurRad="69850" dist="43180" dir="5400000">
                  <a:srgbClr val="000000">
                    <a:alpha val="65000"/>
                  </a:srgbClr>
                </a:innerShdw>
              </a:effectLst>
              <a:latin typeface="+mj-lt"/>
            </a:endParaRPr>
          </a:p>
        </p:txBody>
      </p:sp>
      <p:sp>
        <p:nvSpPr>
          <p:cNvPr id="9" name="Rectangle 2"/>
          <p:cNvSpPr txBox="1">
            <a:spLocks noChangeArrowheads="1"/>
          </p:cNvSpPr>
          <p:nvPr/>
        </p:nvSpPr>
        <p:spPr>
          <a:xfrm>
            <a:off x="1643042" y="714356"/>
            <a:ext cx="6072230" cy="857256"/>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lang="ru-RU" sz="3600" b="1" dirty="0" smtClean="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rPr>
              <a:t>Блез Паскаль</a:t>
            </a:r>
            <a:endParaRPr kumimoji="0" lang="ru-RU" sz="36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pic>
        <p:nvPicPr>
          <p:cNvPr id="10" name="Picture 2" descr="http://gorod.tomsk.ru/uploads/34046/1257509251/Pascaline.jpg"/>
          <p:cNvPicPr>
            <a:picLocks noChangeAspect="1" noChangeArrowheads="1"/>
          </p:cNvPicPr>
          <p:nvPr/>
        </p:nvPicPr>
        <p:blipFill>
          <a:blip r:embed="rId6" cstate="email"/>
          <a:srcRect/>
          <a:stretch>
            <a:fillRect/>
          </a:stretch>
        </p:blipFill>
        <p:spPr bwMode="auto">
          <a:xfrm>
            <a:off x="357158" y="4143380"/>
            <a:ext cx="2933700" cy="1714512"/>
          </a:xfrm>
          <a:prstGeom prst="rect">
            <a:avLst/>
          </a:prstGeom>
          <a:noFill/>
          <a:ln>
            <a:solidFill>
              <a:schemeClr val="accent1"/>
            </a:solidFill>
          </a:ln>
        </p:spPr>
      </p:pic>
      <p:pic>
        <p:nvPicPr>
          <p:cNvPr id="11" name="Picture 3" descr="http://www.mycomputer.ua/issue/19_241/24-25/TN_24_pic-4.jpg"/>
          <p:cNvPicPr>
            <a:picLocks noChangeAspect="1" noChangeArrowheads="1"/>
          </p:cNvPicPr>
          <p:nvPr/>
        </p:nvPicPr>
        <p:blipFill>
          <a:blip r:embed="rId7" r:link="rId8" cstate="email"/>
          <a:srcRect/>
          <a:stretch>
            <a:fillRect/>
          </a:stretch>
        </p:blipFill>
        <p:spPr bwMode="auto">
          <a:xfrm>
            <a:off x="571472" y="1571612"/>
            <a:ext cx="2184483" cy="2371724"/>
          </a:xfrm>
          <a:prstGeom prst="rect">
            <a:avLst/>
          </a:prstGeom>
          <a:noFill/>
          <a:ln w="9525">
            <a:solidFill>
              <a:schemeClr val="accent1"/>
            </a:solidFill>
            <a:miter lim="800000"/>
            <a:headEnd/>
            <a:tailEnd/>
          </a:ln>
        </p:spPr>
      </p:pic>
      <p:sp>
        <p:nvSpPr>
          <p:cNvPr id="12" name="Прямоугольник 11"/>
          <p:cNvSpPr/>
          <p:nvPr/>
        </p:nvSpPr>
        <p:spPr>
          <a:xfrm>
            <a:off x="3428992" y="1500174"/>
            <a:ext cx="5429256" cy="4832092"/>
          </a:xfrm>
          <a:prstGeom prst="rect">
            <a:avLst/>
          </a:prstGeom>
        </p:spPr>
        <p:txBody>
          <a:bodyPr wrap="square">
            <a:spAutoFit/>
          </a:bodyPr>
          <a:lstStyle/>
          <a:p>
            <a:r>
              <a:rPr lang="ru-RU" sz="2200" dirty="0" smtClean="0"/>
              <a:t>Французский математик Блез Паскаль (</a:t>
            </a:r>
            <a:r>
              <a:rPr lang="ru-RU" sz="2200" dirty="0" err="1" smtClean="0"/>
              <a:t>Blaise</a:t>
            </a:r>
            <a:r>
              <a:rPr lang="ru-RU" sz="2200" dirty="0" smtClean="0"/>
              <a:t> </a:t>
            </a:r>
            <a:r>
              <a:rPr lang="ru-RU" sz="2200" dirty="0" err="1" smtClean="0"/>
              <a:t>Pascal</a:t>
            </a:r>
            <a:r>
              <a:rPr lang="ru-RU" sz="2200" dirty="0" smtClean="0"/>
              <a:t>, 19.06.1623–19.08.1662) сконструировал в 1642 году счётное устройство, чтобы облегчить труд своего отца - налогового инспектора. Это устройство позволяло </a:t>
            </a:r>
            <a:r>
              <a:rPr lang="ru-RU" sz="2200" b="1" u="sng" dirty="0" smtClean="0"/>
              <a:t>суммировать</a:t>
            </a:r>
            <a:r>
              <a:rPr lang="ru-RU" sz="2200" dirty="0" smtClean="0"/>
              <a:t> десятичные числа. Внешне оно представляло собой ящик с многочисленными шестеренками.  </a:t>
            </a:r>
            <a:r>
              <a:rPr lang="ru-RU" sz="2200" b="1" dirty="0" smtClean="0"/>
              <a:t> </a:t>
            </a:r>
          </a:p>
          <a:p>
            <a:pPr indent="357188"/>
            <a:r>
              <a:rPr lang="ru-RU" sz="2200" dirty="0" smtClean="0"/>
              <a:t>Паскаля она не удовлетворила, и он "имел терпение сделать до 50 различных моделей: одни деревянные, другие из слоновой кости, из эбенового дерева, из меди..."</a:t>
            </a:r>
            <a:endParaRPr lang="ru-RU" sz="2200" dirty="0"/>
          </a:p>
        </p:txBody>
      </p:sp>
    </p:spTree>
  </p:cSld>
  <p:clrMapOvr>
    <a:masterClrMapping/>
  </p:clrMapOv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1714480" y="214290"/>
            <a:ext cx="5572164" cy="523220"/>
          </a:xfrm>
          <a:prstGeom prst="rect">
            <a:avLst/>
          </a:prstGeom>
          <a:noFill/>
        </p:spPr>
        <p:txBody>
          <a:bodyPr wrap="square" rtlCol="0">
            <a:spAutoFit/>
          </a:bodyPr>
          <a:lstStyle/>
          <a:p>
            <a:pPr algn="ctr"/>
            <a:r>
              <a:rPr lang="ru-RU" sz="2800" b="1" dirty="0" smtClean="0">
                <a:ln w="1905"/>
                <a:solidFill>
                  <a:srgbClr val="FF0000"/>
                </a:solidFill>
                <a:effectLst>
                  <a:innerShdw blurRad="69850" dist="43180" dir="5400000">
                    <a:srgbClr val="000000">
                      <a:alpha val="65000"/>
                    </a:srgbClr>
                  </a:innerShdw>
                </a:effectLst>
                <a:latin typeface="Arial Narrow" pitchFamily="34" charset="0"/>
              </a:rPr>
              <a:t>Галерея учёных</a:t>
            </a:r>
            <a:endParaRPr lang="ru-RU" sz="2800" b="1" dirty="0" smtClean="0">
              <a:ln w="1905"/>
              <a:solidFill>
                <a:srgbClr val="FF0000"/>
              </a:solidFill>
              <a:effectLst>
                <a:innerShdw blurRad="69850" dist="43180" dir="5400000">
                  <a:srgbClr val="000000">
                    <a:alpha val="65000"/>
                  </a:srgbClr>
                </a:innerShdw>
              </a:effectLst>
              <a:latin typeface="+mj-lt"/>
            </a:endParaRPr>
          </a:p>
        </p:txBody>
      </p:sp>
      <p:sp>
        <p:nvSpPr>
          <p:cNvPr id="9" name="Rectangle 2"/>
          <p:cNvSpPr txBox="1">
            <a:spLocks noChangeArrowheads="1"/>
          </p:cNvSpPr>
          <p:nvPr/>
        </p:nvSpPr>
        <p:spPr>
          <a:xfrm>
            <a:off x="428596" y="714356"/>
            <a:ext cx="8286808" cy="571504"/>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lang="ru-RU" sz="3200" b="1" dirty="0" smtClean="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rPr>
              <a:t>Готфрид – Вильгельм Лейбниц</a:t>
            </a:r>
            <a:endParaRPr kumimoji="0" lang="ru-RU" sz="32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sp>
        <p:nvSpPr>
          <p:cNvPr id="10" name="Прямоугольник 9"/>
          <p:cNvSpPr/>
          <p:nvPr/>
        </p:nvSpPr>
        <p:spPr>
          <a:xfrm>
            <a:off x="3071802" y="1643050"/>
            <a:ext cx="5786462" cy="4031873"/>
          </a:xfrm>
          <a:prstGeom prst="rect">
            <a:avLst/>
          </a:prstGeom>
        </p:spPr>
        <p:txBody>
          <a:bodyPr wrap="square">
            <a:spAutoFit/>
          </a:bodyPr>
          <a:lstStyle/>
          <a:p>
            <a:r>
              <a:rPr lang="ru-RU" sz="1600" dirty="0" smtClean="0"/>
              <a:t>Немецкий философ, математик, физик Готфрид </a:t>
            </a:r>
            <a:r>
              <a:rPr lang="ru-RU" sz="1600" dirty="0" err="1" smtClean="0"/>
              <a:t>Вильгейм</a:t>
            </a:r>
            <a:r>
              <a:rPr lang="ru-RU" sz="1600" dirty="0" smtClean="0"/>
              <a:t> Лейбниц (</a:t>
            </a:r>
            <a:r>
              <a:rPr lang="ru-RU" sz="1600" dirty="0" err="1" smtClean="0"/>
              <a:t>Gottfried</a:t>
            </a:r>
            <a:r>
              <a:rPr lang="ru-RU" sz="1600" dirty="0" smtClean="0"/>
              <a:t> </a:t>
            </a:r>
            <a:r>
              <a:rPr lang="ru-RU" sz="1600" dirty="0" err="1" smtClean="0"/>
              <a:t>Wilhelm</a:t>
            </a:r>
            <a:r>
              <a:rPr lang="ru-RU" sz="1600" dirty="0" smtClean="0"/>
              <a:t> </a:t>
            </a:r>
            <a:r>
              <a:rPr lang="ru-RU" sz="1600" dirty="0" err="1" smtClean="0"/>
              <a:t>Leibniz</a:t>
            </a:r>
            <a:r>
              <a:rPr lang="ru-RU" sz="1600" dirty="0" smtClean="0"/>
              <a:t>, 01.07.1646 - 14.11.1716) создал в 1673 году "ступенчатый вычислитель" - счетную машину, позволяющую </a:t>
            </a:r>
            <a:r>
              <a:rPr lang="ru-RU" sz="1600" b="1" u="sng" dirty="0" smtClean="0"/>
              <a:t>складывать, вычитать, умножать, делить, извлекать квадратные корни</a:t>
            </a:r>
            <a:r>
              <a:rPr lang="ru-RU" sz="1600" dirty="0" smtClean="0"/>
              <a:t>, при этом использовалась двоичная система счисления. Лейбниц  более 20 лет занимался совершенствованием своей счетной машины. Полученная в результате напряженного поиска 8-разрядная модель могла складывать, вычитать, умножать, делить, возводить в степень. Результат умножения и деления имел 16 знаков. Лейбниц применил в своем арифмометре такие конструктивные элементы, которые использовались при проектировании новых моделей вплоть до ХХ века. К ним, прежде всего, необходимо отнести подвижную каретку, что позволило существенно увеличить скорость умножения. </a:t>
            </a:r>
            <a:endParaRPr lang="ru-RU" sz="1600" dirty="0"/>
          </a:p>
        </p:txBody>
      </p:sp>
      <p:pic>
        <p:nvPicPr>
          <p:cNvPr id="11" name="Picture 4" descr="Картинка 6 из 16355">
            <a:hlinkClick r:id="rId6"/>
          </p:cNvPr>
          <p:cNvPicPr>
            <a:picLocks noChangeAspect="1" noChangeArrowheads="1"/>
          </p:cNvPicPr>
          <p:nvPr/>
        </p:nvPicPr>
        <p:blipFill>
          <a:blip r:embed="rId7" cstate="email"/>
          <a:srcRect/>
          <a:stretch>
            <a:fillRect/>
          </a:stretch>
        </p:blipFill>
        <p:spPr bwMode="auto">
          <a:xfrm>
            <a:off x="428596" y="1785926"/>
            <a:ext cx="2357454" cy="3008112"/>
          </a:xfrm>
          <a:prstGeom prst="rect">
            <a:avLst/>
          </a:prstGeom>
          <a:noFill/>
          <a:ln>
            <a:solidFill>
              <a:schemeClr val="accent1"/>
            </a:solidFill>
          </a:ln>
        </p:spPr>
      </p:pic>
      <p:pic>
        <p:nvPicPr>
          <p:cNvPr id="12" name="Picture 6" descr="http://gorod.tomsk.ru/uploads/34046/1257509251/leibrech.jpg"/>
          <p:cNvPicPr>
            <a:picLocks noChangeAspect="1" noChangeArrowheads="1"/>
          </p:cNvPicPr>
          <p:nvPr/>
        </p:nvPicPr>
        <p:blipFill>
          <a:blip r:embed="rId8" cstate="email"/>
          <a:srcRect/>
          <a:stretch>
            <a:fillRect/>
          </a:stretch>
        </p:blipFill>
        <p:spPr bwMode="auto">
          <a:xfrm>
            <a:off x="357158" y="5143512"/>
            <a:ext cx="2643206" cy="809716"/>
          </a:xfrm>
          <a:prstGeom prst="rect">
            <a:avLst/>
          </a:prstGeom>
          <a:noFill/>
          <a:ln>
            <a:solidFill>
              <a:schemeClr val="accent1"/>
            </a:solidFill>
          </a:ln>
        </p:spPr>
      </p:pic>
    </p:spTree>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1714480" y="214290"/>
            <a:ext cx="5572164" cy="523220"/>
          </a:xfrm>
          <a:prstGeom prst="rect">
            <a:avLst/>
          </a:prstGeom>
          <a:noFill/>
        </p:spPr>
        <p:txBody>
          <a:bodyPr wrap="square" rtlCol="0">
            <a:spAutoFit/>
          </a:bodyPr>
          <a:lstStyle/>
          <a:p>
            <a:pPr algn="ctr"/>
            <a:r>
              <a:rPr lang="ru-RU" sz="2800" b="1" dirty="0" smtClean="0">
                <a:ln w="1905"/>
                <a:solidFill>
                  <a:srgbClr val="FF0000"/>
                </a:solidFill>
                <a:effectLst>
                  <a:innerShdw blurRad="69850" dist="43180" dir="5400000">
                    <a:srgbClr val="000000">
                      <a:alpha val="65000"/>
                    </a:srgbClr>
                  </a:innerShdw>
                </a:effectLst>
                <a:latin typeface="Arial Narrow" pitchFamily="34" charset="0"/>
              </a:rPr>
              <a:t>Галерея учёных</a:t>
            </a:r>
            <a:endParaRPr lang="ru-RU" sz="2800" b="1" dirty="0" smtClean="0">
              <a:ln w="1905"/>
              <a:solidFill>
                <a:srgbClr val="FF0000"/>
              </a:solidFill>
              <a:effectLst>
                <a:innerShdw blurRad="69850" dist="43180" dir="5400000">
                  <a:srgbClr val="000000">
                    <a:alpha val="65000"/>
                  </a:srgbClr>
                </a:innerShdw>
              </a:effectLst>
              <a:latin typeface="+mj-lt"/>
            </a:endParaRPr>
          </a:p>
        </p:txBody>
      </p:sp>
      <p:sp>
        <p:nvSpPr>
          <p:cNvPr id="9" name="Rectangle 2"/>
          <p:cNvSpPr txBox="1">
            <a:spLocks noChangeArrowheads="1"/>
          </p:cNvSpPr>
          <p:nvPr/>
        </p:nvSpPr>
        <p:spPr>
          <a:xfrm>
            <a:off x="1643042" y="642918"/>
            <a:ext cx="6072230" cy="857256"/>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lang="ru-RU" sz="3600" b="1" dirty="0" smtClean="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rPr>
              <a:t>Чарльз Беббидж</a:t>
            </a:r>
            <a:endParaRPr kumimoji="0" lang="ru-RU" sz="36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pic>
        <p:nvPicPr>
          <p:cNvPr id="67586" name="Picture 2"/>
          <p:cNvPicPr>
            <a:picLocks noChangeAspect="1" noChangeArrowheads="1"/>
          </p:cNvPicPr>
          <p:nvPr/>
        </p:nvPicPr>
        <p:blipFill>
          <a:blip r:embed="rId6" cstate="email"/>
          <a:srcRect/>
          <a:stretch>
            <a:fillRect/>
          </a:stretch>
        </p:blipFill>
        <p:spPr bwMode="auto">
          <a:xfrm>
            <a:off x="285720" y="1428736"/>
            <a:ext cx="1473200" cy="1914525"/>
          </a:xfrm>
          <a:prstGeom prst="rect">
            <a:avLst/>
          </a:prstGeom>
          <a:noFill/>
          <a:ln w="9525">
            <a:noFill/>
            <a:miter lim="800000"/>
            <a:headEnd/>
            <a:tailEnd/>
          </a:ln>
        </p:spPr>
      </p:pic>
      <p:pic>
        <p:nvPicPr>
          <p:cNvPr id="67587" name="Picture 3"/>
          <p:cNvPicPr>
            <a:picLocks noChangeAspect="1" noChangeArrowheads="1"/>
          </p:cNvPicPr>
          <p:nvPr/>
        </p:nvPicPr>
        <p:blipFill>
          <a:blip r:embed="rId7" cstate="email"/>
          <a:srcRect/>
          <a:stretch>
            <a:fillRect/>
          </a:stretch>
        </p:blipFill>
        <p:spPr bwMode="auto">
          <a:xfrm>
            <a:off x="357158" y="3643314"/>
            <a:ext cx="1276350" cy="1971675"/>
          </a:xfrm>
          <a:prstGeom prst="rect">
            <a:avLst/>
          </a:prstGeom>
          <a:noFill/>
          <a:ln w="9525">
            <a:noFill/>
            <a:miter lim="800000"/>
            <a:headEnd/>
            <a:tailEnd/>
          </a:ln>
        </p:spPr>
      </p:pic>
      <p:sp>
        <p:nvSpPr>
          <p:cNvPr id="67588" name="Rectangle 4"/>
          <p:cNvSpPr>
            <a:spLocks noChangeArrowheads="1"/>
          </p:cNvSpPr>
          <p:nvPr/>
        </p:nvSpPr>
        <p:spPr bwMode="auto">
          <a:xfrm>
            <a:off x="1857356" y="1285860"/>
            <a:ext cx="7072330"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sz="1400" b="1" i="1" u="sng" dirty="0" smtClean="0"/>
              <a:t>Чарльз Беббидж </a:t>
            </a:r>
            <a:r>
              <a:rPr lang="ru-RU" sz="1400" b="1" dirty="0" smtClean="0"/>
              <a:t> (1792 – 1871). </a:t>
            </a:r>
            <a:r>
              <a:rPr kumimoji="0" lang="ru-RU" sz="1400" b="1" i="0" u="none" strike="noStrike" cap="none" normalizeH="0" baseline="0" dirty="0" smtClean="0">
                <a:ln>
                  <a:noFill/>
                </a:ln>
                <a:solidFill>
                  <a:srgbClr val="000000"/>
                </a:solidFill>
                <a:effectLst/>
                <a:latin typeface="Arial" pitchFamily="34" charset="0"/>
                <a:ea typeface="Times New Roman" pitchFamily="18" charset="0"/>
              </a:rPr>
              <a:t>В 1812 году, исследуя таблицу логарифмов и заметив массу неточностей, Бэббидж задумался над тем, как избежать вычислительных ошибок и опечаток в таблицах подобного рода. Бэббидж решил приспособить для таких операций машины и </a:t>
            </a:r>
            <a:r>
              <a:rPr kumimoji="0" lang="ru-RU" sz="1400" b="1" i="0" u="sng" strike="noStrike" cap="none" normalizeH="0" baseline="0" dirty="0" smtClean="0">
                <a:ln>
                  <a:noFill/>
                </a:ln>
                <a:solidFill>
                  <a:srgbClr val="000000"/>
                </a:solidFill>
                <a:effectLst/>
                <a:latin typeface="Arial" pitchFamily="34" charset="0"/>
                <a:ea typeface="Times New Roman" pitchFamily="18" charset="0"/>
              </a:rPr>
              <a:t>начал проектировать автоматическую механическую вычислительную машину</a:t>
            </a:r>
            <a:r>
              <a:rPr kumimoji="0" lang="ru-RU" sz="1400" b="1" i="0" u="none" strike="noStrike" cap="none" normalizeH="0" baseline="0" dirty="0" smtClean="0">
                <a:ln>
                  <a:noFill/>
                </a:ln>
                <a:solidFill>
                  <a:srgbClr val="000000"/>
                </a:solidFill>
                <a:effectLst/>
                <a:latin typeface="Arial" pitchFamily="34" charset="0"/>
                <a:ea typeface="Times New Roman"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000000"/>
                </a:solidFill>
                <a:effectLst/>
                <a:latin typeface="Arial" pitchFamily="34" charset="0"/>
                <a:ea typeface="Times New Roman" pitchFamily="18" charset="0"/>
              </a:rPr>
              <a:t>В 1823 году Бэббидж, получив финансовую поддержку британского правительства, начал постройку настоящего компьютера. </a:t>
            </a:r>
            <a:r>
              <a:rPr kumimoji="0" lang="ru-RU" sz="1400" b="1" i="0" u="sng" strike="noStrike" cap="none" normalizeH="0" baseline="0" dirty="0" smtClean="0">
                <a:ln>
                  <a:noFill/>
                </a:ln>
                <a:solidFill>
                  <a:srgbClr val="FF0000"/>
                </a:solidFill>
                <a:effectLst/>
                <a:latin typeface="Arial" pitchFamily="34" charset="0"/>
                <a:ea typeface="Times New Roman" pitchFamily="18" charset="0"/>
              </a:rPr>
              <a:t>Компьютер, как это ни парадоксально, работал на пару, но был полностью автоматизирован</a:t>
            </a:r>
            <a:r>
              <a:rPr kumimoji="0" lang="ru-RU" sz="1400" b="1" i="0" u="none" strike="noStrike" cap="none" normalizeH="0" baseline="0" dirty="0" smtClean="0">
                <a:ln>
                  <a:noFill/>
                </a:ln>
                <a:solidFill>
                  <a:srgbClr val="000000"/>
                </a:solidFill>
                <a:effectLst/>
                <a:latin typeface="Arial" pitchFamily="34" charset="0"/>
                <a:ea typeface="Times New Roman" pitchFamily="18" charset="0"/>
              </a:rPr>
              <a:t> (вплоть до автоматической печати результатов). Машина выполняла различные действия в соответствии с заранее составленным планом работ - программой. Таким же образом - используя различные программы - функционируют и современные компьютеры. Создание этой машины, несмотря на ее ограниченные возможности, являлось, несомненно, прорывом в науке. В 1833 году он пришел к идее создания еще более мощного, полностью программно управляемого, автоматического механического цифрового компьютера. В проекте Бэббиджа были предусмотрены все основные компоненты, имеющиеся в современном компьютере: "склад" для хранения чисел (память); "фабрика" для их обработки (арифметическое устройство); "контора" для управления обработкой (процессор). </a:t>
            </a:r>
            <a:r>
              <a:rPr kumimoji="0" lang="ru-RU" sz="1400" b="1" i="0" u="sng" strike="noStrike" cap="none" normalizeH="0" baseline="0" dirty="0" smtClean="0">
                <a:ln>
                  <a:noFill/>
                </a:ln>
                <a:solidFill>
                  <a:srgbClr val="FF0000"/>
                </a:solidFill>
                <a:effectLst/>
                <a:latin typeface="Arial" pitchFamily="34" charset="0"/>
                <a:ea typeface="Times New Roman" pitchFamily="18" charset="0"/>
              </a:rPr>
              <a:t>Архитектура новой машины Бэббиджа практически соответствует архитектуре современных ЭВМ.</a:t>
            </a:r>
            <a:r>
              <a:rPr kumimoji="0" lang="ru-RU" sz="1400" b="1" i="0" u="none" strike="noStrike" cap="none" normalizeH="0" baseline="0" dirty="0" smtClean="0">
                <a:ln>
                  <a:noFill/>
                </a:ln>
                <a:solidFill>
                  <a:srgbClr val="000000"/>
                </a:solidFill>
                <a:effectLst/>
                <a:latin typeface="Arial" pitchFamily="34" charset="0"/>
                <a:ea typeface="Times New Roman" pitchFamily="18" charset="0"/>
              </a:rPr>
              <a:t> </a:t>
            </a:r>
            <a:r>
              <a:rPr kumimoji="0" lang="ru-RU" sz="1400" b="1" i="0" u="sng" strike="noStrike" cap="none" normalizeH="0" baseline="0" dirty="0" smtClean="0">
                <a:ln>
                  <a:noFill/>
                </a:ln>
                <a:solidFill>
                  <a:srgbClr val="FF0000"/>
                </a:solidFill>
                <a:effectLst/>
                <a:latin typeface="Arial" pitchFamily="34" charset="0"/>
                <a:ea typeface="Times New Roman" pitchFamily="18" charset="0"/>
              </a:rPr>
              <a:t>Машина производила сложение за 3 секунды, умножение и деление - за 2 минуты. </a:t>
            </a:r>
            <a:r>
              <a:rPr kumimoji="0" lang="ru-RU" sz="1400" b="1" i="0" u="none" strike="noStrike" cap="none" normalizeH="0" baseline="0" dirty="0" smtClean="0">
                <a:ln>
                  <a:noFill/>
                </a:ln>
                <a:solidFill>
                  <a:srgbClr val="000000"/>
                </a:solidFill>
                <a:effectLst/>
                <a:latin typeface="Arial" pitchFamily="34" charset="0"/>
                <a:ea typeface="Times New Roman" pitchFamily="18" charset="0"/>
              </a:rPr>
              <a:t>Компьютеры Бэббиджа так и не были построены до конца. Одной из причин называют отсутствие достаточно развитой промышленности. </a:t>
            </a:r>
            <a:endParaRPr kumimoji="0" lang="ru-RU" sz="1400" b="0" i="0" u="none" strike="noStrike" cap="none" normalizeH="0" baseline="0" dirty="0" smtClean="0">
              <a:ln>
                <a:noFill/>
              </a:ln>
              <a:solidFill>
                <a:schemeClr val="tx1"/>
              </a:solidFill>
              <a:effectLst/>
              <a:latin typeface="Arial" pitchFamily="34" charset="0"/>
            </a:endParaRPr>
          </a:p>
        </p:txBody>
      </p:sp>
    </p:spTree>
  </p:cSld>
  <p:clrMapOvr>
    <a:masterClrMapping/>
  </p:clrMapOv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1714480" y="214290"/>
            <a:ext cx="5572164" cy="523220"/>
          </a:xfrm>
          <a:prstGeom prst="rect">
            <a:avLst/>
          </a:prstGeom>
          <a:noFill/>
        </p:spPr>
        <p:txBody>
          <a:bodyPr wrap="square" rtlCol="0">
            <a:spAutoFit/>
          </a:bodyPr>
          <a:lstStyle/>
          <a:p>
            <a:pPr algn="ctr"/>
            <a:r>
              <a:rPr lang="ru-RU" sz="2800" b="1" dirty="0" smtClean="0">
                <a:ln w="1905"/>
                <a:solidFill>
                  <a:srgbClr val="FF0000"/>
                </a:solidFill>
                <a:effectLst>
                  <a:innerShdw blurRad="69850" dist="43180" dir="5400000">
                    <a:srgbClr val="000000">
                      <a:alpha val="65000"/>
                    </a:srgbClr>
                  </a:innerShdw>
                </a:effectLst>
                <a:latin typeface="Arial Narrow" pitchFamily="34" charset="0"/>
              </a:rPr>
              <a:t>Галерея учёных</a:t>
            </a:r>
            <a:endParaRPr lang="ru-RU" sz="2800" b="1" dirty="0" smtClean="0">
              <a:ln w="1905"/>
              <a:solidFill>
                <a:srgbClr val="FF0000"/>
              </a:solidFill>
              <a:effectLst>
                <a:innerShdw blurRad="69850" dist="43180" dir="5400000">
                  <a:srgbClr val="000000">
                    <a:alpha val="65000"/>
                  </a:srgbClr>
                </a:innerShdw>
              </a:effectLst>
              <a:latin typeface="+mj-lt"/>
            </a:endParaRPr>
          </a:p>
        </p:txBody>
      </p:sp>
      <p:sp>
        <p:nvSpPr>
          <p:cNvPr id="9" name="Rectangle 2"/>
          <p:cNvSpPr txBox="1">
            <a:spLocks noChangeArrowheads="1"/>
          </p:cNvSpPr>
          <p:nvPr/>
        </p:nvSpPr>
        <p:spPr>
          <a:xfrm>
            <a:off x="1643042" y="571480"/>
            <a:ext cx="6072230" cy="857256"/>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lang="ru-RU" sz="3600" b="1" dirty="0" smtClean="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rPr>
              <a:t>Ада Августа Лавлейс</a:t>
            </a:r>
            <a:endParaRPr kumimoji="0" lang="ru-RU" sz="36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pic>
        <p:nvPicPr>
          <p:cNvPr id="10" name="Picture 5" descr="http://saratov.fio.ru/listeners/works/006/3/image/lovelace.jpg"/>
          <p:cNvPicPr>
            <a:picLocks noChangeAspect="1" noChangeArrowheads="1"/>
          </p:cNvPicPr>
          <p:nvPr/>
        </p:nvPicPr>
        <p:blipFill>
          <a:blip r:embed="rId6" r:link="rId7" cstate="email"/>
          <a:srcRect/>
          <a:stretch>
            <a:fillRect/>
          </a:stretch>
        </p:blipFill>
        <p:spPr>
          <a:xfrm flipH="1">
            <a:off x="285720" y="1285860"/>
            <a:ext cx="1357322" cy="2031605"/>
          </a:xfrm>
          <a:prstGeom prst="rect">
            <a:avLst/>
          </a:prstGeom>
          <a:noFill/>
          <a:ln w="19050">
            <a:solidFill>
              <a:srgbClr val="800080"/>
            </a:solidFill>
          </a:ln>
        </p:spPr>
      </p:pic>
      <p:sp>
        <p:nvSpPr>
          <p:cNvPr id="75779"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75780" name="Rectangle 4"/>
          <p:cNvSpPr>
            <a:spLocks noChangeArrowheads="1"/>
          </p:cNvSpPr>
          <p:nvPr/>
        </p:nvSpPr>
        <p:spPr bwMode="auto">
          <a:xfrm>
            <a:off x="1714480" y="1285860"/>
            <a:ext cx="7072362"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i="0" strike="noStrike" cap="none" normalizeH="0" baseline="0" dirty="0" smtClean="0">
                <a:ln>
                  <a:noFill/>
                </a:ln>
                <a:effectLst/>
                <a:latin typeface="Arial" pitchFamily="34" charset="0"/>
                <a:ea typeface="Times New Roman" pitchFamily="18" charset="0"/>
              </a:rPr>
              <a:t>Леди Ада Августа Лавлейс (1815- 1842) - соратник Бэббиджа дочь поэта Джорджа Байрона, по праву считается первым программистом. Именно она написала множество программ для вычислительных машин Бэббиджа, причем надо отметить, что некоторые из предложенных ею терминов и определений фигурируют даже в современных учебниках программирования. Вообще же управляющие конструкции программ для машин, спроектированных Бэббиджем, нашли свое место только в XX веке. </a:t>
            </a:r>
            <a:endParaRPr kumimoji="0" lang="ru-RU" sz="1600" i="0" strike="noStrike" cap="none" normalizeH="0" baseline="0" dirty="0" smtClean="0">
              <a:ln>
                <a:noFill/>
              </a:ln>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i="0" strike="noStrike" cap="none" normalizeH="0" baseline="0" dirty="0" smtClean="0">
                <a:ln>
                  <a:noFill/>
                </a:ln>
                <a:effectLst/>
                <a:latin typeface="Arial" pitchFamily="34" charset="0"/>
                <a:ea typeface="Times New Roman" pitchFamily="18" charset="0"/>
              </a:rPr>
              <a:t>Заслуги Чарльза Бэббиджа и его ученицы и помощницы Ады Лавлейс трудно переоценить. Во-первых, это идея программного управления процессом вычислений. Во-вторых, решение использовать перфокарты для ввода и вывода данных и для управления, а также для обмена и передачи чисел в самой машине. В-третьих, применение способа изменения хода вычислений, получившего в дальнейшем название условного перехода. В-четвертых, введение понятия циклов операций и рабочих ячеек. В материалах Бэббиджа и комментариях Лавлейс намечены такие понятия, как подпрограмма и библиотека подпрограмм, модификация команд и индексный регистр, которые стали употребляться только в 50-х годах нашего века. Сам термин библиотека был впервые введен Бэббиджем, а термины рабочая ячейка и цикл предложила Ада Лавлейс. </a:t>
            </a:r>
            <a:endParaRPr kumimoji="0" lang="ru-RU" sz="1600" i="0" strike="noStrike" cap="none" normalizeH="0" baseline="0" dirty="0" smtClean="0">
              <a:ln>
                <a:noFill/>
              </a:ln>
              <a:effectLst/>
              <a:latin typeface="Arial" pitchFamily="34" charset="0"/>
            </a:endParaRPr>
          </a:p>
        </p:txBody>
      </p:sp>
      <p:sp>
        <p:nvSpPr>
          <p:cNvPr id="75781" name="Rectangle 5"/>
          <p:cNvSpPr>
            <a:spLocks noChangeArrowheads="1"/>
          </p:cNvSpPr>
          <p:nvPr/>
        </p:nvSpPr>
        <p:spPr bwMode="auto">
          <a:xfrm>
            <a:off x="0" y="914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Tree>
  </p:cSld>
  <p:clrMapOvr>
    <a:masterClrMapping/>
  </p:clrMapOvr>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1714480" y="214290"/>
            <a:ext cx="5572164" cy="523220"/>
          </a:xfrm>
          <a:prstGeom prst="rect">
            <a:avLst/>
          </a:prstGeom>
          <a:noFill/>
        </p:spPr>
        <p:txBody>
          <a:bodyPr wrap="square" rtlCol="0">
            <a:spAutoFit/>
          </a:bodyPr>
          <a:lstStyle/>
          <a:p>
            <a:pPr algn="ctr"/>
            <a:r>
              <a:rPr lang="ru-RU" sz="2800" b="1" dirty="0" smtClean="0">
                <a:ln w="1905"/>
                <a:solidFill>
                  <a:srgbClr val="FF0000"/>
                </a:solidFill>
                <a:effectLst>
                  <a:innerShdw blurRad="69850" dist="43180" dir="5400000">
                    <a:srgbClr val="000000">
                      <a:alpha val="65000"/>
                    </a:srgbClr>
                  </a:innerShdw>
                </a:effectLst>
                <a:latin typeface="Arial Narrow" pitchFamily="34" charset="0"/>
              </a:rPr>
              <a:t>Галерея учёных</a:t>
            </a:r>
            <a:endParaRPr lang="ru-RU" sz="2800" b="1" dirty="0" smtClean="0">
              <a:ln w="1905"/>
              <a:solidFill>
                <a:srgbClr val="FF0000"/>
              </a:solidFill>
              <a:effectLst>
                <a:innerShdw blurRad="69850" dist="43180" dir="5400000">
                  <a:srgbClr val="000000">
                    <a:alpha val="65000"/>
                  </a:srgbClr>
                </a:innerShdw>
              </a:effectLst>
              <a:latin typeface="+mj-lt"/>
            </a:endParaRPr>
          </a:p>
        </p:txBody>
      </p:sp>
      <p:sp>
        <p:nvSpPr>
          <p:cNvPr id="9" name="Rectangle 2"/>
          <p:cNvSpPr txBox="1">
            <a:spLocks noChangeArrowheads="1"/>
          </p:cNvSpPr>
          <p:nvPr/>
        </p:nvSpPr>
        <p:spPr>
          <a:xfrm>
            <a:off x="428596" y="714356"/>
            <a:ext cx="8358246" cy="857256"/>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lang="ru-RU" sz="3200" b="1" dirty="0" smtClean="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rPr>
              <a:t>Сергей Алексеевич Лебедев</a:t>
            </a:r>
            <a:endParaRPr kumimoji="0" lang="ru-RU" sz="32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pic>
        <p:nvPicPr>
          <p:cNvPr id="10" name="Picture 3"/>
          <p:cNvPicPr>
            <a:picLocks noChangeAspect="1" noChangeArrowheads="1"/>
          </p:cNvPicPr>
          <p:nvPr/>
        </p:nvPicPr>
        <p:blipFill>
          <a:blip r:embed="rId6" cstate="email"/>
          <a:srcRect/>
          <a:stretch>
            <a:fillRect/>
          </a:stretch>
        </p:blipFill>
        <p:spPr>
          <a:xfrm>
            <a:off x="428596" y="1500174"/>
            <a:ext cx="3071834" cy="2299729"/>
          </a:xfrm>
          <a:prstGeom prst="rect">
            <a:avLst/>
          </a:prstGeom>
          <a:noFill/>
          <a:ln/>
        </p:spPr>
      </p:pic>
      <p:sp>
        <p:nvSpPr>
          <p:cNvPr id="11" name="Rectangle 4"/>
          <p:cNvSpPr txBox="1">
            <a:spLocks noChangeArrowheads="1"/>
          </p:cNvSpPr>
          <p:nvPr/>
        </p:nvSpPr>
        <p:spPr>
          <a:xfrm>
            <a:off x="3786182" y="1928802"/>
            <a:ext cx="5178431" cy="4214842"/>
          </a:xfrm>
          <a:prstGeom prst="rect">
            <a:avLst/>
          </a:prstGeom>
        </p:spPr>
        <p:txBody>
          <a:bodyPr/>
          <a:lstStyle/>
          <a:p>
            <a:pPr marL="87313" marR="0" lvl="0" indent="15875" algn="l" defTabSz="914400" rtl="0" eaLnBrk="0" fontAlgn="base" latinLnBrk="0" hangingPunct="0">
              <a:lnSpc>
                <a:spcPct val="80000"/>
              </a:lnSpc>
              <a:spcBef>
                <a:spcPct val="20000"/>
              </a:spcBef>
              <a:spcAft>
                <a:spcPts val="300"/>
              </a:spcAft>
              <a:buClr>
                <a:srgbClr val="C3260C"/>
              </a:buClr>
              <a:buSzPct val="130000"/>
              <a:buFontTx/>
              <a:buNone/>
              <a:tabLst/>
              <a:defRPr/>
            </a:pPr>
            <a:r>
              <a:rPr kumimoji="0" lang="ru-RU" sz="2000" b="0" i="0" u="none" strike="noStrike" kern="1200" cap="none" spc="0" normalizeH="0" baseline="0" noProof="0" dirty="0" smtClean="0">
                <a:ln>
                  <a:noFill/>
                </a:ln>
                <a:solidFill>
                  <a:srgbClr val="404040"/>
                </a:solidFill>
                <a:effectLst/>
                <a:uLnTx/>
                <a:uFillTx/>
                <a:latin typeface="+mn-lt"/>
                <a:ea typeface="+mn-ea"/>
                <a:cs typeface="+mn-cs"/>
              </a:rPr>
              <a:t>Академик Сергей Алексеевич Лебедев (1902-1974), под руководством которого была создана первая на континенте Европы ЭВМ - </a:t>
            </a:r>
            <a:r>
              <a:rPr kumimoji="0" lang="ru-RU" sz="2000" b="1" i="0" u="sng" strike="noStrike" kern="1200" cap="none" spc="0" normalizeH="0" baseline="0" noProof="0" dirty="0" smtClean="0">
                <a:ln>
                  <a:noFill/>
                </a:ln>
                <a:solidFill>
                  <a:srgbClr val="404040"/>
                </a:solidFill>
                <a:effectLst/>
                <a:uLnTx/>
                <a:uFillTx/>
                <a:latin typeface="+mn-lt"/>
                <a:ea typeface="+mn-ea"/>
                <a:cs typeface="+mn-cs"/>
              </a:rPr>
              <a:t>Малая электронная</a:t>
            </a:r>
            <a:r>
              <a:rPr kumimoji="0" lang="ru-RU" sz="2000" b="0" i="0" u="none" strike="noStrike" kern="1200" cap="none" spc="0" normalizeH="0" baseline="0" noProof="0" dirty="0" smtClean="0">
                <a:ln>
                  <a:noFill/>
                </a:ln>
                <a:solidFill>
                  <a:srgbClr val="404040"/>
                </a:solidFill>
                <a:effectLst/>
                <a:uLnTx/>
                <a:uFillTx/>
                <a:latin typeface="+mn-lt"/>
                <a:ea typeface="+mn-ea"/>
                <a:cs typeface="+mn-cs"/>
              </a:rPr>
              <a:t> </a:t>
            </a:r>
            <a:r>
              <a:rPr kumimoji="0" lang="ru-RU" sz="2000" b="1" i="0" u="sng" strike="noStrike" kern="1200" cap="none" spc="0" normalizeH="0" baseline="0" noProof="0" dirty="0" smtClean="0">
                <a:ln>
                  <a:noFill/>
                </a:ln>
                <a:solidFill>
                  <a:srgbClr val="404040"/>
                </a:solidFill>
                <a:effectLst/>
                <a:uLnTx/>
                <a:uFillTx/>
                <a:latin typeface="+mn-lt"/>
                <a:ea typeface="+mn-ea"/>
                <a:cs typeface="+mn-cs"/>
              </a:rPr>
              <a:t>счетная машина (МЭСМ)</a:t>
            </a:r>
            <a:r>
              <a:rPr kumimoji="0" lang="ru-RU" sz="2000" b="0" i="0" u="none" strike="noStrike" kern="1200" cap="none" spc="0" normalizeH="0" baseline="0" noProof="0" dirty="0" smtClean="0">
                <a:ln>
                  <a:noFill/>
                </a:ln>
                <a:solidFill>
                  <a:srgbClr val="404040"/>
                </a:solidFill>
                <a:effectLst/>
                <a:uLnTx/>
                <a:uFillTx/>
                <a:latin typeface="+mn-lt"/>
                <a:ea typeface="+mn-ea"/>
                <a:cs typeface="+mn-cs"/>
              </a:rPr>
              <a:t>. </a:t>
            </a:r>
            <a:r>
              <a:rPr kumimoji="0" lang="ru-RU" sz="2000" b="1" i="0" u="none" strike="noStrike" kern="1200" cap="none" spc="0" normalizeH="0" baseline="0" noProof="0" dirty="0" smtClean="0">
                <a:ln>
                  <a:noFill/>
                </a:ln>
                <a:solidFill>
                  <a:srgbClr val="404040"/>
                </a:solidFill>
                <a:effectLst/>
                <a:uLnTx/>
                <a:uFillTx/>
                <a:latin typeface="+mn-lt"/>
                <a:ea typeface="+mn-ea"/>
                <a:cs typeface="+mn-cs"/>
              </a:rPr>
              <a:t>Среди ученых мира, современников Лебедева, нет человека, который подобно ему обладал бы столь мощным творческим потенциалом</a:t>
            </a:r>
            <a:r>
              <a:rPr kumimoji="0" lang="ru-RU" sz="2000" b="0" i="0" u="none" strike="noStrike" kern="1200" cap="none" spc="0" normalizeH="0" baseline="0" noProof="0" dirty="0" smtClean="0">
                <a:ln>
                  <a:noFill/>
                </a:ln>
                <a:solidFill>
                  <a:srgbClr val="404040"/>
                </a:solidFill>
                <a:effectLst/>
                <a:uLnTx/>
                <a:uFillTx/>
                <a:latin typeface="+mn-lt"/>
                <a:ea typeface="+mn-ea"/>
                <a:cs typeface="+mn-cs"/>
              </a:rPr>
              <a:t>, чтобы охватить своей научной деятельностью период от создания первых ламповых ЭВМ до сверхбыстродействующих суперЭВМ на полупроводниковых, а затем на интегральных схемах с производительностью до миллионов операций в секунду. </a:t>
            </a:r>
            <a:endParaRPr kumimoji="0" lang="ru-RU" sz="2000" b="0" i="0" u="none" strike="noStrike" kern="1200" cap="none" spc="0" normalizeH="0" baseline="0" noProof="0" dirty="0">
              <a:ln>
                <a:noFill/>
              </a:ln>
              <a:solidFill>
                <a:srgbClr val="404040"/>
              </a:solidFill>
              <a:effectLst/>
              <a:uLnTx/>
              <a:uFillTx/>
              <a:latin typeface="+mn-lt"/>
              <a:ea typeface="+mn-ea"/>
              <a:cs typeface="+mn-cs"/>
            </a:endParaRPr>
          </a:p>
        </p:txBody>
      </p:sp>
      <p:pic>
        <p:nvPicPr>
          <p:cNvPr id="12" name="Picture 5"/>
          <p:cNvPicPr>
            <a:picLocks noChangeAspect="1" noChangeArrowheads="1"/>
          </p:cNvPicPr>
          <p:nvPr/>
        </p:nvPicPr>
        <p:blipFill>
          <a:blip r:embed="rId7" cstate="email"/>
          <a:srcRect/>
          <a:stretch>
            <a:fillRect/>
          </a:stretch>
        </p:blipFill>
        <p:spPr>
          <a:xfrm>
            <a:off x="285720" y="3857628"/>
            <a:ext cx="3500462" cy="2628104"/>
          </a:xfrm>
          <a:prstGeom prst="rect">
            <a:avLst/>
          </a:prstGeom>
          <a:noFill/>
          <a:ln/>
        </p:spPr>
      </p:pic>
    </p:spTree>
  </p:cSld>
  <p:clrMapOvr>
    <a:masterClrMapping/>
  </p:clrMapOv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1714480" y="214290"/>
            <a:ext cx="5572164" cy="523220"/>
          </a:xfrm>
          <a:prstGeom prst="rect">
            <a:avLst/>
          </a:prstGeom>
          <a:noFill/>
        </p:spPr>
        <p:txBody>
          <a:bodyPr wrap="square" rtlCol="0">
            <a:spAutoFit/>
          </a:bodyPr>
          <a:lstStyle/>
          <a:p>
            <a:pPr algn="ctr"/>
            <a:r>
              <a:rPr lang="ru-RU" sz="2800" b="1" dirty="0" smtClean="0">
                <a:ln w="1905"/>
                <a:solidFill>
                  <a:srgbClr val="FF0000"/>
                </a:solidFill>
                <a:effectLst>
                  <a:innerShdw blurRad="69850" dist="43180" dir="5400000">
                    <a:srgbClr val="000000">
                      <a:alpha val="65000"/>
                    </a:srgbClr>
                  </a:innerShdw>
                </a:effectLst>
                <a:latin typeface="Arial Narrow" pitchFamily="34" charset="0"/>
              </a:rPr>
              <a:t>Галерея учёных</a:t>
            </a:r>
            <a:endParaRPr lang="ru-RU" sz="2800" b="1" dirty="0" smtClean="0">
              <a:ln w="1905"/>
              <a:solidFill>
                <a:srgbClr val="FF0000"/>
              </a:solidFill>
              <a:effectLst>
                <a:innerShdw blurRad="69850" dist="43180" dir="5400000">
                  <a:srgbClr val="000000">
                    <a:alpha val="65000"/>
                  </a:srgbClr>
                </a:innerShdw>
              </a:effectLst>
              <a:latin typeface="+mj-lt"/>
            </a:endParaRPr>
          </a:p>
        </p:txBody>
      </p:sp>
      <p:sp>
        <p:nvSpPr>
          <p:cNvPr id="9" name="Rectangle 2"/>
          <p:cNvSpPr txBox="1">
            <a:spLocks noChangeArrowheads="1"/>
          </p:cNvSpPr>
          <p:nvPr/>
        </p:nvSpPr>
        <p:spPr>
          <a:xfrm>
            <a:off x="1571604" y="571480"/>
            <a:ext cx="6072230" cy="857256"/>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lang="ru-RU" sz="3600" b="1" dirty="0" smtClean="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rPr>
              <a:t>Джон фон Нейман</a:t>
            </a:r>
            <a:endParaRPr kumimoji="0" lang="ru-RU" sz="36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pic>
        <p:nvPicPr>
          <p:cNvPr id="78849" name="Picture 1"/>
          <p:cNvPicPr>
            <a:picLocks noChangeAspect="1" noChangeArrowheads="1"/>
          </p:cNvPicPr>
          <p:nvPr/>
        </p:nvPicPr>
        <p:blipFill>
          <a:blip r:embed="rId6" cstate="email"/>
          <a:srcRect/>
          <a:stretch>
            <a:fillRect/>
          </a:stretch>
        </p:blipFill>
        <p:spPr bwMode="auto">
          <a:xfrm>
            <a:off x="357159" y="1214422"/>
            <a:ext cx="1678074" cy="2500330"/>
          </a:xfrm>
          <a:prstGeom prst="rect">
            <a:avLst/>
          </a:prstGeom>
          <a:noFill/>
          <a:ln w="9525">
            <a:noFill/>
            <a:miter lim="800000"/>
            <a:headEnd/>
            <a:tailEnd/>
          </a:ln>
        </p:spPr>
      </p:pic>
      <p:sp>
        <p:nvSpPr>
          <p:cNvPr id="13" name="TextBox 12"/>
          <p:cNvSpPr txBox="1"/>
          <p:nvPr/>
        </p:nvSpPr>
        <p:spPr>
          <a:xfrm>
            <a:off x="2071670" y="1285860"/>
            <a:ext cx="6715172" cy="5262979"/>
          </a:xfrm>
          <a:prstGeom prst="rect">
            <a:avLst/>
          </a:prstGeom>
          <a:noFill/>
        </p:spPr>
        <p:txBody>
          <a:bodyPr wrap="square" rtlCol="0">
            <a:spAutoFit/>
          </a:bodyPr>
          <a:lstStyle/>
          <a:p>
            <a:r>
              <a:rPr lang="ru-RU" sz="1600" dirty="0" smtClean="0"/>
              <a:t>Американский учёный описал в 1945 году, как должен быть устроен компьютер для того, чтобы он был универсальным и эффективным устройством для обработки информации. Доклад был разослан многим ученым и получил широкую известность, поскольку в нем фон Нейман ясно и просто сформулировал общие принципы функционирования универсальных вычислительных устройств, т.е. компьютеров. Первый компьютер, в котором были воплощены принципы фон Неймана, был построен в 1949 году английским исследователем Морисом Уилксом. С той поры компьютеры стали гораздо более мощными, но подавляющее большинство из них сделано в соответствии с теми принципами, которые изложил в своем докладе в 1945 году Джон фон Нейман : </a:t>
            </a:r>
          </a:p>
          <a:p>
            <a:r>
              <a:rPr lang="ru-RU" sz="1200" dirty="0" smtClean="0"/>
              <a:t>1. </a:t>
            </a:r>
            <a:r>
              <a:rPr lang="ru-RU" sz="1200" u="sng" dirty="0" smtClean="0"/>
              <a:t>Принцип программного управления</a:t>
            </a:r>
            <a:r>
              <a:rPr lang="ru-RU" sz="1200" dirty="0" smtClean="0"/>
              <a:t>. Из него следует, что программа состоит из набора команд, которые выполняются процессором автоматически друг за другом в определенной последовательности. </a:t>
            </a:r>
          </a:p>
          <a:p>
            <a:r>
              <a:rPr lang="ru-RU" sz="1200" dirty="0" smtClean="0"/>
              <a:t>Процессор исполняет программу автоматически, без вмешательства человека. </a:t>
            </a:r>
          </a:p>
          <a:p>
            <a:r>
              <a:rPr lang="ru-RU" sz="1200" dirty="0" smtClean="0"/>
              <a:t>2. </a:t>
            </a:r>
            <a:r>
              <a:rPr lang="ru-RU" sz="1200" u="sng" dirty="0" smtClean="0"/>
              <a:t>Принцип однородности памяти</a:t>
            </a:r>
            <a:r>
              <a:rPr lang="ru-RU" sz="1200" dirty="0" smtClean="0"/>
              <a:t>. Программы и данные хранятся в одной и той же памяти. Поэтому компьютер не различает, что хранится в данной ячейке памяти — число, текст или команда. Над командами можно выполнять такие же действия, как и над данными. </a:t>
            </a:r>
          </a:p>
          <a:p>
            <a:r>
              <a:rPr lang="ru-RU" sz="1200" dirty="0" smtClean="0"/>
              <a:t>Команды одной программы могут быть получены как результаты исполнения другой программы. На этом принципе основаны методы </a:t>
            </a:r>
            <a:r>
              <a:rPr lang="ru-RU" sz="1200" u="sng" dirty="0" smtClean="0"/>
              <a:t>трансляции</a:t>
            </a:r>
            <a:r>
              <a:rPr lang="ru-RU" sz="1200" dirty="0" smtClean="0"/>
              <a:t> — перевода текста программы с языка программирования высокого уровня на язык конкретной машины. </a:t>
            </a:r>
          </a:p>
          <a:p>
            <a:r>
              <a:rPr lang="ru-RU" sz="1200" dirty="0" smtClean="0"/>
              <a:t>3. </a:t>
            </a:r>
            <a:r>
              <a:rPr lang="ru-RU" sz="1200" u="sng" dirty="0" smtClean="0"/>
              <a:t>Принцип </a:t>
            </a:r>
            <a:r>
              <a:rPr lang="ru-RU" sz="1200" u="sng" dirty="0" err="1" smtClean="0"/>
              <a:t>адресности</a:t>
            </a:r>
            <a:r>
              <a:rPr lang="ru-RU" sz="1200" dirty="0" smtClean="0"/>
              <a:t>. Структурно основная память состоит из перенумерованных ячеек; процессору в произвольный момент времени доступна любая ячейка. </a:t>
            </a:r>
          </a:p>
        </p:txBody>
      </p:sp>
    </p:spTree>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1714480" y="214290"/>
            <a:ext cx="5572164" cy="523220"/>
          </a:xfrm>
          <a:prstGeom prst="rect">
            <a:avLst/>
          </a:prstGeom>
          <a:noFill/>
        </p:spPr>
        <p:txBody>
          <a:bodyPr wrap="square" rtlCol="0">
            <a:spAutoFit/>
          </a:bodyPr>
          <a:lstStyle/>
          <a:p>
            <a:pPr algn="ctr"/>
            <a:r>
              <a:rPr lang="ru-RU" sz="2800" b="1" dirty="0" smtClean="0">
                <a:ln w="1905"/>
                <a:solidFill>
                  <a:srgbClr val="FF0000"/>
                </a:solidFill>
                <a:effectLst>
                  <a:innerShdw blurRad="69850" dist="43180" dir="5400000">
                    <a:srgbClr val="000000">
                      <a:alpha val="65000"/>
                    </a:srgbClr>
                  </a:innerShdw>
                </a:effectLst>
                <a:latin typeface="Arial Narrow" pitchFamily="34" charset="0"/>
              </a:rPr>
              <a:t>Галерея учёных</a:t>
            </a:r>
            <a:endParaRPr lang="ru-RU" sz="2800" b="1" dirty="0" smtClean="0">
              <a:ln w="1905"/>
              <a:solidFill>
                <a:srgbClr val="FF0000"/>
              </a:solidFill>
              <a:effectLst>
                <a:innerShdw blurRad="69850" dist="43180" dir="5400000">
                  <a:srgbClr val="000000">
                    <a:alpha val="65000"/>
                  </a:srgbClr>
                </a:innerShdw>
              </a:effectLst>
              <a:latin typeface="+mj-lt"/>
            </a:endParaRPr>
          </a:p>
        </p:txBody>
      </p:sp>
      <p:sp>
        <p:nvSpPr>
          <p:cNvPr id="9" name="Rectangle 2"/>
          <p:cNvSpPr txBox="1">
            <a:spLocks noChangeArrowheads="1"/>
          </p:cNvSpPr>
          <p:nvPr/>
        </p:nvSpPr>
        <p:spPr>
          <a:xfrm>
            <a:off x="1643042" y="714356"/>
            <a:ext cx="6072230" cy="857256"/>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lang="ru-RU" sz="3600" b="1" dirty="0" err="1" smtClean="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rPr>
              <a:t>Никлаус</a:t>
            </a:r>
            <a:r>
              <a:rPr lang="ru-RU" sz="3600" b="1" dirty="0" smtClean="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rPr>
              <a:t> Вирт</a:t>
            </a:r>
            <a:endParaRPr kumimoji="0" lang="ru-RU" sz="36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pic>
        <p:nvPicPr>
          <p:cNvPr id="10" name="Picture 3" descr="Niklaus Wirth (Никлаус Вирт)"/>
          <p:cNvPicPr>
            <a:picLocks noChangeAspect="1" noChangeArrowheads="1"/>
          </p:cNvPicPr>
          <p:nvPr/>
        </p:nvPicPr>
        <p:blipFill>
          <a:blip r:embed="rId6" r:link="rId7" cstate="email"/>
          <a:srcRect/>
          <a:stretch>
            <a:fillRect/>
          </a:stretch>
        </p:blipFill>
        <p:spPr>
          <a:xfrm>
            <a:off x="285720" y="1857364"/>
            <a:ext cx="1238259" cy="1571636"/>
          </a:xfrm>
          <a:prstGeom prst="rect">
            <a:avLst/>
          </a:prstGeom>
          <a:noFill/>
          <a:ln/>
        </p:spPr>
      </p:pic>
      <p:sp>
        <p:nvSpPr>
          <p:cNvPr id="11" name="Rectangle 4"/>
          <p:cNvSpPr txBox="1">
            <a:spLocks noChangeArrowheads="1"/>
          </p:cNvSpPr>
          <p:nvPr/>
        </p:nvSpPr>
        <p:spPr>
          <a:xfrm>
            <a:off x="1571604" y="1428736"/>
            <a:ext cx="7321571" cy="5095889"/>
          </a:xfrm>
          <a:prstGeom prst="rect">
            <a:avLst/>
          </a:prstGeom>
        </p:spPr>
        <p:txBody>
          <a:bodyPr/>
          <a:lstStyle/>
          <a:p>
            <a:r>
              <a:rPr lang="ru-RU" sz="1200" dirty="0" smtClean="0"/>
              <a:t>Профессор </a:t>
            </a:r>
            <a:r>
              <a:rPr lang="ru-RU" sz="1200" dirty="0" err="1" smtClean="0"/>
              <a:t>Никлаус</a:t>
            </a:r>
            <a:r>
              <a:rPr lang="ru-RU" sz="1200" dirty="0" smtClean="0"/>
              <a:t> Вирт (1934гр)— живая легенда в мире программирования, блестящий инженер и глубокий исследователь, удостоенный в 1984 г. премии им. Тьюринга за разработку языка программирования Паскаль, с которым знаком каждый школьник. </a:t>
            </a:r>
            <a:r>
              <a:rPr lang="ru-RU" sz="1200" dirty="0" err="1" smtClean="0"/>
              <a:t>Тьюринговская</a:t>
            </a:r>
            <a:r>
              <a:rPr lang="ru-RU" sz="1200" dirty="0" smtClean="0"/>
              <a:t> премия — аналог Нобелевской и высшая почесть в информатике. Паскаль (1970) — первый в серии его пророческих проектов. К концу 60-х гг. Н.Вирт уже получил признание как один из ведущих специалистов по языкам программирования (язык высокого уровня </a:t>
            </a:r>
            <a:r>
              <a:rPr lang="en-US" sz="1200" dirty="0" smtClean="0"/>
              <a:t>Euler</a:t>
            </a:r>
            <a:r>
              <a:rPr lang="ru-RU" sz="1200" dirty="0" smtClean="0"/>
              <a:t> [Эйлер], достаточно широко применявшийся язык низкого уровня </a:t>
            </a:r>
            <a:r>
              <a:rPr lang="en-US" sz="1200" dirty="0" smtClean="0"/>
              <a:t>PL</a:t>
            </a:r>
            <a:r>
              <a:rPr lang="ru-RU" sz="1200" dirty="0" smtClean="0"/>
              <a:t>/360, эффективный компилятор для подмножества Алгола-60 — </a:t>
            </a:r>
            <a:r>
              <a:rPr lang="en-US" sz="1200" dirty="0" err="1" smtClean="0"/>
              <a:t>Algol</a:t>
            </a:r>
            <a:r>
              <a:rPr lang="ru-RU" sz="1200" dirty="0" smtClean="0"/>
              <a:t>-</a:t>
            </a:r>
            <a:r>
              <a:rPr lang="en-US" sz="1200" dirty="0" smtClean="0"/>
              <a:t>W</a:t>
            </a:r>
            <a:r>
              <a:rPr lang="ru-RU" sz="1200" dirty="0" smtClean="0"/>
              <a:t>). В этом качестве он был включен в состав Международного комитета IFIP по разработке универсального языка программирования на основе Алгола-60. Однако из-за категорического несогласия с проектной философией, возобладавшей в комитете, Н.Вирт из него вышел в 1968 г. и в 1970 г. представил свой Паскаль. Блестящий успех Паскаля на фоне провала Алгола-68, произведенного комитетом, доказали проницательность Н.Вирта. Н.Вирт был одним из первых, кто ввел в практику принцип пошагового уточнения. Его идея легко узнается в байт-коде для языка </a:t>
            </a:r>
            <a:r>
              <a:rPr lang="ru-RU" sz="1200" dirty="0" err="1" smtClean="0"/>
              <a:t>Java</a:t>
            </a:r>
            <a:r>
              <a:rPr lang="ru-RU" sz="1200" dirty="0" smtClean="0"/>
              <a:t> корпорации </a:t>
            </a:r>
            <a:r>
              <a:rPr lang="ru-RU" sz="1200" dirty="0" err="1" smtClean="0"/>
              <a:t>Sun</a:t>
            </a:r>
            <a:r>
              <a:rPr lang="ru-RU" sz="1200" dirty="0" smtClean="0"/>
              <a:t> и в еще большей степени — в аналогичном промежуточном языке проекта .NET корпорации </a:t>
            </a:r>
            <a:r>
              <a:rPr lang="ru-RU" sz="1200" dirty="0" err="1" smtClean="0"/>
              <a:t>Microsoft</a:t>
            </a:r>
            <a:r>
              <a:rPr lang="ru-RU" sz="1200" dirty="0" smtClean="0"/>
              <a:t>. Его Модула-2 (1979) наиболее четко воплотила концепции структурного и модульного программирования, зарекомендовав себя как лучший в свое время язык создания особо надежных </a:t>
            </a:r>
            <a:r>
              <a:rPr lang="ru-RU" sz="1200" dirty="0" err="1" smtClean="0"/>
              <a:t>програмных</a:t>
            </a:r>
            <a:r>
              <a:rPr lang="ru-RU" sz="1200" dirty="0" smtClean="0"/>
              <a:t> комплексов, программное обеспечение для бортовых компьютеров российских спутников связи создается с помощью уникальной системы </a:t>
            </a:r>
            <a:r>
              <a:rPr lang="ru-RU" sz="1200" dirty="0" err="1" smtClean="0"/>
              <a:t>кросс-программирования</a:t>
            </a:r>
            <a:r>
              <a:rPr lang="ru-RU" sz="1200" dirty="0" smtClean="0"/>
              <a:t> на основе Модулы-2; другой пример: Модула-2 вместе с Адой являются двумя языками, разрешенными в создании систем управления атомными электростанциями в Великобритании и Канаде.  Важнейший проект язык программирования </a:t>
            </a:r>
            <a:r>
              <a:rPr lang="ru-RU" sz="1200" dirty="0" err="1" smtClean="0"/>
              <a:t>Оберон</a:t>
            </a:r>
            <a:r>
              <a:rPr lang="ru-RU" sz="1200" dirty="0" smtClean="0"/>
              <a:t> синтезировал более четверти века исследований Н.Вирта по методологии и языкам программирования. В </a:t>
            </a:r>
            <a:r>
              <a:rPr lang="ru-RU" sz="1200" dirty="0" err="1" smtClean="0"/>
              <a:t>Обероне</a:t>
            </a:r>
            <a:r>
              <a:rPr lang="ru-RU" sz="1200" dirty="0" smtClean="0"/>
              <a:t> </a:t>
            </a:r>
            <a:r>
              <a:rPr lang="ru-RU" sz="1200" dirty="0" err="1" smtClean="0"/>
              <a:t>в</a:t>
            </a:r>
            <a:r>
              <a:rPr lang="ru-RU" sz="1200" dirty="0" smtClean="0"/>
              <a:t> полном блеске продемонстрирована концепция </a:t>
            </a:r>
            <a:r>
              <a:rPr lang="ru-RU" sz="1200" i="1" dirty="0" smtClean="0"/>
              <a:t>компонентно-ориентированного программирования .</a:t>
            </a:r>
            <a:r>
              <a:rPr lang="ru-RU" sz="1200" dirty="0" smtClean="0"/>
              <a:t> </a:t>
            </a:r>
          </a:p>
          <a:p>
            <a:r>
              <a:rPr lang="ru-RU" sz="1200" dirty="0" smtClean="0"/>
              <a:t>Нет сомнения, что ядро технологий, выделенное в </a:t>
            </a:r>
            <a:r>
              <a:rPr lang="ru-RU" sz="1200" dirty="0" err="1" smtClean="0"/>
              <a:t>Обероне</a:t>
            </a:r>
            <a:r>
              <a:rPr lang="ru-RU" sz="1200" dirty="0" smtClean="0"/>
              <a:t> из множества техник и приемов программирования, и закрепленное индустрией в языках </a:t>
            </a:r>
            <a:r>
              <a:rPr lang="ru-RU" sz="1200" dirty="0" err="1" smtClean="0"/>
              <a:t>Java</a:t>
            </a:r>
            <a:r>
              <a:rPr lang="ru-RU" sz="1200" dirty="0" smtClean="0"/>
              <a:t> и C#, не подлежит устареванию в обозримом будущем.</a:t>
            </a:r>
          </a:p>
          <a:p>
            <a:pPr marL="228600" marR="0" lvl="0" indent="-182563" algn="l" defTabSz="914400" rtl="0" eaLnBrk="0" fontAlgn="base" latinLnBrk="0" hangingPunct="0">
              <a:lnSpc>
                <a:spcPct val="100000"/>
              </a:lnSpc>
              <a:spcBef>
                <a:spcPct val="20000"/>
              </a:spcBef>
              <a:spcAft>
                <a:spcPts val="300"/>
              </a:spcAft>
              <a:buClr>
                <a:srgbClr val="C3260C"/>
              </a:buClr>
              <a:buSzPct val="130000"/>
              <a:buFontTx/>
              <a:buNone/>
              <a:tabLst/>
              <a:defRPr/>
            </a:pPr>
            <a:r>
              <a:rPr kumimoji="0" lang="ru-RU" sz="1200" i="0" u="none" strike="noStrike" kern="1200" cap="none" spc="0" normalizeH="0" baseline="0" noProof="0" dirty="0" smtClean="0">
                <a:ln>
                  <a:noFill/>
                </a:ln>
                <a:solidFill>
                  <a:srgbClr val="404040"/>
                </a:solidFill>
                <a:effectLst/>
                <a:uLnTx/>
                <a:uFillTx/>
                <a:latin typeface="+mn-lt"/>
                <a:ea typeface="+mn-ea"/>
                <a:cs typeface="+mn-cs"/>
              </a:rPr>
              <a:t> </a:t>
            </a:r>
            <a:endParaRPr kumimoji="0" lang="ru-RU" sz="1200" i="0" u="none" strike="noStrike" kern="1200" cap="none" spc="0" normalizeH="0" baseline="0" noProof="0" dirty="0">
              <a:ln>
                <a:noFill/>
              </a:ln>
              <a:solidFill>
                <a:srgbClr val="404040"/>
              </a:solidFill>
              <a:effectLst/>
              <a:uLnTx/>
              <a:uFillTx/>
              <a:latin typeface="+mn-lt"/>
              <a:ea typeface="+mn-ea"/>
              <a:cs typeface="+mn-cs"/>
            </a:endParaRPr>
          </a:p>
        </p:txBody>
      </p:sp>
      <p:pic>
        <p:nvPicPr>
          <p:cNvPr id="12" name="Picture 5" descr="wirth"/>
          <p:cNvPicPr>
            <a:picLocks noChangeAspect="1" noChangeArrowheads="1"/>
          </p:cNvPicPr>
          <p:nvPr/>
        </p:nvPicPr>
        <p:blipFill>
          <a:blip r:embed="rId8" cstate="email"/>
          <a:srcRect/>
          <a:stretch>
            <a:fillRect/>
          </a:stretch>
        </p:blipFill>
        <p:spPr bwMode="auto">
          <a:xfrm>
            <a:off x="285721" y="3786191"/>
            <a:ext cx="1214446" cy="165351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1714480" y="214290"/>
            <a:ext cx="5572164" cy="523220"/>
          </a:xfrm>
          <a:prstGeom prst="rect">
            <a:avLst/>
          </a:prstGeom>
          <a:noFill/>
        </p:spPr>
        <p:txBody>
          <a:bodyPr wrap="square" rtlCol="0">
            <a:spAutoFit/>
          </a:bodyPr>
          <a:lstStyle/>
          <a:p>
            <a:pPr algn="ctr"/>
            <a:r>
              <a:rPr lang="ru-RU" sz="2800" b="1" dirty="0" smtClean="0">
                <a:ln w="1905"/>
                <a:solidFill>
                  <a:srgbClr val="FF0000"/>
                </a:solidFill>
                <a:effectLst>
                  <a:innerShdw blurRad="69850" dist="43180" dir="5400000">
                    <a:srgbClr val="000000">
                      <a:alpha val="65000"/>
                    </a:srgbClr>
                  </a:innerShdw>
                </a:effectLst>
                <a:latin typeface="Arial Narrow" pitchFamily="34" charset="0"/>
              </a:rPr>
              <a:t>Галерея учёных</a:t>
            </a:r>
            <a:endParaRPr lang="ru-RU" sz="2800" b="1" dirty="0" smtClean="0">
              <a:ln w="1905"/>
              <a:solidFill>
                <a:srgbClr val="FF0000"/>
              </a:solidFill>
              <a:effectLst>
                <a:innerShdw blurRad="69850" dist="43180" dir="5400000">
                  <a:srgbClr val="000000">
                    <a:alpha val="65000"/>
                  </a:srgbClr>
                </a:innerShdw>
              </a:effectLst>
              <a:latin typeface="+mj-lt"/>
            </a:endParaRPr>
          </a:p>
        </p:txBody>
      </p:sp>
      <p:sp>
        <p:nvSpPr>
          <p:cNvPr id="9" name="Rectangle 2"/>
          <p:cNvSpPr txBox="1">
            <a:spLocks noChangeArrowheads="1"/>
          </p:cNvSpPr>
          <p:nvPr/>
        </p:nvSpPr>
        <p:spPr>
          <a:xfrm>
            <a:off x="357158" y="571480"/>
            <a:ext cx="8286808" cy="857256"/>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lang="ru-RU" sz="3600" b="1" dirty="0" smtClean="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rPr>
              <a:t>Николай Петрович Брусенцов</a:t>
            </a:r>
            <a:endParaRPr kumimoji="0" lang="ru-RU" sz="36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pic>
        <p:nvPicPr>
          <p:cNvPr id="10" name="Picture 3" descr="brus"/>
          <p:cNvPicPr>
            <a:picLocks noChangeAspect="1" noChangeArrowheads="1"/>
          </p:cNvPicPr>
          <p:nvPr/>
        </p:nvPicPr>
        <p:blipFill>
          <a:blip r:embed="rId6" cstate="email"/>
          <a:srcRect/>
          <a:stretch>
            <a:fillRect/>
          </a:stretch>
        </p:blipFill>
        <p:spPr>
          <a:xfrm>
            <a:off x="2643173" y="1428737"/>
            <a:ext cx="1341285" cy="1675130"/>
          </a:xfrm>
          <a:prstGeom prst="rect">
            <a:avLst/>
          </a:prstGeom>
          <a:noFill/>
          <a:ln/>
        </p:spPr>
      </p:pic>
      <p:sp>
        <p:nvSpPr>
          <p:cNvPr id="11" name="Rectangle 4"/>
          <p:cNvSpPr txBox="1">
            <a:spLocks noChangeArrowheads="1"/>
          </p:cNvSpPr>
          <p:nvPr/>
        </p:nvSpPr>
        <p:spPr>
          <a:xfrm>
            <a:off x="4286248" y="1928802"/>
            <a:ext cx="4533902" cy="4500594"/>
          </a:xfrm>
          <a:prstGeom prst="rect">
            <a:avLst/>
          </a:prstGeom>
        </p:spPr>
        <p:txBody>
          <a:bodyPr/>
          <a:lstStyle/>
          <a:p>
            <a:pPr marL="95250" lvl="0" indent="-52388" eaLnBrk="0" hangingPunct="0">
              <a:spcBef>
                <a:spcPct val="20000"/>
              </a:spcBef>
              <a:spcAft>
                <a:spcPts val="300"/>
              </a:spcAft>
              <a:buClr>
                <a:srgbClr val="C3260C"/>
              </a:buClr>
              <a:buSzPct val="130000"/>
            </a:pPr>
            <a:r>
              <a:rPr lang="ru-RU" dirty="0" smtClean="0"/>
              <a:t>Всем известно, что в компьютерах для вычислений и представления информации используется двоичная система, в соответствии с которой единица данных, байт, представляет собой последовательность нулей и единиц. Но многие ли знают о том, что в</a:t>
            </a:r>
            <a:r>
              <a:rPr kumimoji="0" lang="ru-RU" b="0" i="0" u="none" strike="noStrike" kern="1200" cap="none" spc="0" normalizeH="0" baseline="0" noProof="0" dirty="0" smtClean="0">
                <a:ln>
                  <a:noFill/>
                </a:ln>
                <a:solidFill>
                  <a:srgbClr val="404040"/>
                </a:solidFill>
                <a:effectLst/>
                <a:uLnTx/>
                <a:uFillTx/>
                <a:latin typeface="+mn-lt"/>
                <a:ea typeface="+mn-ea"/>
                <a:cs typeface="+mn-cs"/>
              </a:rPr>
              <a:t> Советском Союзе была создана и несколько лет успешно работала </a:t>
            </a:r>
            <a:r>
              <a:rPr kumimoji="0" lang="ru-RU" b="1" i="0" u="sng" strike="noStrike" kern="1200" cap="none" spc="0" normalizeH="0" baseline="0" noProof="0" dirty="0" smtClean="0">
                <a:ln>
                  <a:noFill/>
                </a:ln>
                <a:solidFill>
                  <a:srgbClr val="404040"/>
                </a:solidFill>
                <a:effectLst/>
                <a:uLnTx/>
                <a:uFillTx/>
                <a:latin typeface="+mn-lt"/>
                <a:ea typeface="+mn-ea"/>
                <a:cs typeface="+mn-cs"/>
              </a:rPr>
              <a:t>троичная </a:t>
            </a:r>
            <a:r>
              <a:rPr kumimoji="0" lang="ru-RU" b="0" i="0" u="none" strike="noStrike" kern="1200" cap="none" spc="0" normalizeH="0" baseline="0" noProof="0" dirty="0" smtClean="0">
                <a:ln>
                  <a:noFill/>
                </a:ln>
                <a:solidFill>
                  <a:srgbClr val="404040"/>
                </a:solidFill>
                <a:effectLst/>
                <a:uLnTx/>
                <a:uFillTx/>
                <a:latin typeface="+mn-lt"/>
                <a:ea typeface="+mn-ea"/>
                <a:cs typeface="+mn-cs"/>
              </a:rPr>
              <a:t>машина ЭВМ «</a:t>
            </a:r>
            <a:r>
              <a:rPr kumimoji="0" lang="ru-RU" b="0" i="0" u="none" strike="noStrike" kern="1200" cap="none" spc="0" normalizeH="0" baseline="0" noProof="0" dirty="0" err="1" smtClean="0">
                <a:ln>
                  <a:noFill/>
                </a:ln>
                <a:solidFill>
                  <a:srgbClr val="404040"/>
                </a:solidFill>
                <a:effectLst/>
                <a:uLnTx/>
                <a:uFillTx/>
                <a:latin typeface="+mn-lt"/>
                <a:ea typeface="+mn-ea"/>
                <a:cs typeface="+mn-cs"/>
              </a:rPr>
              <a:t>Сетунь</a:t>
            </a:r>
            <a:r>
              <a:rPr kumimoji="0" lang="ru-RU" b="0" i="0" u="none" strike="noStrike" kern="1200" cap="none" spc="0" normalizeH="0" baseline="0" noProof="0" dirty="0" smtClean="0">
                <a:ln>
                  <a:noFill/>
                </a:ln>
                <a:solidFill>
                  <a:srgbClr val="404040"/>
                </a:solidFill>
                <a:effectLst/>
                <a:uLnTx/>
                <a:uFillTx/>
                <a:latin typeface="+mn-lt"/>
                <a:ea typeface="+mn-ea"/>
                <a:cs typeface="+mn-cs"/>
              </a:rPr>
              <a:t>», разработка которой завершилась в 1959 году в стенах МГУ. Ее главный конструктор — Николай Петрович Брусенцов (1925г.р.)</a:t>
            </a:r>
            <a:endParaRPr kumimoji="0" lang="ru-RU" b="0" i="0" u="none" strike="noStrike" kern="1200" cap="none" spc="0" normalizeH="0" baseline="0" noProof="0" dirty="0">
              <a:ln>
                <a:noFill/>
              </a:ln>
              <a:solidFill>
                <a:srgbClr val="404040"/>
              </a:solidFill>
              <a:effectLst/>
              <a:uLnTx/>
              <a:uFillTx/>
              <a:latin typeface="+mn-lt"/>
              <a:ea typeface="+mn-ea"/>
              <a:cs typeface="+mn-cs"/>
            </a:endParaRPr>
          </a:p>
        </p:txBody>
      </p:sp>
      <p:pic>
        <p:nvPicPr>
          <p:cNvPr id="12" name="Picture 5" descr="2"/>
          <p:cNvPicPr>
            <a:picLocks noChangeAspect="1" noChangeArrowheads="1"/>
          </p:cNvPicPr>
          <p:nvPr/>
        </p:nvPicPr>
        <p:blipFill>
          <a:blip r:embed="rId7" cstate="email"/>
          <a:srcRect/>
          <a:stretch>
            <a:fillRect/>
          </a:stretch>
        </p:blipFill>
        <p:spPr bwMode="auto">
          <a:xfrm>
            <a:off x="323850" y="3148469"/>
            <a:ext cx="3962398" cy="341425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1714480" y="214290"/>
            <a:ext cx="5572164" cy="523220"/>
          </a:xfrm>
          <a:prstGeom prst="rect">
            <a:avLst/>
          </a:prstGeom>
          <a:noFill/>
        </p:spPr>
        <p:txBody>
          <a:bodyPr wrap="square" rtlCol="0">
            <a:spAutoFit/>
          </a:bodyPr>
          <a:lstStyle/>
          <a:p>
            <a:pPr algn="ctr"/>
            <a:r>
              <a:rPr lang="ru-RU" sz="2800" b="1" dirty="0" smtClean="0">
                <a:ln w="1905"/>
                <a:solidFill>
                  <a:srgbClr val="FF0000"/>
                </a:solidFill>
                <a:effectLst>
                  <a:innerShdw blurRad="69850" dist="43180" dir="5400000">
                    <a:srgbClr val="000000">
                      <a:alpha val="65000"/>
                    </a:srgbClr>
                  </a:innerShdw>
                </a:effectLst>
                <a:latin typeface="Arial Narrow" pitchFamily="34" charset="0"/>
              </a:rPr>
              <a:t>Галерея учёных</a:t>
            </a:r>
            <a:endParaRPr lang="ru-RU" sz="2800" b="1" dirty="0" smtClean="0">
              <a:ln w="1905"/>
              <a:solidFill>
                <a:srgbClr val="FF0000"/>
              </a:solidFill>
              <a:effectLst>
                <a:innerShdw blurRad="69850" dist="43180" dir="5400000">
                  <a:srgbClr val="000000">
                    <a:alpha val="65000"/>
                  </a:srgbClr>
                </a:innerShdw>
              </a:effectLst>
              <a:latin typeface="+mj-lt"/>
            </a:endParaRPr>
          </a:p>
        </p:txBody>
      </p:sp>
      <p:sp>
        <p:nvSpPr>
          <p:cNvPr id="9" name="Rectangle 2"/>
          <p:cNvSpPr txBox="1">
            <a:spLocks noChangeArrowheads="1"/>
          </p:cNvSpPr>
          <p:nvPr/>
        </p:nvSpPr>
        <p:spPr>
          <a:xfrm>
            <a:off x="1643042" y="714356"/>
            <a:ext cx="6072230" cy="857256"/>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lang="ru-RU" sz="3600" b="1" dirty="0" smtClean="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rPr>
              <a:t>Стив Джобс</a:t>
            </a:r>
            <a:endParaRPr kumimoji="0" lang="ru-RU" sz="36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pic>
        <p:nvPicPr>
          <p:cNvPr id="10" name="Picture 4"/>
          <p:cNvPicPr>
            <a:picLocks noChangeAspect="1" noChangeArrowheads="1"/>
          </p:cNvPicPr>
          <p:nvPr/>
        </p:nvPicPr>
        <p:blipFill>
          <a:blip r:embed="rId6" cstate="email"/>
          <a:srcRect/>
          <a:stretch>
            <a:fillRect/>
          </a:stretch>
        </p:blipFill>
        <p:spPr bwMode="auto">
          <a:xfrm>
            <a:off x="285720" y="1142984"/>
            <a:ext cx="1500198" cy="1928826"/>
          </a:xfrm>
          <a:prstGeom prst="rect">
            <a:avLst/>
          </a:prstGeom>
          <a:noFill/>
          <a:ln w="9525">
            <a:noFill/>
            <a:miter lim="800000"/>
            <a:headEnd/>
            <a:tailEnd/>
          </a:ln>
          <a:effectLst/>
        </p:spPr>
      </p:pic>
      <p:sp>
        <p:nvSpPr>
          <p:cNvPr id="11" name="Прямоугольник 10"/>
          <p:cNvSpPr/>
          <p:nvPr/>
        </p:nvSpPr>
        <p:spPr>
          <a:xfrm>
            <a:off x="1857356" y="1428736"/>
            <a:ext cx="7000924" cy="5909310"/>
          </a:xfrm>
          <a:prstGeom prst="rect">
            <a:avLst/>
          </a:prstGeom>
        </p:spPr>
        <p:txBody>
          <a:bodyPr wrap="square">
            <a:spAutoFit/>
          </a:bodyPr>
          <a:lstStyle/>
          <a:p>
            <a:r>
              <a:rPr lang="ru-RU" dirty="0" smtClean="0"/>
              <a:t>Стив Джобс (</a:t>
            </a:r>
            <a:r>
              <a:rPr lang="ru-RU" dirty="0" err="1" smtClean="0"/>
              <a:t>Steve</a:t>
            </a:r>
            <a:r>
              <a:rPr lang="ru-RU" dirty="0" smtClean="0"/>
              <a:t> </a:t>
            </a:r>
            <a:r>
              <a:rPr lang="ru-RU" dirty="0" err="1" smtClean="0"/>
              <a:t>Jobs</a:t>
            </a:r>
            <a:r>
              <a:rPr lang="ru-RU" dirty="0" smtClean="0"/>
              <a:t>) родился 24 февраля 1955 г. Он поступил в </a:t>
            </a:r>
            <a:r>
              <a:rPr lang="ru-RU" dirty="0" err="1" smtClean="0"/>
              <a:t>Reed</a:t>
            </a:r>
            <a:r>
              <a:rPr lang="ru-RU" dirty="0" smtClean="0"/>
              <a:t> </a:t>
            </a:r>
            <a:r>
              <a:rPr lang="ru-RU" dirty="0" err="1" smtClean="0"/>
              <a:t>College</a:t>
            </a:r>
            <a:r>
              <a:rPr lang="ru-RU" dirty="0" smtClean="0"/>
              <a:t>, но бросил его через полгода. 1 апреля 1976 году Стив Джобс и Стив Возняк организовали компанию </a:t>
            </a:r>
            <a:r>
              <a:rPr lang="ru-RU" dirty="0" err="1" smtClean="0"/>
              <a:t>Apple</a:t>
            </a:r>
            <a:r>
              <a:rPr lang="ru-RU" dirty="0" smtClean="0"/>
              <a:t>. 24 января 1984 г. Джобс представил </a:t>
            </a:r>
            <a:r>
              <a:rPr lang="ru-RU" dirty="0" err="1" smtClean="0"/>
              <a:t>Macintosh</a:t>
            </a:r>
            <a:r>
              <a:rPr lang="ru-RU" dirty="0" smtClean="0"/>
              <a:t> на ежегодном собрании акционеров </a:t>
            </a:r>
            <a:r>
              <a:rPr lang="ru-RU" dirty="0" err="1" smtClean="0"/>
              <a:t>Apple</a:t>
            </a:r>
            <a:r>
              <a:rPr lang="ru-RU" dirty="0" smtClean="0"/>
              <a:t>. Он работал на микропроцессоре 68000 с частотой 7.83 МГц, имел 128 К ОЗУ, дисковод </a:t>
            </a:r>
            <a:r>
              <a:rPr lang="ru-RU" dirty="0" err="1" smtClean="0"/>
              <a:t>Sony</a:t>
            </a:r>
            <a:r>
              <a:rPr lang="ru-RU" dirty="0" smtClean="0"/>
              <a:t> для 3.5” на 400 К и девятидюймовый черно-белый монитор. Себестоимость была 500 долларов (из них 83% материалы, 16% накладные расходы и 1% оплата труда). Со стандартными накрутками </a:t>
            </a:r>
            <a:r>
              <a:rPr lang="ru-RU" dirty="0" err="1" smtClean="0"/>
              <a:t>Apple</a:t>
            </a:r>
            <a:r>
              <a:rPr lang="ru-RU" dirty="0" smtClean="0"/>
              <a:t> цена должны была составить 1995$. Джобс подал заявку на участие в полете на космическом корабле "Челленджер". Ему отказали, по-видимому не хватило заслуг или здоровья. 28 января 1986г. "Челленджер" взорвался на 73 секунде полета. Он купил студию компьютерной анимации и создал в 1986 г.на ее основе компанию </a:t>
            </a:r>
            <a:r>
              <a:rPr lang="ru-RU" dirty="0" err="1" smtClean="0"/>
              <a:t>Pixar</a:t>
            </a:r>
            <a:r>
              <a:rPr lang="ru-RU" dirty="0" smtClean="0"/>
              <a:t>. А потом по соглашению с </a:t>
            </a:r>
            <a:r>
              <a:rPr lang="ru-RU" dirty="0" err="1" smtClean="0"/>
              <a:t>Dysney</a:t>
            </a:r>
            <a:r>
              <a:rPr lang="ru-RU" dirty="0" smtClean="0"/>
              <a:t> выпустил несколько мультфильмов. В октябре 2001 года был представлен первый </a:t>
            </a:r>
            <a:r>
              <a:rPr lang="ru-RU" dirty="0" err="1" smtClean="0"/>
              <a:t>iPod</a:t>
            </a:r>
            <a:r>
              <a:rPr lang="ru-RU" dirty="0" smtClean="0"/>
              <a:t> – прикольный  MP3- плейер с большим винчестером </a:t>
            </a:r>
          </a:p>
          <a:p>
            <a:endParaRPr lang="ru-RU" dirty="0" smtClean="0"/>
          </a:p>
          <a:p>
            <a:r>
              <a:rPr lang="ru-RU" dirty="0" smtClean="0"/>
              <a:t> </a:t>
            </a:r>
            <a:endParaRPr lang="ru-RU" dirty="0"/>
          </a:p>
        </p:txBody>
      </p:sp>
      <p:pic>
        <p:nvPicPr>
          <p:cNvPr id="12" name="Picture 3"/>
          <p:cNvPicPr>
            <a:picLocks noChangeAspect="1" noChangeArrowheads="1"/>
          </p:cNvPicPr>
          <p:nvPr/>
        </p:nvPicPr>
        <p:blipFill>
          <a:blip r:embed="rId7" cstate="email">
            <a:clrChange>
              <a:clrFrom>
                <a:srgbClr val="FFFFFF"/>
              </a:clrFrom>
              <a:clrTo>
                <a:srgbClr val="FFFFFF">
                  <a:alpha val="0"/>
                </a:srgbClr>
              </a:clrTo>
            </a:clrChange>
          </a:blip>
          <a:srcRect/>
          <a:stretch>
            <a:fillRect/>
          </a:stretch>
        </p:blipFill>
        <p:spPr bwMode="auto">
          <a:xfrm>
            <a:off x="285720" y="3357562"/>
            <a:ext cx="1404923" cy="140492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1714480" y="214290"/>
            <a:ext cx="5572164" cy="523220"/>
          </a:xfrm>
          <a:prstGeom prst="rect">
            <a:avLst/>
          </a:prstGeom>
          <a:noFill/>
        </p:spPr>
        <p:txBody>
          <a:bodyPr wrap="square" rtlCol="0">
            <a:spAutoFit/>
          </a:bodyPr>
          <a:lstStyle/>
          <a:p>
            <a:pPr algn="ctr"/>
            <a:r>
              <a:rPr lang="ru-RU" sz="2800" b="1" dirty="0" smtClean="0">
                <a:ln w="1905"/>
                <a:solidFill>
                  <a:srgbClr val="FF0000"/>
                </a:solidFill>
                <a:effectLst>
                  <a:innerShdw blurRad="69850" dist="43180" dir="5400000">
                    <a:srgbClr val="000000">
                      <a:alpha val="65000"/>
                    </a:srgbClr>
                  </a:innerShdw>
                </a:effectLst>
                <a:latin typeface="Arial Narrow" pitchFamily="34" charset="0"/>
              </a:rPr>
              <a:t>Галерея учёных</a:t>
            </a:r>
            <a:endParaRPr lang="ru-RU" sz="2800" b="1" dirty="0" smtClean="0">
              <a:ln w="1905"/>
              <a:solidFill>
                <a:srgbClr val="FF0000"/>
              </a:solidFill>
              <a:effectLst>
                <a:innerShdw blurRad="69850" dist="43180" dir="5400000">
                  <a:srgbClr val="000000">
                    <a:alpha val="65000"/>
                  </a:srgbClr>
                </a:innerShdw>
              </a:effectLst>
              <a:latin typeface="+mj-lt"/>
            </a:endParaRPr>
          </a:p>
        </p:txBody>
      </p:sp>
      <p:sp>
        <p:nvSpPr>
          <p:cNvPr id="9" name="Rectangle 2"/>
          <p:cNvSpPr txBox="1">
            <a:spLocks noChangeArrowheads="1"/>
          </p:cNvSpPr>
          <p:nvPr/>
        </p:nvSpPr>
        <p:spPr>
          <a:xfrm>
            <a:off x="1643042" y="714356"/>
            <a:ext cx="6072230" cy="857256"/>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lang="ru-RU" sz="3600" b="1" dirty="0" smtClean="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rPr>
              <a:t>Билл Гейтс</a:t>
            </a:r>
            <a:endParaRPr kumimoji="0" lang="ru-RU" sz="36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pic>
        <p:nvPicPr>
          <p:cNvPr id="10" name="Picture 4"/>
          <p:cNvPicPr>
            <a:picLocks noChangeAspect="1" noChangeArrowheads="1"/>
          </p:cNvPicPr>
          <p:nvPr/>
        </p:nvPicPr>
        <p:blipFill>
          <a:blip r:embed="rId6" cstate="email"/>
          <a:srcRect/>
          <a:stretch>
            <a:fillRect/>
          </a:stretch>
        </p:blipFill>
        <p:spPr bwMode="auto">
          <a:xfrm>
            <a:off x="357158" y="1428736"/>
            <a:ext cx="1066800" cy="1428750"/>
          </a:xfrm>
          <a:prstGeom prst="rect">
            <a:avLst/>
          </a:prstGeom>
          <a:noFill/>
          <a:ln w="9525">
            <a:noFill/>
            <a:miter lim="800000"/>
            <a:headEnd/>
            <a:tailEnd/>
          </a:ln>
          <a:effectLst/>
        </p:spPr>
      </p:pic>
      <p:sp>
        <p:nvSpPr>
          <p:cNvPr id="11" name="Rectangle 3"/>
          <p:cNvSpPr txBox="1">
            <a:spLocks noChangeArrowheads="1"/>
          </p:cNvSpPr>
          <p:nvPr/>
        </p:nvSpPr>
        <p:spPr>
          <a:xfrm>
            <a:off x="1428728" y="1357298"/>
            <a:ext cx="7258073" cy="4768865"/>
          </a:xfrm>
          <a:prstGeom prst="rect">
            <a:avLst/>
          </a:prstGeom>
        </p:spPr>
        <p:txBody>
          <a:bodyPr/>
          <a:lstStyle/>
          <a:p>
            <a:pPr marL="88900" marR="0" lvl="0" indent="17463" algn="l" defTabSz="914400" rtl="0" eaLnBrk="0" fontAlgn="base" latinLnBrk="0" hangingPunct="0">
              <a:lnSpc>
                <a:spcPct val="80000"/>
              </a:lnSpc>
              <a:spcBef>
                <a:spcPct val="20000"/>
              </a:spcBef>
              <a:spcAft>
                <a:spcPts val="300"/>
              </a:spcAft>
              <a:buClr>
                <a:srgbClr val="C3260C"/>
              </a:buClr>
              <a:buSzPct val="130000"/>
              <a:buFont typeface="Georgia" pitchFamily="18" charset="0"/>
              <a:buNone/>
              <a:tabLst/>
              <a:defRPr/>
            </a:pPr>
            <a:r>
              <a:rPr kumimoji="0" lang="ru-RU" sz="1600" b="0" i="0" u="none" strike="noStrike" kern="1200" cap="none" spc="0" normalizeH="0" baseline="0" noProof="0" dirty="0" smtClean="0">
                <a:ln>
                  <a:noFill/>
                </a:ln>
                <a:solidFill>
                  <a:srgbClr val="404040"/>
                </a:solidFill>
                <a:effectLst/>
                <a:uLnTx/>
                <a:uFillTx/>
                <a:latin typeface="+mn-lt"/>
                <a:ea typeface="+mn-ea"/>
                <a:cs typeface="+mn-cs"/>
              </a:rPr>
              <a:t>Билл Гейтс (англ. </a:t>
            </a:r>
            <a:r>
              <a:rPr kumimoji="0" lang="ru-RU" sz="1600" b="0" i="0" u="none" strike="noStrike" kern="1200" cap="none" spc="0" normalizeH="0" baseline="0" noProof="0" dirty="0" err="1" smtClean="0">
                <a:ln>
                  <a:noFill/>
                </a:ln>
                <a:solidFill>
                  <a:srgbClr val="404040"/>
                </a:solidFill>
                <a:effectLst/>
                <a:uLnTx/>
                <a:uFillTx/>
                <a:latin typeface="+mn-lt"/>
                <a:ea typeface="+mn-ea"/>
                <a:cs typeface="+mn-cs"/>
              </a:rPr>
              <a:t>Bill</a:t>
            </a:r>
            <a:r>
              <a:rPr kumimoji="0" lang="ru-RU" sz="1600" b="0" i="0" u="none" strike="noStrike" kern="1200" cap="none" spc="0" normalizeH="0" baseline="0" noProof="0" dirty="0" smtClean="0">
                <a:ln>
                  <a:noFill/>
                </a:ln>
                <a:solidFill>
                  <a:srgbClr val="404040"/>
                </a:solidFill>
                <a:effectLst/>
                <a:uLnTx/>
                <a:uFillTx/>
                <a:latin typeface="+mn-lt"/>
                <a:ea typeface="+mn-ea"/>
                <a:cs typeface="+mn-cs"/>
              </a:rPr>
              <a:t> </a:t>
            </a:r>
            <a:r>
              <a:rPr kumimoji="0" lang="ru-RU" sz="1600" b="0" i="0" u="none" strike="noStrike" kern="1200" cap="none" spc="0" normalizeH="0" baseline="0" noProof="0" dirty="0" err="1" smtClean="0">
                <a:ln>
                  <a:noFill/>
                </a:ln>
                <a:solidFill>
                  <a:srgbClr val="404040"/>
                </a:solidFill>
                <a:effectLst/>
                <a:uLnTx/>
                <a:uFillTx/>
                <a:latin typeface="+mn-lt"/>
                <a:ea typeface="+mn-ea"/>
                <a:cs typeface="+mn-cs"/>
              </a:rPr>
              <a:t>Gates</a:t>
            </a:r>
            <a:r>
              <a:rPr kumimoji="0" lang="ru-RU" sz="1600" b="0" i="0" u="none" strike="noStrike" kern="1200" cap="none" spc="0" normalizeH="0" baseline="0" noProof="0" dirty="0" smtClean="0">
                <a:ln>
                  <a:noFill/>
                </a:ln>
                <a:solidFill>
                  <a:srgbClr val="404040"/>
                </a:solidFill>
                <a:effectLst/>
                <a:uLnTx/>
                <a:uFillTx/>
                <a:latin typeface="+mn-lt"/>
                <a:ea typeface="+mn-ea"/>
                <a:cs typeface="+mn-cs"/>
              </a:rPr>
              <a:t>) — американский предприниматель и общественный деятель, один из создателей (совместно с Полом Алленом) и крупнейший акционер компании </a:t>
            </a:r>
            <a:r>
              <a:rPr kumimoji="0" lang="ru-RU" sz="1600" b="0" i="0" u="none" strike="noStrike" kern="1200" cap="none" spc="0" normalizeH="0" baseline="0" noProof="0" dirty="0" err="1" smtClean="0">
                <a:ln>
                  <a:noFill/>
                </a:ln>
                <a:solidFill>
                  <a:srgbClr val="404040"/>
                </a:solidFill>
                <a:effectLst/>
                <a:uLnTx/>
                <a:uFillTx/>
                <a:latin typeface="+mn-lt"/>
                <a:ea typeface="+mn-ea"/>
                <a:cs typeface="+mn-cs"/>
              </a:rPr>
              <a:t>Microsoft</a:t>
            </a:r>
            <a:r>
              <a:rPr kumimoji="0" lang="ru-RU" sz="1600" b="0" i="0" u="none" strike="noStrike" kern="1200" cap="none" spc="0" normalizeH="0" baseline="0" noProof="0" dirty="0" smtClean="0">
                <a:ln>
                  <a:noFill/>
                </a:ln>
                <a:solidFill>
                  <a:srgbClr val="404040"/>
                </a:solidFill>
                <a:effectLst/>
                <a:uLnTx/>
                <a:uFillTx/>
                <a:latin typeface="+mn-lt"/>
                <a:ea typeface="+mn-ea"/>
                <a:cs typeface="+mn-cs"/>
              </a:rPr>
              <a:t>. До июня 2008 года являлся руководителем компании, после ухода с поста остался в должности её неисполнительного председателя совета директоров. Также является сопредседателем благотворительного Фонда Билла и </a:t>
            </a:r>
            <a:r>
              <a:rPr kumimoji="0" lang="ru-RU" sz="1600" b="0" i="0" u="none" strike="noStrike" kern="1200" cap="none" spc="0" normalizeH="0" baseline="0" noProof="0" dirty="0" err="1" smtClean="0">
                <a:ln>
                  <a:noFill/>
                </a:ln>
                <a:solidFill>
                  <a:srgbClr val="404040"/>
                </a:solidFill>
                <a:effectLst/>
                <a:uLnTx/>
                <a:uFillTx/>
                <a:latin typeface="+mn-lt"/>
                <a:ea typeface="+mn-ea"/>
                <a:cs typeface="+mn-cs"/>
              </a:rPr>
              <a:t>Мелинды</a:t>
            </a:r>
            <a:r>
              <a:rPr kumimoji="0" lang="ru-RU" sz="1600" b="0" i="0" u="none" strike="noStrike" kern="1200" cap="none" spc="0" normalizeH="0" baseline="0" noProof="0" dirty="0" smtClean="0">
                <a:ln>
                  <a:noFill/>
                </a:ln>
                <a:solidFill>
                  <a:srgbClr val="404040"/>
                </a:solidFill>
                <a:effectLst/>
                <a:uLnTx/>
                <a:uFillTx/>
                <a:latin typeface="+mn-lt"/>
                <a:ea typeface="+mn-ea"/>
                <a:cs typeface="+mn-cs"/>
              </a:rPr>
              <a:t> Гейтс. В период с 1996 по 2007 год и в 2009 году — самый богатый человек планеты по версии журнала </a:t>
            </a:r>
            <a:r>
              <a:rPr kumimoji="0" lang="ru-RU" sz="1600" b="0" i="0" u="none" strike="noStrike" kern="1200" cap="none" spc="0" normalizeH="0" baseline="0" noProof="0" dirty="0" err="1" smtClean="0">
                <a:ln>
                  <a:noFill/>
                </a:ln>
                <a:solidFill>
                  <a:srgbClr val="404040"/>
                </a:solidFill>
                <a:effectLst/>
                <a:uLnTx/>
                <a:uFillTx/>
                <a:latin typeface="+mn-lt"/>
                <a:ea typeface="+mn-ea"/>
                <a:cs typeface="+mn-cs"/>
              </a:rPr>
              <a:t>Forbes</a:t>
            </a:r>
            <a:r>
              <a:rPr kumimoji="0" lang="ru-RU" sz="1600" b="0" i="0" u="none" strike="noStrike" kern="1200" cap="none" spc="0" normalizeH="0" baseline="0" noProof="0" dirty="0" smtClean="0">
                <a:ln>
                  <a:noFill/>
                </a:ln>
                <a:solidFill>
                  <a:srgbClr val="404040"/>
                </a:solidFill>
                <a:effectLst/>
                <a:uLnTx/>
                <a:uFillTx/>
                <a:latin typeface="+mn-lt"/>
                <a:ea typeface="+mn-ea"/>
                <a:cs typeface="+mn-cs"/>
              </a:rPr>
              <a:t>. Его состояние в сентябре 2009 года оценивалось в 50 </a:t>
            </a:r>
            <a:r>
              <a:rPr kumimoji="0" lang="ru-RU" sz="1600" b="0" i="0" u="none" strike="noStrike" kern="1200" cap="none" spc="0" normalizeH="0" baseline="0" noProof="0" dirty="0" err="1" smtClean="0">
                <a:ln>
                  <a:noFill/>
                </a:ln>
                <a:solidFill>
                  <a:srgbClr val="404040"/>
                </a:solidFill>
                <a:effectLst/>
                <a:uLnTx/>
                <a:uFillTx/>
                <a:latin typeface="+mn-lt"/>
                <a:ea typeface="+mn-ea"/>
                <a:cs typeface="+mn-cs"/>
              </a:rPr>
              <a:t>млрд</a:t>
            </a:r>
            <a:r>
              <a:rPr kumimoji="0" lang="ru-RU" sz="1600" b="0" i="0" u="none" strike="noStrike" kern="1200" cap="none" spc="0" normalizeH="0" baseline="0" noProof="0" dirty="0" smtClean="0">
                <a:ln>
                  <a:noFill/>
                </a:ln>
                <a:solidFill>
                  <a:srgbClr val="404040"/>
                </a:solidFill>
                <a:effectLst/>
                <a:uLnTx/>
                <a:uFillTx/>
                <a:latin typeface="+mn-lt"/>
                <a:ea typeface="+mn-ea"/>
                <a:cs typeface="+mn-cs"/>
              </a:rPr>
              <a:t> долларов, уменьшившись на 7 </a:t>
            </a:r>
            <a:r>
              <a:rPr kumimoji="0" lang="ru-RU" sz="1600" b="0" i="0" u="none" strike="noStrike" kern="1200" cap="none" spc="0" normalizeH="0" baseline="0" noProof="0" dirty="0" err="1" smtClean="0">
                <a:ln>
                  <a:noFill/>
                </a:ln>
                <a:solidFill>
                  <a:srgbClr val="404040"/>
                </a:solidFill>
                <a:effectLst/>
                <a:uLnTx/>
                <a:uFillTx/>
                <a:latin typeface="+mn-lt"/>
                <a:ea typeface="+mn-ea"/>
                <a:cs typeface="+mn-cs"/>
              </a:rPr>
              <a:t>млрд</a:t>
            </a:r>
            <a:r>
              <a:rPr kumimoji="0" lang="ru-RU" sz="1600" b="0" i="0" u="none" strike="noStrike" kern="1200" cap="none" spc="0" normalizeH="0" baseline="0" noProof="0" dirty="0" smtClean="0">
                <a:ln>
                  <a:noFill/>
                </a:ln>
                <a:solidFill>
                  <a:srgbClr val="404040"/>
                </a:solidFill>
                <a:effectLst/>
                <a:uLnTx/>
                <a:uFillTx/>
                <a:latin typeface="+mn-lt"/>
                <a:ea typeface="+mn-ea"/>
                <a:cs typeface="+mn-cs"/>
              </a:rPr>
              <a:t> долларов по отношению к тому же месяцу прошлого года из-за мирового финансового кризиса.</a:t>
            </a:r>
            <a:r>
              <a:rPr kumimoji="0" lang="ru-RU" sz="1600" b="0" i="0" u="none" strike="noStrike" kern="1200" cap="none" spc="0" normalizeH="0" noProof="0" dirty="0" smtClean="0">
                <a:ln>
                  <a:noFill/>
                </a:ln>
                <a:solidFill>
                  <a:srgbClr val="404040"/>
                </a:solidFill>
                <a:effectLst/>
                <a:uLnTx/>
                <a:uFillTx/>
                <a:latin typeface="+mn-lt"/>
                <a:ea typeface="+mn-ea"/>
                <a:cs typeface="+mn-cs"/>
              </a:rPr>
              <a:t> </a:t>
            </a:r>
            <a:r>
              <a:rPr kumimoji="0" lang="ru-RU" sz="1600" b="0" i="0" u="none" strike="noStrike" kern="1200" cap="none" spc="0" normalizeH="0" baseline="0" noProof="0" dirty="0" smtClean="0">
                <a:ln>
                  <a:noFill/>
                </a:ln>
                <a:solidFill>
                  <a:srgbClr val="404040"/>
                </a:solidFill>
                <a:effectLst/>
                <a:uLnTx/>
                <a:uFillTx/>
                <a:latin typeface="+mn-lt"/>
                <a:ea typeface="+mn-ea"/>
                <a:cs typeface="+mn-cs"/>
              </a:rPr>
              <a:t>Билл Гейтс является одним из рекордсменов по размеру средств, переданных на благотворительность. В феврале 2010 года Гейтс выступил с предложением ко всем миллиардерам о передаче половины их состояния на благотворительную деятельность. </a:t>
            </a:r>
          </a:p>
          <a:p>
            <a:pPr marL="88900" marR="0" lvl="0" indent="17463" algn="l" defTabSz="914400" rtl="0" eaLnBrk="0" fontAlgn="base" latinLnBrk="0" hangingPunct="0">
              <a:lnSpc>
                <a:spcPct val="80000"/>
              </a:lnSpc>
              <a:spcBef>
                <a:spcPct val="20000"/>
              </a:spcBef>
              <a:spcAft>
                <a:spcPts val="300"/>
              </a:spcAft>
              <a:buClr>
                <a:srgbClr val="C3260C"/>
              </a:buClr>
              <a:buSzPct val="130000"/>
              <a:buFont typeface="Georgia" pitchFamily="18" charset="0"/>
              <a:buNone/>
              <a:tabLst/>
              <a:defRPr/>
            </a:pPr>
            <a:r>
              <a:rPr kumimoji="0" lang="ru-RU" sz="1600" b="0" i="0" u="none" strike="noStrike" kern="1200" cap="none" spc="0" normalizeH="0" baseline="0" noProof="0" dirty="0" smtClean="0">
                <a:ln>
                  <a:noFill/>
                </a:ln>
                <a:solidFill>
                  <a:srgbClr val="404040"/>
                </a:solidFill>
                <a:effectLst/>
                <a:uLnTx/>
                <a:uFillTx/>
                <a:latin typeface="+mn-lt"/>
                <a:ea typeface="+mn-ea"/>
                <a:cs typeface="+mn-cs"/>
              </a:rPr>
              <a:t>Гейтс учился в самой привилегированной школе Сиэтла, где он смог развить свои навыки программирования на школьном миникомпьютере. В школе Гейтс не преуспевал в грамматике, </a:t>
            </a:r>
            <a:r>
              <a:rPr kumimoji="0" lang="ru-RU" sz="1600" b="0" i="0" u="none" strike="noStrike" kern="1200" cap="none" spc="0" normalizeH="0" baseline="0" noProof="0" dirty="0" err="1" smtClean="0">
                <a:ln>
                  <a:noFill/>
                </a:ln>
                <a:solidFill>
                  <a:srgbClr val="404040"/>
                </a:solidFill>
                <a:effectLst/>
                <a:uLnTx/>
                <a:uFillTx/>
                <a:latin typeface="+mn-lt"/>
                <a:ea typeface="+mn-ea"/>
                <a:cs typeface="+mn-cs"/>
              </a:rPr>
              <a:t>граждановедении</a:t>
            </a:r>
            <a:r>
              <a:rPr kumimoji="0" lang="ru-RU" sz="1600" b="0" i="0" u="none" strike="noStrike" kern="1200" cap="none" spc="0" normalizeH="0" baseline="0" noProof="0" dirty="0" smtClean="0">
                <a:ln>
                  <a:noFill/>
                </a:ln>
                <a:solidFill>
                  <a:srgbClr val="404040"/>
                </a:solidFill>
                <a:effectLst/>
                <a:uLnTx/>
                <a:uFillTx/>
                <a:latin typeface="+mn-lt"/>
                <a:ea typeface="+mn-ea"/>
                <a:cs typeface="+mn-cs"/>
              </a:rPr>
              <a:t> и других предметах, которые он считал тривиальными, но получал высшие отметки по математике. В 1973 году он поступил в Гарвардский университет, но был отчислен спустя 2 года и сразу стал заниматься созданием программного обеспечения. С 7 июня 2007 года Билл Гейтс стал считаться выпускником Гарвардского университета. Решение вручить Гейтсу диплом приняла администрация университета.</a:t>
            </a:r>
            <a:endParaRPr kumimoji="0" lang="ru-RU" sz="1600" b="0" i="0" u="none" strike="noStrike" kern="1200" cap="none" spc="0" normalizeH="0" baseline="0" noProof="0" dirty="0">
              <a:ln>
                <a:noFill/>
              </a:ln>
              <a:solidFill>
                <a:srgbClr val="404040"/>
              </a:solidFill>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7" name="TextBox 6"/>
          <p:cNvSpPr txBox="1"/>
          <p:nvPr/>
        </p:nvSpPr>
        <p:spPr>
          <a:xfrm>
            <a:off x="1714480" y="214290"/>
            <a:ext cx="5572164" cy="523220"/>
          </a:xfrm>
          <a:prstGeom prst="rect">
            <a:avLst/>
          </a:prstGeom>
          <a:noFill/>
        </p:spPr>
        <p:txBody>
          <a:bodyPr wrap="square" rtlCol="0">
            <a:spAutoFit/>
          </a:bodyPr>
          <a:lstStyle/>
          <a:p>
            <a:pPr algn="ctr"/>
            <a:r>
              <a:rPr lang="ru-RU" sz="2800" b="1" dirty="0" smtClean="0">
                <a:ln w="1905"/>
                <a:solidFill>
                  <a:schemeClr val="accent1">
                    <a:lumMod val="75000"/>
                  </a:schemeClr>
                </a:solidFill>
                <a:effectLst>
                  <a:innerShdw blurRad="69850" dist="43180" dir="5400000">
                    <a:srgbClr val="000000">
                      <a:alpha val="65000"/>
                    </a:srgbClr>
                  </a:innerShdw>
                </a:effectLst>
                <a:latin typeface="Arial Narrow" pitchFamily="34" charset="0"/>
              </a:rPr>
              <a:t>Первые счётные устройства</a:t>
            </a:r>
            <a:endParaRPr lang="ru-RU" sz="2800" b="1" dirty="0" smtClean="0">
              <a:ln w="1905"/>
              <a:solidFill>
                <a:schemeClr val="accent1">
                  <a:lumMod val="75000"/>
                </a:schemeClr>
              </a:solidFill>
              <a:effectLst>
                <a:innerShdw blurRad="69850" dist="43180" dir="5400000">
                  <a:srgbClr val="000000">
                    <a:alpha val="65000"/>
                  </a:srgbClr>
                </a:innerShdw>
              </a:effectLst>
              <a:latin typeface="+mj-lt"/>
            </a:endParaRPr>
          </a:p>
        </p:txBody>
      </p:sp>
      <p:sp>
        <p:nvSpPr>
          <p:cNvPr id="6" name="Rectangle 2"/>
          <p:cNvSpPr txBox="1">
            <a:spLocks noChangeArrowheads="1"/>
          </p:cNvSpPr>
          <p:nvPr/>
        </p:nvSpPr>
        <p:spPr>
          <a:xfrm>
            <a:off x="714348" y="642918"/>
            <a:ext cx="7772400" cy="714380"/>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kumimoji="0" lang="ru-RU" sz="3200" b="1"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rPr>
              <a:t>Счётная</a:t>
            </a:r>
            <a:r>
              <a:rPr kumimoji="0" lang="ru-RU" sz="3200" b="1" i="0" u="none" strike="noStrike" kern="1200" cap="none" spc="0" normalizeH="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rPr>
              <a:t> машина Леонардо да Винчи</a:t>
            </a:r>
            <a:endParaRPr kumimoji="0" lang="ru-RU" sz="32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sp>
        <p:nvSpPr>
          <p:cNvPr id="10" name="Стрелка влево 9"/>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Rectangle 4"/>
          <p:cNvSpPr>
            <a:spLocks noChangeArrowheads="1"/>
          </p:cNvSpPr>
          <p:nvPr/>
        </p:nvSpPr>
        <p:spPr bwMode="auto">
          <a:xfrm>
            <a:off x="285720" y="4929198"/>
            <a:ext cx="8501122" cy="1662636"/>
          </a:xfrm>
          <a:prstGeom prst="rect">
            <a:avLst/>
          </a:prstGeom>
          <a:noFill/>
          <a:ln w="9525">
            <a:noFill/>
            <a:miter lim="800000"/>
            <a:headEnd/>
            <a:tailEnd/>
          </a:ln>
        </p:spPr>
        <p:txBody>
          <a:bodyPr wrap="square" lIns="92075" tIns="46038" rIns="92075" bIns="46038">
            <a:spAutoFit/>
          </a:bodyPr>
          <a:lstStyle/>
          <a:p>
            <a:pPr algn="just" defTabSz="762000" eaLnBrk="0" hangingPunct="0"/>
            <a:r>
              <a:rPr lang="ru-RU" sz="1600" dirty="0">
                <a:latin typeface="Times New Roman" pitchFamily="18" charset="0"/>
              </a:rPr>
              <a:t>Модель </a:t>
            </a:r>
            <a:r>
              <a:rPr lang="ru-RU" sz="2000" b="1" dirty="0">
                <a:solidFill>
                  <a:srgbClr val="CC3300"/>
                </a:solidFill>
                <a:latin typeface="Times New Roman" pitchFamily="18" charset="0"/>
              </a:rPr>
              <a:t>счетного устройства Леонардо да Винчи</a:t>
            </a:r>
            <a:r>
              <a:rPr lang="ru-RU" sz="1600" dirty="0">
                <a:latin typeface="Times New Roman" pitchFamily="18" charset="0"/>
              </a:rPr>
              <a:t>.</a:t>
            </a:r>
            <a:r>
              <a:rPr lang="ru-RU" dirty="0"/>
              <a:t> </a:t>
            </a:r>
            <a:endParaRPr lang="en-US" dirty="0"/>
          </a:p>
          <a:p>
            <a:pPr algn="just" defTabSz="762000" eaLnBrk="0" hangingPunct="0"/>
            <a:r>
              <a:rPr lang="ru-RU" sz="1600" dirty="0">
                <a:latin typeface="Times New Roman" pitchFamily="18" charset="0"/>
              </a:rPr>
              <a:t>В 30-х годах 17 столетия в национальной библиотеке Мадрида были обнаружены два тома неопубликованных рукописей Леонардо да Винчи. И среди чертежей "</a:t>
            </a:r>
            <a:r>
              <a:rPr lang="ru-RU" sz="1600" dirty="0" err="1">
                <a:latin typeface="Times New Roman" pitchFamily="18" charset="0"/>
              </a:rPr>
              <a:t>Codex</a:t>
            </a:r>
            <a:r>
              <a:rPr lang="ru-RU" sz="1600" dirty="0">
                <a:latin typeface="Times New Roman" pitchFamily="18" charset="0"/>
              </a:rPr>
              <a:t> </a:t>
            </a:r>
            <a:r>
              <a:rPr lang="ru-RU" sz="1600" dirty="0" err="1">
                <a:latin typeface="Times New Roman" pitchFamily="18" charset="0"/>
              </a:rPr>
              <a:t>Madrid</a:t>
            </a:r>
            <a:r>
              <a:rPr lang="ru-RU" sz="1600" dirty="0">
                <a:latin typeface="Times New Roman" pitchFamily="18" charset="0"/>
              </a:rPr>
              <a:t> I", почти полностью посвященного прикладной механике, ученые нашли эскиз 13-разрядного суммирующего устройства с </a:t>
            </a:r>
            <a:r>
              <a:rPr lang="ru-RU" sz="1600" dirty="0" err="1">
                <a:latin typeface="Times New Roman" pitchFamily="18" charset="0"/>
              </a:rPr>
              <a:t>десятизубыми</a:t>
            </a:r>
            <a:r>
              <a:rPr lang="ru-RU" sz="1600" dirty="0">
                <a:latin typeface="Times New Roman" pitchFamily="18" charset="0"/>
              </a:rPr>
              <a:t> колёсами. В рекламных целях оно было воспроизведено фирмой IBM и оказалось вполне работоспособным.</a:t>
            </a:r>
            <a:r>
              <a:rPr lang="ru-RU" dirty="0"/>
              <a:t> </a:t>
            </a:r>
          </a:p>
        </p:txBody>
      </p:sp>
      <p:pic>
        <p:nvPicPr>
          <p:cNvPr id="21" name="Picture 10" descr="koleso Leonardo"/>
          <p:cNvPicPr>
            <a:picLocks noChangeAspect="1" noChangeArrowheads="1"/>
          </p:cNvPicPr>
          <p:nvPr/>
        </p:nvPicPr>
        <p:blipFill>
          <a:blip r:embed="rId5" cstate="email"/>
          <a:srcRect/>
          <a:stretch>
            <a:fillRect/>
          </a:stretch>
        </p:blipFill>
        <p:spPr bwMode="auto">
          <a:xfrm>
            <a:off x="642910" y="3000372"/>
            <a:ext cx="1944687" cy="1874838"/>
          </a:xfrm>
          <a:prstGeom prst="rect">
            <a:avLst/>
          </a:prstGeom>
          <a:noFill/>
          <a:ln w="9525">
            <a:noFill/>
            <a:miter lim="800000"/>
            <a:headEnd/>
            <a:tailEnd/>
          </a:ln>
        </p:spPr>
      </p:pic>
      <p:pic>
        <p:nvPicPr>
          <p:cNvPr id="22" name="Picture 11" descr="codex"/>
          <p:cNvPicPr>
            <a:picLocks noChangeAspect="1" noChangeArrowheads="1"/>
          </p:cNvPicPr>
          <p:nvPr/>
        </p:nvPicPr>
        <p:blipFill>
          <a:blip r:embed="rId6" cstate="email">
            <a:lum bright="12000"/>
          </a:blip>
          <a:srcRect/>
          <a:stretch>
            <a:fillRect/>
          </a:stretch>
        </p:blipFill>
        <p:spPr bwMode="auto">
          <a:xfrm>
            <a:off x="3857620" y="1285860"/>
            <a:ext cx="3538528" cy="1609163"/>
          </a:xfrm>
          <a:prstGeom prst="rect">
            <a:avLst/>
          </a:prstGeom>
          <a:noFill/>
          <a:ln w="9525">
            <a:noFill/>
            <a:miter lim="800000"/>
            <a:headEnd/>
            <a:tailEnd/>
          </a:ln>
        </p:spPr>
      </p:pic>
      <p:pic>
        <p:nvPicPr>
          <p:cNvPr id="23" name="Picture 13" descr="leonardo"/>
          <p:cNvPicPr>
            <a:picLocks noChangeAspect="1" noChangeArrowheads="1"/>
          </p:cNvPicPr>
          <p:nvPr/>
        </p:nvPicPr>
        <p:blipFill>
          <a:blip r:embed="rId7" cstate="email">
            <a:lum contrast="18000"/>
          </a:blip>
          <a:srcRect/>
          <a:stretch>
            <a:fillRect/>
          </a:stretch>
        </p:blipFill>
        <p:spPr bwMode="auto">
          <a:xfrm>
            <a:off x="1000100" y="1357298"/>
            <a:ext cx="1357321" cy="1517660"/>
          </a:xfrm>
          <a:prstGeom prst="rect">
            <a:avLst/>
          </a:prstGeom>
          <a:noFill/>
          <a:ln w="9525">
            <a:noFill/>
            <a:miter lim="800000"/>
            <a:headEnd/>
            <a:tailEnd/>
          </a:ln>
        </p:spPr>
      </p:pic>
      <p:pic>
        <p:nvPicPr>
          <p:cNvPr id="24" name="Picture 14" descr="Leonardo machine1"/>
          <p:cNvPicPr>
            <a:picLocks noChangeAspect="1" noChangeArrowheads="1"/>
          </p:cNvPicPr>
          <p:nvPr/>
        </p:nvPicPr>
        <p:blipFill>
          <a:blip r:embed="rId8" cstate="email"/>
          <a:srcRect/>
          <a:stretch>
            <a:fillRect/>
          </a:stretch>
        </p:blipFill>
        <p:spPr bwMode="auto">
          <a:xfrm>
            <a:off x="3214678" y="2928934"/>
            <a:ext cx="4895850" cy="1944688"/>
          </a:xfrm>
          <a:prstGeom prst="rect">
            <a:avLst/>
          </a:prstGeom>
          <a:noFill/>
          <a:ln w="9525">
            <a:noFill/>
            <a:miter lim="800000"/>
            <a:headEnd/>
            <a:tailEnd/>
          </a:ln>
        </p:spPr>
      </p:pic>
      <p:sp>
        <p:nvSpPr>
          <p:cNvPr id="25" name="Стрелка влево 24">
            <a:hlinkClick r:id="rId9" action="ppaction://hlinksldjump" tooltip="МЕНЮ"/>
          </p:cNvPr>
          <p:cNvSpPr/>
          <p:nvPr/>
        </p:nvSpPr>
        <p:spPr>
          <a:xfrm>
            <a:off x="8215338"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ox(out)">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utoUpdateAnimBg="0"/>
    </p:bldLst>
  </p:timing>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1714480" y="214290"/>
            <a:ext cx="5572164" cy="523220"/>
          </a:xfrm>
          <a:prstGeom prst="rect">
            <a:avLst/>
          </a:prstGeom>
          <a:noFill/>
        </p:spPr>
        <p:txBody>
          <a:bodyPr wrap="square" rtlCol="0">
            <a:spAutoFit/>
          </a:bodyPr>
          <a:lstStyle/>
          <a:p>
            <a:pPr algn="ctr"/>
            <a:r>
              <a:rPr lang="ru-RU" sz="2800" b="1" dirty="0" smtClean="0">
                <a:ln w="1905"/>
                <a:solidFill>
                  <a:srgbClr val="FF0000"/>
                </a:solidFill>
                <a:effectLst>
                  <a:innerShdw blurRad="69850" dist="43180" dir="5400000">
                    <a:srgbClr val="000000">
                      <a:alpha val="65000"/>
                    </a:srgbClr>
                  </a:innerShdw>
                </a:effectLst>
                <a:latin typeface="Arial Narrow" pitchFamily="34" charset="0"/>
              </a:rPr>
              <a:t>Галерея учёных</a:t>
            </a:r>
            <a:endParaRPr lang="ru-RU" sz="2800" b="1" dirty="0" smtClean="0">
              <a:ln w="1905"/>
              <a:solidFill>
                <a:srgbClr val="FF0000"/>
              </a:solidFill>
              <a:effectLst>
                <a:innerShdw blurRad="69850" dist="43180" dir="5400000">
                  <a:srgbClr val="000000">
                    <a:alpha val="65000"/>
                  </a:srgbClr>
                </a:innerShdw>
              </a:effectLst>
              <a:latin typeface="+mj-lt"/>
            </a:endParaRPr>
          </a:p>
        </p:txBody>
      </p:sp>
      <p:sp>
        <p:nvSpPr>
          <p:cNvPr id="9" name="Rectangle 2"/>
          <p:cNvSpPr txBox="1">
            <a:spLocks noChangeArrowheads="1"/>
          </p:cNvSpPr>
          <p:nvPr/>
        </p:nvSpPr>
        <p:spPr>
          <a:xfrm>
            <a:off x="1643042" y="714356"/>
            <a:ext cx="6072230" cy="857256"/>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lang="ru-RU" sz="3600" b="1" dirty="0" smtClean="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rPr>
              <a:t>Леонардо да Винчи</a:t>
            </a:r>
            <a:endParaRPr kumimoji="0" lang="ru-RU" sz="36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sp>
        <p:nvSpPr>
          <p:cNvPr id="10" name="Rectangle 4"/>
          <p:cNvSpPr>
            <a:spLocks noChangeArrowheads="1"/>
          </p:cNvSpPr>
          <p:nvPr/>
        </p:nvSpPr>
        <p:spPr bwMode="auto">
          <a:xfrm>
            <a:off x="285720" y="4714884"/>
            <a:ext cx="8501122" cy="1693413"/>
          </a:xfrm>
          <a:prstGeom prst="rect">
            <a:avLst/>
          </a:prstGeom>
          <a:noFill/>
          <a:ln w="9525">
            <a:noFill/>
            <a:miter lim="800000"/>
            <a:headEnd/>
            <a:tailEnd/>
          </a:ln>
        </p:spPr>
        <p:txBody>
          <a:bodyPr wrap="square" lIns="92075" tIns="46038" rIns="92075" bIns="46038">
            <a:spAutoFit/>
          </a:bodyPr>
          <a:lstStyle/>
          <a:p>
            <a:pPr algn="just" defTabSz="762000" eaLnBrk="0" hangingPunct="0"/>
            <a:r>
              <a:rPr lang="ru-RU" sz="1600" dirty="0">
                <a:latin typeface="Times New Roman" pitchFamily="18" charset="0"/>
              </a:rPr>
              <a:t>Модель </a:t>
            </a:r>
            <a:r>
              <a:rPr lang="ru-RU" sz="2000" b="1" dirty="0">
                <a:solidFill>
                  <a:srgbClr val="CC3300"/>
                </a:solidFill>
                <a:latin typeface="Times New Roman" pitchFamily="18" charset="0"/>
              </a:rPr>
              <a:t>счетного устройства Леонардо да </a:t>
            </a:r>
            <a:r>
              <a:rPr lang="ru-RU" sz="2000" b="1" dirty="0" smtClean="0">
                <a:solidFill>
                  <a:srgbClr val="CC3300"/>
                </a:solidFill>
                <a:latin typeface="Times New Roman" pitchFamily="18" charset="0"/>
              </a:rPr>
              <a:t>Винчи – </a:t>
            </a:r>
            <a:r>
              <a:rPr lang="ru-RU" dirty="0" smtClean="0">
                <a:latin typeface="Times New Roman" pitchFamily="18" charset="0"/>
              </a:rPr>
              <a:t>итальянского художника, изобретателя</a:t>
            </a:r>
            <a:r>
              <a:rPr lang="ru-RU" sz="1400" dirty="0" smtClean="0">
                <a:latin typeface="Times New Roman" pitchFamily="18" charset="0"/>
              </a:rPr>
              <a:t>.</a:t>
            </a:r>
            <a:r>
              <a:rPr lang="ru-RU" sz="1600" dirty="0" smtClean="0"/>
              <a:t>  </a:t>
            </a:r>
            <a:r>
              <a:rPr lang="ru-RU" sz="1600" dirty="0" smtClean="0">
                <a:latin typeface="Times New Roman" pitchFamily="18" charset="0"/>
              </a:rPr>
              <a:t>В </a:t>
            </a:r>
            <a:r>
              <a:rPr lang="ru-RU" sz="1600" dirty="0">
                <a:latin typeface="Times New Roman" pitchFamily="18" charset="0"/>
              </a:rPr>
              <a:t>30-х годах 17 столетия в национальной библиотеке Мадрида были обнаружены два тома неопубликованных рукописей Леонардо да Винчи. И среди чертежей "</a:t>
            </a:r>
            <a:r>
              <a:rPr lang="ru-RU" sz="1600" dirty="0" err="1">
                <a:latin typeface="Times New Roman" pitchFamily="18" charset="0"/>
              </a:rPr>
              <a:t>Codex</a:t>
            </a:r>
            <a:r>
              <a:rPr lang="ru-RU" sz="1600" dirty="0">
                <a:latin typeface="Times New Roman" pitchFamily="18" charset="0"/>
              </a:rPr>
              <a:t> </a:t>
            </a:r>
            <a:r>
              <a:rPr lang="ru-RU" sz="1600" dirty="0" err="1">
                <a:latin typeface="Times New Roman" pitchFamily="18" charset="0"/>
              </a:rPr>
              <a:t>Madrid</a:t>
            </a:r>
            <a:r>
              <a:rPr lang="ru-RU" sz="1600" dirty="0">
                <a:latin typeface="Times New Roman" pitchFamily="18" charset="0"/>
              </a:rPr>
              <a:t> I", почти полностью посвященного прикладной механике, ученые нашли эскиз 13-разрядного суммирующего устройства с </a:t>
            </a:r>
            <a:r>
              <a:rPr lang="ru-RU" sz="1600" dirty="0" err="1">
                <a:latin typeface="Times New Roman" pitchFamily="18" charset="0"/>
              </a:rPr>
              <a:t>десятизубыми</a:t>
            </a:r>
            <a:r>
              <a:rPr lang="ru-RU" sz="1600" dirty="0">
                <a:latin typeface="Times New Roman" pitchFamily="18" charset="0"/>
              </a:rPr>
              <a:t> колёсами. В рекламных целях оно было воспроизведено фирмой IBM и оказалось вполне работоспособным.</a:t>
            </a:r>
            <a:r>
              <a:rPr lang="ru-RU" dirty="0"/>
              <a:t> </a:t>
            </a:r>
          </a:p>
        </p:txBody>
      </p:sp>
      <p:pic>
        <p:nvPicPr>
          <p:cNvPr id="11" name="Picture 10" descr="koleso Leonardo"/>
          <p:cNvPicPr>
            <a:picLocks noChangeAspect="1" noChangeArrowheads="1"/>
          </p:cNvPicPr>
          <p:nvPr/>
        </p:nvPicPr>
        <p:blipFill>
          <a:blip r:embed="rId6" cstate="email"/>
          <a:srcRect/>
          <a:stretch>
            <a:fillRect/>
          </a:stretch>
        </p:blipFill>
        <p:spPr bwMode="auto">
          <a:xfrm>
            <a:off x="928662" y="3000372"/>
            <a:ext cx="1658935" cy="1599350"/>
          </a:xfrm>
          <a:prstGeom prst="rect">
            <a:avLst/>
          </a:prstGeom>
          <a:noFill/>
          <a:ln w="9525">
            <a:noFill/>
            <a:miter lim="800000"/>
            <a:headEnd/>
            <a:tailEnd/>
          </a:ln>
        </p:spPr>
      </p:pic>
      <p:pic>
        <p:nvPicPr>
          <p:cNvPr id="12" name="Picture 11" descr="codex"/>
          <p:cNvPicPr>
            <a:picLocks noChangeAspect="1" noChangeArrowheads="1"/>
          </p:cNvPicPr>
          <p:nvPr/>
        </p:nvPicPr>
        <p:blipFill>
          <a:blip r:embed="rId7" cstate="email">
            <a:lum bright="12000"/>
          </a:blip>
          <a:srcRect/>
          <a:stretch>
            <a:fillRect/>
          </a:stretch>
        </p:blipFill>
        <p:spPr bwMode="auto">
          <a:xfrm>
            <a:off x="3857620" y="1433118"/>
            <a:ext cx="3214710" cy="1461905"/>
          </a:xfrm>
          <a:prstGeom prst="rect">
            <a:avLst/>
          </a:prstGeom>
          <a:noFill/>
          <a:ln w="9525">
            <a:noFill/>
            <a:miter lim="800000"/>
            <a:headEnd/>
            <a:tailEnd/>
          </a:ln>
        </p:spPr>
      </p:pic>
      <p:pic>
        <p:nvPicPr>
          <p:cNvPr id="13" name="Picture 13" descr="leonardo"/>
          <p:cNvPicPr>
            <a:picLocks noChangeAspect="1" noChangeArrowheads="1"/>
          </p:cNvPicPr>
          <p:nvPr/>
        </p:nvPicPr>
        <p:blipFill>
          <a:blip r:embed="rId8" cstate="email">
            <a:lum contrast="18000"/>
          </a:blip>
          <a:srcRect/>
          <a:stretch>
            <a:fillRect/>
          </a:stretch>
        </p:blipFill>
        <p:spPr bwMode="auto">
          <a:xfrm>
            <a:off x="1000100" y="1357298"/>
            <a:ext cx="1357321" cy="1517660"/>
          </a:xfrm>
          <a:prstGeom prst="rect">
            <a:avLst/>
          </a:prstGeom>
          <a:noFill/>
          <a:ln w="9525">
            <a:noFill/>
            <a:miter lim="800000"/>
            <a:headEnd/>
            <a:tailEnd/>
          </a:ln>
        </p:spPr>
      </p:pic>
      <p:pic>
        <p:nvPicPr>
          <p:cNvPr id="14" name="Picture 14" descr="Leonardo machine1"/>
          <p:cNvPicPr>
            <a:picLocks noChangeAspect="1" noChangeArrowheads="1"/>
          </p:cNvPicPr>
          <p:nvPr/>
        </p:nvPicPr>
        <p:blipFill>
          <a:blip r:embed="rId9" cstate="email"/>
          <a:srcRect/>
          <a:stretch>
            <a:fillRect/>
          </a:stretch>
        </p:blipFill>
        <p:spPr bwMode="auto">
          <a:xfrm>
            <a:off x="3286116" y="2928934"/>
            <a:ext cx="4286280" cy="170256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1714480" y="214290"/>
            <a:ext cx="5572164" cy="523220"/>
          </a:xfrm>
          <a:prstGeom prst="rect">
            <a:avLst/>
          </a:prstGeom>
          <a:noFill/>
        </p:spPr>
        <p:txBody>
          <a:bodyPr wrap="square" rtlCol="0">
            <a:spAutoFit/>
          </a:bodyPr>
          <a:lstStyle/>
          <a:p>
            <a:pPr algn="ctr"/>
            <a:r>
              <a:rPr lang="ru-RU" sz="2800" b="1" dirty="0" smtClean="0">
                <a:ln w="1905"/>
                <a:solidFill>
                  <a:srgbClr val="FF0000"/>
                </a:solidFill>
                <a:effectLst>
                  <a:innerShdw blurRad="69850" dist="43180" dir="5400000">
                    <a:srgbClr val="000000">
                      <a:alpha val="65000"/>
                    </a:srgbClr>
                  </a:innerShdw>
                </a:effectLst>
                <a:latin typeface="Arial Narrow" pitchFamily="34" charset="0"/>
              </a:rPr>
              <a:t>Галерея учёных</a:t>
            </a:r>
            <a:endParaRPr lang="ru-RU" sz="2800" b="1" dirty="0" smtClean="0">
              <a:ln w="1905"/>
              <a:solidFill>
                <a:srgbClr val="FF0000"/>
              </a:solidFill>
              <a:effectLst>
                <a:innerShdw blurRad="69850" dist="43180" dir="5400000">
                  <a:srgbClr val="000000">
                    <a:alpha val="65000"/>
                  </a:srgbClr>
                </a:innerShdw>
              </a:effectLst>
              <a:latin typeface="+mj-lt"/>
            </a:endParaRPr>
          </a:p>
        </p:txBody>
      </p:sp>
      <p:sp>
        <p:nvSpPr>
          <p:cNvPr id="9" name="Rectangle 2"/>
          <p:cNvSpPr txBox="1">
            <a:spLocks noChangeArrowheads="1"/>
          </p:cNvSpPr>
          <p:nvPr/>
        </p:nvSpPr>
        <p:spPr>
          <a:xfrm>
            <a:off x="1643042" y="714356"/>
            <a:ext cx="6072230" cy="857256"/>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lang="ru-RU" sz="3600" b="1" dirty="0" smtClean="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rPr>
              <a:t>Герман Холлерит</a:t>
            </a:r>
            <a:endParaRPr kumimoji="0" lang="ru-RU" sz="36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sp>
        <p:nvSpPr>
          <p:cNvPr id="10" name="Rectangle 3"/>
          <p:cNvSpPr txBox="1">
            <a:spLocks noChangeArrowheads="1"/>
          </p:cNvSpPr>
          <p:nvPr/>
        </p:nvSpPr>
        <p:spPr>
          <a:xfrm>
            <a:off x="4500562" y="1571612"/>
            <a:ext cx="4535488" cy="4737113"/>
          </a:xfrm>
          <a:prstGeom prst="rect">
            <a:avLst/>
          </a:prstGeom>
        </p:spPr>
        <p:txBody>
          <a:bodyPr/>
          <a:lstStyle/>
          <a:p>
            <a:pPr marL="95250" marR="0" lvl="0" indent="36513" algn="l" defTabSz="914400" rtl="0" eaLnBrk="0" fontAlgn="base" latinLnBrk="0" hangingPunct="0">
              <a:lnSpc>
                <a:spcPct val="80000"/>
              </a:lnSpc>
              <a:spcBef>
                <a:spcPct val="20000"/>
              </a:spcBef>
              <a:spcAft>
                <a:spcPts val="300"/>
              </a:spcAft>
              <a:buClr>
                <a:srgbClr val="C3260C"/>
              </a:buClr>
              <a:buSzPct val="130000"/>
              <a:buFontTx/>
              <a:buNone/>
              <a:tabLst/>
              <a:defRPr/>
            </a:pPr>
            <a:r>
              <a:rPr kumimoji="0" lang="ru-RU" sz="2000" b="0" i="0" u="none" strike="noStrike" kern="1200" cap="none" spc="0" normalizeH="0" baseline="0" noProof="0" dirty="0" smtClean="0">
                <a:ln>
                  <a:noFill/>
                </a:ln>
                <a:solidFill>
                  <a:srgbClr val="404040"/>
                </a:solidFill>
                <a:effectLst/>
                <a:uLnTx/>
                <a:uFillTx/>
                <a:latin typeface="+mn-lt"/>
                <a:ea typeface="+mn-ea"/>
                <a:cs typeface="+mn-cs"/>
              </a:rPr>
              <a:t>Статистическая машина Германа Холлерита, изготовленная в 1890 году, использовалась для подсчета итогов Всероссийской переписи населения в 1897 году. Она долго работала в Центральном статистическом комитете, в 1930-1940 годы демонстрировалась в Москве на Всесоюзной выставке "Социалистический учет".  </a:t>
            </a:r>
            <a:br>
              <a:rPr kumimoji="0" lang="ru-RU" sz="2000" b="0" i="0" u="none" strike="noStrike" kern="1200" cap="none" spc="0" normalizeH="0" baseline="0" noProof="0" dirty="0" smtClean="0">
                <a:ln>
                  <a:noFill/>
                </a:ln>
                <a:solidFill>
                  <a:srgbClr val="404040"/>
                </a:solidFill>
                <a:effectLst/>
                <a:uLnTx/>
                <a:uFillTx/>
                <a:latin typeface="+mn-lt"/>
                <a:ea typeface="+mn-ea"/>
                <a:cs typeface="+mn-cs"/>
              </a:rPr>
            </a:br>
            <a:r>
              <a:rPr kumimoji="0" lang="ru-RU" sz="2000" b="0" i="0" u="none" strike="noStrike" kern="1200" cap="none" spc="0" normalizeH="0" baseline="0" noProof="0" dirty="0" smtClean="0">
                <a:ln>
                  <a:noFill/>
                </a:ln>
                <a:solidFill>
                  <a:srgbClr val="404040"/>
                </a:solidFill>
                <a:effectLst/>
                <a:uLnTx/>
                <a:uFillTx/>
                <a:latin typeface="+mn-lt"/>
                <a:ea typeface="+mn-ea"/>
                <a:cs typeface="+mn-cs"/>
              </a:rPr>
              <a:t>С 1952 года находится в собрании Политехнического музея (Москва). В 1896 году Холлерит основал фирму по сбыту своих машин. 14 февраля 1924 года его фирма стала называться  </a:t>
            </a:r>
            <a:r>
              <a:rPr kumimoji="0" lang="ru-RU" sz="2000" b="1" i="1" u="none" strike="noStrike" kern="1200" cap="none" spc="0" normalizeH="0" baseline="0" noProof="0" dirty="0" err="1" smtClean="0">
                <a:ln>
                  <a:noFill/>
                </a:ln>
                <a:solidFill>
                  <a:srgbClr val="404040"/>
                </a:solidFill>
                <a:effectLst/>
                <a:uLnTx/>
                <a:uFillTx/>
                <a:latin typeface="+mn-lt"/>
                <a:ea typeface="+mn-ea"/>
                <a:cs typeface="+mn-cs"/>
              </a:rPr>
              <a:t>International</a:t>
            </a:r>
            <a:r>
              <a:rPr kumimoji="0" lang="ru-RU" sz="2000" b="1" i="1" u="none" strike="noStrike" kern="1200" cap="none" spc="0" normalizeH="0" baseline="0" noProof="0" dirty="0" smtClean="0">
                <a:ln>
                  <a:noFill/>
                </a:ln>
                <a:solidFill>
                  <a:srgbClr val="404040"/>
                </a:solidFill>
                <a:effectLst/>
                <a:uLnTx/>
                <a:uFillTx/>
                <a:latin typeface="+mn-lt"/>
                <a:ea typeface="+mn-ea"/>
                <a:cs typeface="+mn-cs"/>
              </a:rPr>
              <a:t> </a:t>
            </a:r>
            <a:r>
              <a:rPr kumimoji="0" lang="ru-RU" sz="2000" b="1" i="1" u="none" strike="noStrike" kern="1200" cap="none" spc="0" normalizeH="0" baseline="0" noProof="0" dirty="0" err="1" smtClean="0">
                <a:ln>
                  <a:noFill/>
                </a:ln>
                <a:solidFill>
                  <a:srgbClr val="404040"/>
                </a:solidFill>
                <a:effectLst/>
                <a:uLnTx/>
                <a:uFillTx/>
                <a:latin typeface="+mn-lt"/>
                <a:ea typeface="+mn-ea"/>
                <a:cs typeface="+mn-cs"/>
              </a:rPr>
              <a:t>Business</a:t>
            </a:r>
            <a:r>
              <a:rPr kumimoji="0" lang="ru-RU" sz="2000" b="1" i="1" u="none" strike="noStrike" kern="1200" cap="none" spc="0" normalizeH="0" baseline="0" noProof="0" dirty="0" smtClean="0">
                <a:ln>
                  <a:noFill/>
                </a:ln>
                <a:solidFill>
                  <a:srgbClr val="404040"/>
                </a:solidFill>
                <a:effectLst/>
                <a:uLnTx/>
                <a:uFillTx/>
                <a:latin typeface="+mn-lt"/>
                <a:ea typeface="+mn-ea"/>
                <a:cs typeface="+mn-cs"/>
              </a:rPr>
              <a:t> </a:t>
            </a:r>
            <a:r>
              <a:rPr kumimoji="0" lang="ru-RU" sz="2000" b="1" i="1" u="none" strike="noStrike" kern="1200" cap="none" spc="0" normalizeH="0" baseline="0" noProof="0" dirty="0" err="1" smtClean="0">
                <a:ln>
                  <a:noFill/>
                </a:ln>
                <a:solidFill>
                  <a:srgbClr val="404040"/>
                </a:solidFill>
                <a:effectLst/>
                <a:uLnTx/>
                <a:uFillTx/>
                <a:latin typeface="+mn-lt"/>
                <a:ea typeface="+mn-ea"/>
                <a:cs typeface="+mn-cs"/>
              </a:rPr>
              <a:t>Machines</a:t>
            </a:r>
            <a:r>
              <a:rPr kumimoji="0" lang="ru-RU" sz="2000" b="1" i="1" u="none" strike="noStrike" kern="1200" cap="none" spc="0" normalizeH="0" baseline="0" noProof="0" dirty="0" smtClean="0">
                <a:ln>
                  <a:noFill/>
                </a:ln>
                <a:solidFill>
                  <a:srgbClr val="404040"/>
                </a:solidFill>
                <a:effectLst/>
                <a:uLnTx/>
                <a:uFillTx/>
                <a:latin typeface="+mn-lt"/>
                <a:ea typeface="+mn-ea"/>
                <a:cs typeface="+mn-cs"/>
              </a:rPr>
              <a:t> </a:t>
            </a:r>
            <a:r>
              <a:rPr kumimoji="0" lang="ru-RU" sz="2000" b="1" i="1" u="none" strike="noStrike" kern="1200" cap="none" spc="0" normalizeH="0" baseline="0" noProof="0" dirty="0" err="1" smtClean="0">
                <a:ln>
                  <a:noFill/>
                </a:ln>
                <a:solidFill>
                  <a:srgbClr val="404040"/>
                </a:solidFill>
                <a:effectLst/>
                <a:uLnTx/>
                <a:uFillTx/>
                <a:latin typeface="+mn-lt"/>
                <a:ea typeface="+mn-ea"/>
                <a:cs typeface="+mn-cs"/>
              </a:rPr>
              <a:t>Corp</a:t>
            </a:r>
            <a:r>
              <a:rPr kumimoji="0" lang="ru-RU" sz="2000" b="0" i="0" u="none" strike="noStrike" kern="1200" cap="none" spc="0" normalizeH="0" baseline="0" noProof="0" dirty="0" smtClean="0">
                <a:ln>
                  <a:noFill/>
                </a:ln>
                <a:solidFill>
                  <a:srgbClr val="404040"/>
                </a:solidFill>
                <a:effectLst/>
                <a:uLnTx/>
                <a:uFillTx/>
                <a:latin typeface="+mn-lt"/>
                <a:ea typeface="+mn-ea"/>
                <a:cs typeface="+mn-cs"/>
              </a:rPr>
              <a:t>., сокращенно IBM.  </a:t>
            </a:r>
          </a:p>
          <a:p>
            <a:pPr marL="95250" marR="0" lvl="0" indent="36513" algn="l" defTabSz="914400" rtl="0" eaLnBrk="0" fontAlgn="base" latinLnBrk="0" hangingPunct="0">
              <a:lnSpc>
                <a:spcPct val="80000"/>
              </a:lnSpc>
              <a:spcBef>
                <a:spcPct val="20000"/>
              </a:spcBef>
              <a:spcAft>
                <a:spcPts val="300"/>
              </a:spcAft>
              <a:buClr>
                <a:srgbClr val="C3260C"/>
              </a:buClr>
              <a:buSzPct val="130000"/>
              <a:buFontTx/>
              <a:buNone/>
              <a:tabLst/>
              <a:defRPr/>
            </a:pPr>
            <a:endParaRPr kumimoji="0" lang="ru-RU" sz="2000" b="0" i="0" u="none" strike="noStrike" kern="1200" cap="none" spc="0" normalizeH="0" baseline="0" noProof="0" dirty="0">
              <a:ln>
                <a:noFill/>
              </a:ln>
              <a:solidFill>
                <a:srgbClr val="404040"/>
              </a:solidFill>
              <a:effectLst/>
              <a:uLnTx/>
              <a:uFillTx/>
              <a:latin typeface="+mn-lt"/>
              <a:ea typeface="+mn-ea"/>
              <a:cs typeface="+mn-cs"/>
            </a:endParaRPr>
          </a:p>
        </p:txBody>
      </p:sp>
      <p:pic>
        <p:nvPicPr>
          <p:cNvPr id="11" name="Picture 4" descr="_MG_2193"/>
          <p:cNvPicPr>
            <a:picLocks noChangeAspect="1" noChangeArrowheads="1"/>
          </p:cNvPicPr>
          <p:nvPr/>
        </p:nvPicPr>
        <p:blipFill>
          <a:blip r:embed="rId6" cstate="email"/>
          <a:srcRect/>
          <a:stretch>
            <a:fillRect/>
          </a:stretch>
        </p:blipFill>
        <p:spPr bwMode="auto">
          <a:xfrm>
            <a:off x="357158" y="3714752"/>
            <a:ext cx="4218015" cy="2759087"/>
          </a:xfrm>
          <a:prstGeom prst="rect">
            <a:avLst/>
          </a:prstGeom>
          <a:noFill/>
          <a:ln w="9525">
            <a:noFill/>
            <a:miter lim="800000"/>
            <a:headEnd/>
            <a:tailEnd/>
          </a:ln>
        </p:spPr>
      </p:pic>
      <p:pic>
        <p:nvPicPr>
          <p:cNvPr id="69634" name="Picture 2"/>
          <p:cNvPicPr>
            <a:picLocks noChangeAspect="1" noChangeArrowheads="1"/>
          </p:cNvPicPr>
          <p:nvPr/>
        </p:nvPicPr>
        <p:blipFill>
          <a:blip r:embed="rId7" cstate="email"/>
          <a:srcRect l="4167" r="4167" b="2195"/>
          <a:stretch>
            <a:fillRect/>
          </a:stretch>
        </p:blipFill>
        <p:spPr bwMode="auto">
          <a:xfrm>
            <a:off x="1357290" y="1500174"/>
            <a:ext cx="1500198" cy="201163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1714480" y="214290"/>
            <a:ext cx="5572164" cy="523220"/>
          </a:xfrm>
          <a:prstGeom prst="rect">
            <a:avLst/>
          </a:prstGeom>
          <a:noFill/>
        </p:spPr>
        <p:txBody>
          <a:bodyPr wrap="square" rtlCol="0">
            <a:spAutoFit/>
          </a:bodyPr>
          <a:lstStyle/>
          <a:p>
            <a:pPr algn="ctr"/>
            <a:r>
              <a:rPr lang="ru-RU" sz="2800" b="1" dirty="0" smtClean="0">
                <a:ln w="1905"/>
                <a:solidFill>
                  <a:srgbClr val="FF0000"/>
                </a:solidFill>
                <a:effectLst>
                  <a:innerShdw blurRad="69850" dist="43180" dir="5400000">
                    <a:srgbClr val="000000">
                      <a:alpha val="65000"/>
                    </a:srgbClr>
                  </a:innerShdw>
                </a:effectLst>
                <a:latin typeface="Arial Narrow" pitchFamily="34" charset="0"/>
              </a:rPr>
              <a:t>Галерея учёных</a:t>
            </a:r>
            <a:endParaRPr lang="ru-RU" sz="2800" b="1" dirty="0" smtClean="0">
              <a:ln w="1905"/>
              <a:solidFill>
                <a:srgbClr val="FF0000"/>
              </a:solidFill>
              <a:effectLst>
                <a:innerShdw blurRad="69850" dist="43180" dir="5400000">
                  <a:srgbClr val="000000">
                    <a:alpha val="65000"/>
                  </a:srgbClr>
                </a:innerShdw>
              </a:effectLst>
              <a:latin typeface="+mj-lt"/>
            </a:endParaRPr>
          </a:p>
        </p:txBody>
      </p:sp>
      <p:sp>
        <p:nvSpPr>
          <p:cNvPr id="9" name="Rectangle 2"/>
          <p:cNvSpPr txBox="1">
            <a:spLocks noChangeArrowheads="1"/>
          </p:cNvSpPr>
          <p:nvPr/>
        </p:nvSpPr>
        <p:spPr>
          <a:xfrm>
            <a:off x="1643042" y="714356"/>
            <a:ext cx="6072230" cy="857256"/>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lang="ru-RU" sz="3600" b="1" dirty="0" smtClean="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rPr>
              <a:t>Питер Нортон</a:t>
            </a:r>
            <a:endParaRPr kumimoji="0" lang="ru-RU" sz="36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sp>
        <p:nvSpPr>
          <p:cNvPr id="10" name="Rectangle 3"/>
          <p:cNvSpPr txBox="1">
            <a:spLocks noChangeArrowheads="1"/>
          </p:cNvSpPr>
          <p:nvPr/>
        </p:nvSpPr>
        <p:spPr>
          <a:xfrm>
            <a:off x="2571736" y="1643049"/>
            <a:ext cx="6176977" cy="4665675"/>
          </a:xfrm>
          <a:prstGeom prst="rect">
            <a:avLst/>
          </a:prstGeom>
        </p:spPr>
        <p:txBody>
          <a:bodyPr/>
          <a:lstStyle/>
          <a:p>
            <a:pPr marL="228600" marR="0" lvl="0" indent="-182563" algn="l" defTabSz="914400" rtl="0" eaLnBrk="0" fontAlgn="base" latinLnBrk="0" hangingPunct="0">
              <a:lnSpc>
                <a:spcPct val="80000"/>
              </a:lnSpc>
              <a:spcBef>
                <a:spcPct val="20000"/>
              </a:spcBef>
              <a:spcAft>
                <a:spcPts val="300"/>
              </a:spcAft>
              <a:buClr>
                <a:srgbClr val="C3260C"/>
              </a:buClr>
              <a:buSzPct val="130000"/>
              <a:buFontTx/>
              <a:buNone/>
              <a:tabLst/>
              <a:defRPr/>
            </a:pPr>
            <a:r>
              <a:rPr kumimoji="0" lang="en-US" sz="2400" b="0" i="0" u="none" strike="noStrike" kern="1200" cap="none" spc="0" normalizeH="0" baseline="0" noProof="0" dirty="0" smtClean="0">
                <a:ln>
                  <a:noFill/>
                </a:ln>
                <a:solidFill>
                  <a:srgbClr val="404040"/>
                </a:solidFill>
                <a:effectLst/>
                <a:uLnTx/>
                <a:uFillTx/>
                <a:latin typeface="+mn-lt"/>
                <a:ea typeface="+mn-ea"/>
                <a:cs typeface="+mn-cs"/>
              </a:rPr>
              <a:t>Peter Norton</a:t>
            </a:r>
            <a:r>
              <a:rPr kumimoji="0" lang="ru-RU" sz="2400" b="0" i="0" u="none" strike="noStrike" kern="1200" cap="none" spc="0" normalizeH="0" baseline="0" noProof="0" dirty="0" smtClean="0">
                <a:ln>
                  <a:noFill/>
                </a:ln>
                <a:solidFill>
                  <a:srgbClr val="404040"/>
                </a:solidFill>
                <a:effectLst/>
                <a:uLnTx/>
                <a:uFillTx/>
                <a:latin typeface="+mn-lt"/>
                <a:ea typeface="+mn-ea"/>
                <a:cs typeface="+mn-cs"/>
              </a:rPr>
              <a:t>, Питер Нортон - знаменитый американский программист. </a:t>
            </a:r>
          </a:p>
          <a:p>
            <a:pPr marL="228600" marR="0" lvl="0" indent="-182563" algn="l" defTabSz="914400" rtl="0" eaLnBrk="0" fontAlgn="base" latinLnBrk="0" hangingPunct="0">
              <a:lnSpc>
                <a:spcPct val="80000"/>
              </a:lnSpc>
              <a:spcBef>
                <a:spcPct val="20000"/>
              </a:spcBef>
              <a:spcAft>
                <a:spcPts val="300"/>
              </a:spcAft>
              <a:buClr>
                <a:srgbClr val="C3260C"/>
              </a:buClr>
              <a:buSzPct val="130000"/>
              <a:buFontTx/>
              <a:buNone/>
              <a:tabLst/>
              <a:defRPr/>
            </a:pPr>
            <a:r>
              <a:rPr kumimoji="0" lang="ru-RU" sz="2400" b="0" i="0" u="none" strike="noStrike" kern="1200" cap="none" spc="0" normalizeH="0" baseline="0" noProof="0" dirty="0" smtClean="0">
                <a:ln>
                  <a:noFill/>
                </a:ln>
                <a:solidFill>
                  <a:srgbClr val="404040"/>
                </a:solidFill>
                <a:effectLst/>
                <a:uLnTx/>
                <a:uFillTx/>
                <a:latin typeface="+mn-lt"/>
                <a:ea typeface="+mn-ea"/>
                <a:cs typeface="+mn-cs"/>
              </a:rPr>
              <a:t>В 1982 году Питер Нортон предлагает на рынке программных средств пакет первой необходимости под названием </a:t>
            </a:r>
            <a:r>
              <a:rPr kumimoji="0" lang="ru-RU" sz="2400" b="0" i="0" u="none" strike="noStrike" kern="1200" cap="none" spc="0" normalizeH="0" baseline="0" noProof="0" dirty="0" err="1" smtClean="0">
                <a:ln>
                  <a:noFill/>
                </a:ln>
                <a:solidFill>
                  <a:srgbClr val="404040"/>
                </a:solidFill>
                <a:effectLst/>
                <a:uLnTx/>
                <a:uFillTx/>
                <a:latin typeface="+mn-lt"/>
                <a:ea typeface="+mn-ea"/>
                <a:cs typeface="+mn-cs"/>
              </a:rPr>
              <a:t>Norton</a:t>
            </a:r>
            <a:r>
              <a:rPr kumimoji="0" lang="ru-RU" sz="2400" b="0" i="0" u="none" strike="noStrike" kern="1200" cap="none" spc="0" normalizeH="0" baseline="0" noProof="0" dirty="0" smtClean="0">
                <a:ln>
                  <a:noFill/>
                </a:ln>
                <a:solidFill>
                  <a:srgbClr val="404040"/>
                </a:solidFill>
                <a:effectLst/>
                <a:uLnTx/>
                <a:uFillTx/>
                <a:latin typeface="+mn-lt"/>
                <a:ea typeface="+mn-ea"/>
                <a:cs typeface="+mn-cs"/>
              </a:rPr>
              <a:t> </a:t>
            </a:r>
            <a:r>
              <a:rPr kumimoji="0" lang="ru-RU" sz="2400" b="0" i="0" u="none" strike="noStrike" kern="1200" cap="none" spc="0" normalizeH="0" baseline="0" noProof="0" dirty="0" err="1" smtClean="0">
                <a:ln>
                  <a:noFill/>
                </a:ln>
                <a:solidFill>
                  <a:srgbClr val="404040"/>
                </a:solidFill>
                <a:effectLst/>
                <a:uLnTx/>
                <a:uFillTx/>
                <a:latin typeface="+mn-lt"/>
                <a:ea typeface="+mn-ea"/>
                <a:cs typeface="+mn-cs"/>
              </a:rPr>
              <a:t>Utilities</a:t>
            </a:r>
            <a:r>
              <a:rPr kumimoji="0" lang="ru-RU" sz="2400" b="0" i="0" u="none" strike="noStrike" kern="1200" cap="none" spc="0" normalizeH="0" baseline="0" noProof="0" dirty="0" smtClean="0">
                <a:ln>
                  <a:noFill/>
                </a:ln>
                <a:solidFill>
                  <a:srgbClr val="404040"/>
                </a:solidFill>
                <a:effectLst/>
                <a:uLnTx/>
                <a:uFillTx/>
                <a:latin typeface="+mn-lt"/>
                <a:ea typeface="+mn-ea"/>
                <a:cs typeface="+mn-cs"/>
              </a:rPr>
              <a:t>. </a:t>
            </a:r>
            <a:br>
              <a:rPr kumimoji="0" lang="ru-RU" sz="2400" b="0" i="0" u="none" strike="noStrike" kern="1200" cap="none" spc="0" normalizeH="0" baseline="0" noProof="0" dirty="0" smtClean="0">
                <a:ln>
                  <a:noFill/>
                </a:ln>
                <a:solidFill>
                  <a:srgbClr val="404040"/>
                </a:solidFill>
                <a:effectLst/>
                <a:uLnTx/>
                <a:uFillTx/>
                <a:latin typeface="+mn-lt"/>
                <a:ea typeface="+mn-ea"/>
                <a:cs typeface="+mn-cs"/>
              </a:rPr>
            </a:br>
            <a:r>
              <a:rPr kumimoji="0" lang="ru-RU" sz="2400" b="0" i="0" u="none" strike="noStrike" kern="1200" cap="none" spc="0" normalizeH="0" baseline="0" noProof="0" dirty="0" smtClean="0">
                <a:ln>
                  <a:noFill/>
                </a:ln>
                <a:solidFill>
                  <a:srgbClr val="404040"/>
                </a:solidFill>
                <a:effectLst/>
                <a:uLnTx/>
                <a:uFillTx/>
                <a:latin typeface="+mn-lt"/>
                <a:ea typeface="+mn-ea"/>
                <a:cs typeface="+mn-cs"/>
              </a:rPr>
              <a:t>Наиболее известные случаи использования  </a:t>
            </a:r>
            <a:r>
              <a:rPr kumimoji="0" lang="ru-RU" sz="2400" b="0" i="0" u="none" strike="noStrike" kern="1200" cap="none" spc="0" normalizeH="0" baseline="0" noProof="0" dirty="0" err="1" smtClean="0">
                <a:ln>
                  <a:noFill/>
                </a:ln>
                <a:solidFill>
                  <a:srgbClr val="404040"/>
                </a:solidFill>
                <a:effectLst/>
                <a:uLnTx/>
                <a:uFillTx/>
                <a:latin typeface="+mn-lt"/>
                <a:ea typeface="+mn-ea"/>
                <a:cs typeface="+mn-cs"/>
              </a:rPr>
              <a:t>Norton</a:t>
            </a:r>
            <a:r>
              <a:rPr kumimoji="0" lang="ru-RU" sz="2400" b="0" i="0" u="none" strike="noStrike" kern="1200" cap="none" spc="0" normalizeH="0" baseline="0" noProof="0" dirty="0" smtClean="0">
                <a:ln>
                  <a:noFill/>
                </a:ln>
                <a:solidFill>
                  <a:srgbClr val="404040"/>
                </a:solidFill>
                <a:effectLst/>
                <a:uLnTx/>
                <a:uFillTx/>
                <a:latin typeface="+mn-lt"/>
                <a:ea typeface="+mn-ea"/>
                <a:cs typeface="+mn-cs"/>
              </a:rPr>
              <a:t> </a:t>
            </a:r>
            <a:r>
              <a:rPr kumimoji="0" lang="ru-RU" sz="2400" b="0" i="0" u="none" strike="noStrike" kern="1200" cap="none" spc="0" normalizeH="0" baseline="0" noProof="0" dirty="0" err="1" smtClean="0">
                <a:ln>
                  <a:noFill/>
                </a:ln>
                <a:solidFill>
                  <a:srgbClr val="404040"/>
                </a:solidFill>
                <a:effectLst/>
                <a:uLnTx/>
                <a:uFillTx/>
                <a:latin typeface="+mn-lt"/>
                <a:ea typeface="+mn-ea"/>
                <a:cs typeface="+mn-cs"/>
              </a:rPr>
              <a:t>Utilities</a:t>
            </a:r>
            <a:r>
              <a:rPr kumimoji="0" lang="ru-RU" sz="2400" b="0" i="0" u="none" strike="noStrike" kern="1200" cap="none" spc="0" normalizeH="0" baseline="0" noProof="0" dirty="0" smtClean="0">
                <a:ln>
                  <a:noFill/>
                </a:ln>
                <a:solidFill>
                  <a:srgbClr val="404040"/>
                </a:solidFill>
                <a:effectLst/>
                <a:uLnTx/>
                <a:uFillTx/>
                <a:latin typeface="+mn-lt"/>
                <a:ea typeface="+mn-ea"/>
                <a:cs typeface="+mn-cs"/>
              </a:rPr>
              <a:t> -восстановление потерявшихся секретных данных в ЦРУ и восстановление испорченных данных, моделирующих ситуацию на Чернобыльской АЭС. </a:t>
            </a:r>
            <a:br>
              <a:rPr kumimoji="0" lang="ru-RU" sz="2400" b="0" i="0" u="none" strike="noStrike" kern="1200" cap="none" spc="0" normalizeH="0" baseline="0" noProof="0" dirty="0" smtClean="0">
                <a:ln>
                  <a:noFill/>
                </a:ln>
                <a:solidFill>
                  <a:srgbClr val="404040"/>
                </a:solidFill>
                <a:effectLst/>
                <a:uLnTx/>
                <a:uFillTx/>
                <a:latin typeface="+mn-lt"/>
                <a:ea typeface="+mn-ea"/>
                <a:cs typeface="+mn-cs"/>
              </a:rPr>
            </a:br>
            <a:r>
              <a:rPr kumimoji="0" lang="ru-RU" sz="2400" b="0" i="0" u="none" strike="noStrike" kern="1200" cap="none" spc="0" normalizeH="0" baseline="0" noProof="0" dirty="0" smtClean="0">
                <a:ln>
                  <a:noFill/>
                </a:ln>
                <a:solidFill>
                  <a:srgbClr val="404040"/>
                </a:solidFill>
                <a:effectLst/>
                <a:uLnTx/>
                <a:uFillTx/>
                <a:latin typeface="+mn-lt"/>
                <a:ea typeface="+mn-ea"/>
                <a:cs typeface="+mn-cs"/>
              </a:rPr>
              <a:t>Всем пользователям ПК известны синий экран </a:t>
            </a:r>
            <a:r>
              <a:rPr kumimoji="0" lang="ru-RU" sz="2400" b="0" i="0" u="none" strike="noStrike" kern="1200" cap="none" spc="0" normalizeH="0" baseline="0" noProof="0" dirty="0" err="1" smtClean="0">
                <a:ln>
                  <a:noFill/>
                </a:ln>
                <a:solidFill>
                  <a:srgbClr val="404040"/>
                </a:solidFill>
                <a:effectLst/>
                <a:uLnTx/>
                <a:uFillTx/>
                <a:latin typeface="+mn-lt"/>
                <a:ea typeface="+mn-ea"/>
                <a:cs typeface="+mn-cs"/>
              </a:rPr>
              <a:t>Norton</a:t>
            </a:r>
            <a:r>
              <a:rPr kumimoji="0" lang="ru-RU" sz="2400" b="0" i="0" u="none" strike="noStrike" kern="1200" cap="none" spc="0" normalizeH="0" baseline="0" noProof="0" dirty="0" smtClean="0">
                <a:ln>
                  <a:noFill/>
                </a:ln>
                <a:solidFill>
                  <a:srgbClr val="404040"/>
                </a:solidFill>
                <a:effectLst/>
                <a:uLnTx/>
                <a:uFillTx/>
                <a:latin typeface="+mn-lt"/>
                <a:ea typeface="+mn-ea"/>
                <a:cs typeface="+mn-cs"/>
              </a:rPr>
              <a:t> </a:t>
            </a:r>
            <a:r>
              <a:rPr kumimoji="0" lang="ru-RU" sz="2400" b="0" i="0" u="none" strike="noStrike" kern="1200" cap="none" spc="0" normalizeH="0" baseline="0" noProof="0" dirty="0" err="1" smtClean="0">
                <a:ln>
                  <a:noFill/>
                </a:ln>
                <a:solidFill>
                  <a:srgbClr val="404040"/>
                </a:solidFill>
                <a:effectLst/>
                <a:uLnTx/>
                <a:uFillTx/>
                <a:latin typeface="+mn-lt"/>
                <a:ea typeface="+mn-ea"/>
                <a:cs typeface="+mn-cs"/>
              </a:rPr>
              <a:t>Commander</a:t>
            </a:r>
            <a:r>
              <a:rPr kumimoji="0" lang="ru-RU" sz="2400" b="0" i="0" u="none" strike="noStrike" kern="1200" cap="none" spc="0" normalizeH="0" baseline="0" noProof="0" dirty="0" smtClean="0">
                <a:ln>
                  <a:noFill/>
                </a:ln>
                <a:solidFill>
                  <a:srgbClr val="404040"/>
                </a:solidFill>
                <a:effectLst/>
                <a:uLnTx/>
                <a:uFillTx/>
                <a:latin typeface="+mn-lt"/>
                <a:ea typeface="+mn-ea"/>
                <a:cs typeface="+mn-cs"/>
              </a:rPr>
              <a:t>. </a:t>
            </a:r>
            <a:br>
              <a:rPr kumimoji="0" lang="ru-RU" sz="2400" b="0" i="0" u="none" strike="noStrike" kern="1200" cap="none" spc="0" normalizeH="0" baseline="0" noProof="0" dirty="0" smtClean="0">
                <a:ln>
                  <a:noFill/>
                </a:ln>
                <a:solidFill>
                  <a:srgbClr val="404040"/>
                </a:solidFill>
                <a:effectLst/>
                <a:uLnTx/>
                <a:uFillTx/>
                <a:latin typeface="+mn-lt"/>
                <a:ea typeface="+mn-ea"/>
                <a:cs typeface="+mn-cs"/>
              </a:rPr>
            </a:br>
            <a:endParaRPr kumimoji="0" lang="ru-RU" sz="2400" b="0" i="0" u="none" strike="noStrike" kern="1200" cap="none" spc="0" normalizeH="0" baseline="0" noProof="0" dirty="0">
              <a:ln>
                <a:noFill/>
              </a:ln>
              <a:solidFill>
                <a:srgbClr val="404040"/>
              </a:solidFill>
              <a:effectLst/>
              <a:uLnTx/>
              <a:uFillTx/>
              <a:latin typeface="+mn-lt"/>
              <a:ea typeface="+mn-ea"/>
              <a:cs typeface="+mn-cs"/>
            </a:endParaRPr>
          </a:p>
        </p:txBody>
      </p:sp>
      <p:pic>
        <p:nvPicPr>
          <p:cNvPr id="11" name="Picture 4" descr="http://www.peoples.ru/undertake/soft/norton/norton_1.gif"/>
          <p:cNvPicPr>
            <a:picLocks noChangeAspect="1" noChangeArrowheads="1"/>
          </p:cNvPicPr>
          <p:nvPr/>
        </p:nvPicPr>
        <p:blipFill>
          <a:blip r:embed="rId6" r:link="rId7" cstate="email">
            <a:clrChange>
              <a:clrFrom>
                <a:srgbClr val="FFFFFF"/>
              </a:clrFrom>
              <a:clrTo>
                <a:srgbClr val="FFFFFF">
                  <a:alpha val="0"/>
                </a:srgbClr>
              </a:clrTo>
            </a:clrChange>
          </a:blip>
          <a:srcRect/>
          <a:stretch>
            <a:fillRect/>
          </a:stretch>
        </p:blipFill>
        <p:spPr>
          <a:xfrm>
            <a:off x="285720" y="1428736"/>
            <a:ext cx="2381250" cy="3028950"/>
          </a:xfrm>
          <a:prstGeom prst="rect">
            <a:avLst/>
          </a:prstGeom>
          <a:noFill/>
          <a:ln/>
        </p:spPr>
      </p:pic>
    </p:spTree>
  </p:cSld>
  <p:clrMapOvr>
    <a:masterClrMapping/>
  </p:clrMapOvr>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1714480" y="214290"/>
            <a:ext cx="5572164" cy="523220"/>
          </a:xfrm>
          <a:prstGeom prst="rect">
            <a:avLst/>
          </a:prstGeom>
          <a:noFill/>
        </p:spPr>
        <p:txBody>
          <a:bodyPr wrap="square" rtlCol="0">
            <a:spAutoFit/>
          </a:bodyPr>
          <a:lstStyle/>
          <a:p>
            <a:pPr algn="ctr"/>
            <a:r>
              <a:rPr lang="ru-RU" sz="2800" b="1" dirty="0" smtClean="0">
                <a:ln w="1905"/>
                <a:solidFill>
                  <a:srgbClr val="FF0000"/>
                </a:solidFill>
                <a:effectLst>
                  <a:innerShdw blurRad="69850" dist="43180" dir="5400000">
                    <a:srgbClr val="000000">
                      <a:alpha val="65000"/>
                    </a:srgbClr>
                  </a:innerShdw>
                </a:effectLst>
                <a:latin typeface="Arial Narrow" pitchFamily="34" charset="0"/>
              </a:rPr>
              <a:t>Галерея учёных</a:t>
            </a:r>
            <a:endParaRPr lang="ru-RU" sz="2800" b="1" dirty="0" smtClean="0">
              <a:ln w="1905"/>
              <a:solidFill>
                <a:srgbClr val="FF0000"/>
              </a:solidFill>
              <a:effectLst>
                <a:innerShdw blurRad="69850" dist="43180" dir="5400000">
                  <a:srgbClr val="000000">
                    <a:alpha val="65000"/>
                  </a:srgbClr>
                </a:innerShdw>
              </a:effectLst>
              <a:latin typeface="+mj-lt"/>
            </a:endParaRPr>
          </a:p>
        </p:txBody>
      </p:sp>
      <p:sp>
        <p:nvSpPr>
          <p:cNvPr id="9" name="Rectangle 2"/>
          <p:cNvSpPr txBox="1">
            <a:spLocks noChangeArrowheads="1"/>
          </p:cNvSpPr>
          <p:nvPr/>
        </p:nvSpPr>
        <p:spPr>
          <a:xfrm>
            <a:off x="1643042" y="714356"/>
            <a:ext cx="6072230" cy="857256"/>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lang="ru-RU" sz="3600" b="1" dirty="0" smtClean="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rPr>
              <a:t>Алан </a:t>
            </a:r>
            <a:r>
              <a:rPr lang="ru-RU" sz="3600" b="1" dirty="0" err="1" smtClean="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rPr>
              <a:t>Матисон</a:t>
            </a:r>
            <a:r>
              <a:rPr lang="ru-RU" sz="3600" b="1" dirty="0" smtClean="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rPr>
              <a:t> Тьюринг</a:t>
            </a:r>
            <a:endParaRPr kumimoji="0" lang="ru-RU" sz="36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pic>
        <p:nvPicPr>
          <p:cNvPr id="10" name="Picture 3"/>
          <p:cNvPicPr>
            <a:picLocks noChangeAspect="1" noChangeArrowheads="1"/>
          </p:cNvPicPr>
          <p:nvPr/>
        </p:nvPicPr>
        <p:blipFill>
          <a:blip r:embed="rId6" cstate="email"/>
          <a:srcRect/>
          <a:stretch>
            <a:fillRect/>
          </a:stretch>
        </p:blipFill>
        <p:spPr>
          <a:xfrm>
            <a:off x="357158" y="1357298"/>
            <a:ext cx="1804987" cy="2303463"/>
          </a:xfrm>
          <a:prstGeom prst="rect">
            <a:avLst/>
          </a:prstGeom>
          <a:solidFill>
            <a:srgbClr val="FF00FF"/>
          </a:solidFill>
          <a:ln w="19050">
            <a:solidFill>
              <a:srgbClr val="FF00FF"/>
            </a:solidFill>
          </a:ln>
        </p:spPr>
      </p:pic>
      <p:sp>
        <p:nvSpPr>
          <p:cNvPr id="11" name="Rectangle 4"/>
          <p:cNvSpPr txBox="1">
            <a:spLocks noChangeArrowheads="1"/>
          </p:cNvSpPr>
          <p:nvPr/>
        </p:nvSpPr>
        <p:spPr>
          <a:xfrm>
            <a:off x="2590800" y="1643050"/>
            <a:ext cx="6302375" cy="4786346"/>
          </a:xfrm>
          <a:prstGeom prst="rect">
            <a:avLst/>
          </a:prstGeom>
        </p:spPr>
        <p:txBody>
          <a:bodyPr/>
          <a:lstStyle/>
          <a:p>
            <a:pPr marL="95250" marR="0" lvl="0" indent="36513" algn="l" defTabSz="914400" rtl="0" eaLnBrk="0" fontAlgn="base" latinLnBrk="0" hangingPunct="0">
              <a:lnSpc>
                <a:spcPct val="90000"/>
              </a:lnSpc>
              <a:spcBef>
                <a:spcPct val="20000"/>
              </a:spcBef>
              <a:spcAft>
                <a:spcPts val="300"/>
              </a:spcAft>
              <a:buClr>
                <a:srgbClr val="C3260C"/>
              </a:buClr>
              <a:buSzPct val="130000"/>
              <a:buFontTx/>
              <a:buNone/>
              <a:tabLst/>
              <a:defRPr/>
            </a:pPr>
            <a:r>
              <a:rPr kumimoji="0" lang="ru-RU" sz="2000" b="0" i="0" u="none" strike="noStrike" kern="1200" cap="none" spc="0" normalizeH="0" baseline="0" noProof="0" dirty="0" smtClean="0">
                <a:ln>
                  <a:noFill/>
                </a:ln>
                <a:solidFill>
                  <a:srgbClr val="404040"/>
                </a:solidFill>
                <a:effectLst/>
                <a:uLnTx/>
                <a:uFillTx/>
                <a:latin typeface="+mn-lt"/>
                <a:ea typeface="+mn-ea"/>
                <a:cs typeface="+mn-cs"/>
              </a:rPr>
              <a:t>Алан </a:t>
            </a:r>
            <a:r>
              <a:rPr kumimoji="0" lang="ru-RU" sz="2000" b="0" i="0" u="none" strike="noStrike" kern="1200" cap="none" spc="0" normalizeH="0" baseline="0" noProof="0" dirty="0" err="1" smtClean="0">
                <a:ln>
                  <a:noFill/>
                </a:ln>
                <a:solidFill>
                  <a:srgbClr val="404040"/>
                </a:solidFill>
                <a:effectLst/>
                <a:uLnTx/>
                <a:uFillTx/>
                <a:latin typeface="+mn-lt"/>
                <a:ea typeface="+mn-ea"/>
                <a:cs typeface="+mn-cs"/>
              </a:rPr>
              <a:t>Матисон</a:t>
            </a:r>
            <a:r>
              <a:rPr kumimoji="0" lang="ru-RU" sz="2000" b="0" i="0" u="none" strike="noStrike" kern="1200" cap="none" spc="0" normalizeH="0" baseline="0" noProof="0" dirty="0" smtClean="0">
                <a:ln>
                  <a:noFill/>
                </a:ln>
                <a:solidFill>
                  <a:srgbClr val="404040"/>
                </a:solidFill>
                <a:effectLst/>
                <a:uLnTx/>
                <a:uFillTx/>
                <a:latin typeface="+mn-lt"/>
                <a:ea typeface="+mn-ea"/>
                <a:cs typeface="+mn-cs"/>
              </a:rPr>
              <a:t> Тьюринг</a:t>
            </a:r>
            <a:r>
              <a:rPr kumimoji="0" lang="ru-RU" sz="2000" b="1" i="1" u="none" strike="noStrike" kern="1200" cap="none" spc="0" normalizeH="0" baseline="0" noProof="0" dirty="0" smtClean="0">
                <a:ln>
                  <a:noFill/>
                </a:ln>
                <a:solidFill>
                  <a:srgbClr val="404040"/>
                </a:solidFill>
                <a:effectLst/>
                <a:uLnTx/>
                <a:uFillTx/>
                <a:latin typeface="+mn-lt"/>
                <a:ea typeface="+mn-ea"/>
                <a:cs typeface="+mn-cs"/>
              </a:rPr>
              <a:t>(1912-1954)</a:t>
            </a:r>
            <a:r>
              <a:rPr kumimoji="0" lang="ru-RU" sz="2000" b="0" i="0" u="none" strike="noStrike" kern="1200" cap="none" spc="0" normalizeH="0" baseline="0" noProof="0" dirty="0" smtClean="0">
                <a:ln>
                  <a:noFill/>
                </a:ln>
                <a:solidFill>
                  <a:srgbClr val="404040"/>
                </a:solidFill>
                <a:effectLst/>
                <a:uLnTx/>
                <a:uFillTx/>
                <a:latin typeface="+mn-lt"/>
                <a:ea typeface="+mn-ea"/>
                <a:cs typeface="+mn-cs"/>
              </a:rPr>
              <a:t> </a:t>
            </a:r>
            <a:r>
              <a:rPr kumimoji="0" lang="ru-RU" sz="2000" b="1" i="0" u="none" strike="noStrike" kern="1200" cap="none" spc="0" normalizeH="0" baseline="0" noProof="0" dirty="0" smtClean="0">
                <a:ln>
                  <a:noFill/>
                </a:ln>
                <a:solidFill>
                  <a:srgbClr val="404040"/>
                </a:solidFill>
                <a:effectLst/>
                <a:uLnTx/>
                <a:uFillTx/>
                <a:latin typeface="+mn-lt"/>
                <a:ea typeface="+mn-ea"/>
                <a:cs typeface="+mn-cs"/>
              </a:rPr>
              <a:t>Основатель Компьютерной Науки, создатель доминирующей технологии конца XX века. В работах Тьюринга- с одной стороны, детальное понимание картины мира - от квантовой теории и принципа относительности до психологии и неврологии, объединенных аппаратом математики и логики, именно Тьюринг доказал, что не существует универсального метода или алгоритма, способного решить любую задачу.</a:t>
            </a:r>
            <a:r>
              <a:rPr kumimoji="0" lang="ru-RU" sz="2000" b="0" i="0" u="none" strike="noStrike" kern="1200" cap="none" spc="0" normalizeH="0" baseline="0" noProof="0" dirty="0" smtClean="0">
                <a:ln>
                  <a:noFill/>
                </a:ln>
                <a:solidFill>
                  <a:srgbClr val="404040"/>
                </a:solidFill>
                <a:effectLst/>
                <a:uLnTx/>
                <a:uFillTx/>
                <a:latin typeface="+mn-lt"/>
                <a:ea typeface="+mn-ea"/>
                <a:cs typeface="+mn-cs"/>
              </a:rPr>
              <a:t> </a:t>
            </a:r>
          </a:p>
          <a:p>
            <a:pPr marL="95250" marR="0" lvl="0" indent="36513" algn="l" defTabSz="914400" rtl="0" eaLnBrk="0" fontAlgn="base" latinLnBrk="0" hangingPunct="0">
              <a:lnSpc>
                <a:spcPct val="90000"/>
              </a:lnSpc>
              <a:spcBef>
                <a:spcPct val="20000"/>
              </a:spcBef>
              <a:spcAft>
                <a:spcPts val="300"/>
              </a:spcAft>
              <a:buClr>
                <a:srgbClr val="C3260C"/>
              </a:buClr>
              <a:buSzPct val="130000"/>
              <a:buFontTx/>
              <a:buNone/>
              <a:tabLst/>
              <a:defRPr/>
            </a:pPr>
            <a:r>
              <a:rPr kumimoji="0" lang="ru-RU" sz="2000" b="1" i="0" u="none" strike="noStrike" kern="1200" cap="none" spc="0" normalizeH="0" baseline="0" noProof="0" dirty="0" smtClean="0">
                <a:ln>
                  <a:noFill/>
                </a:ln>
                <a:solidFill>
                  <a:srgbClr val="404040"/>
                </a:solidFill>
                <a:effectLst/>
                <a:uLnTx/>
                <a:uFillTx/>
                <a:latin typeface="+mn-lt"/>
                <a:ea typeface="+mn-ea"/>
                <a:cs typeface="+mn-cs"/>
              </a:rPr>
              <a:t>В 1948 году его результат в кроссе оказывается лучше, чем у спортсмена, который вскоре стал серебряным призером на Олимпийских играх.</a:t>
            </a:r>
            <a:endParaRPr kumimoji="0" lang="ru-RU" sz="2000" b="1" i="0" u="none" strike="noStrike" kern="1200" cap="none" spc="0" normalizeH="0" baseline="0" noProof="0" dirty="0">
              <a:ln>
                <a:noFill/>
              </a:ln>
              <a:solidFill>
                <a:srgbClr val="404040"/>
              </a:solidFill>
              <a:effectLst/>
              <a:uLnTx/>
              <a:uFillTx/>
              <a:latin typeface="+mn-lt"/>
              <a:ea typeface="+mn-ea"/>
              <a:cs typeface="+mn-cs"/>
            </a:endParaRPr>
          </a:p>
        </p:txBody>
      </p:sp>
      <p:pic>
        <p:nvPicPr>
          <p:cNvPr id="12" name="Picture 5"/>
          <p:cNvPicPr>
            <a:picLocks noChangeAspect="1" noChangeArrowheads="1"/>
          </p:cNvPicPr>
          <p:nvPr/>
        </p:nvPicPr>
        <p:blipFill>
          <a:blip r:embed="rId7" cstate="email"/>
          <a:srcRect/>
          <a:stretch>
            <a:fillRect/>
          </a:stretch>
        </p:blipFill>
        <p:spPr bwMode="auto">
          <a:xfrm>
            <a:off x="664445" y="3786190"/>
            <a:ext cx="1307230" cy="2733673"/>
          </a:xfrm>
          <a:prstGeom prst="rect">
            <a:avLst/>
          </a:prstGeom>
          <a:solidFill>
            <a:srgbClr val="FF00FF"/>
          </a:solidFill>
          <a:ln w="9525">
            <a:solidFill>
              <a:srgbClr val="FF00FF"/>
            </a:solidFill>
            <a:miter lim="800000"/>
            <a:headEnd/>
            <a:tailEnd/>
          </a:ln>
        </p:spPr>
      </p:pic>
    </p:spTree>
  </p:cSld>
  <p:clrMapOvr>
    <a:masterClrMapping/>
  </p:clrMapOvr>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1714480" y="214290"/>
            <a:ext cx="5572164" cy="523220"/>
          </a:xfrm>
          <a:prstGeom prst="rect">
            <a:avLst/>
          </a:prstGeom>
          <a:noFill/>
        </p:spPr>
        <p:txBody>
          <a:bodyPr wrap="square" rtlCol="0">
            <a:spAutoFit/>
          </a:bodyPr>
          <a:lstStyle/>
          <a:p>
            <a:pPr algn="ctr"/>
            <a:r>
              <a:rPr lang="ru-RU" sz="2800" b="1" dirty="0" smtClean="0">
                <a:ln w="1905"/>
                <a:solidFill>
                  <a:srgbClr val="FF0000"/>
                </a:solidFill>
                <a:effectLst>
                  <a:innerShdw blurRad="69850" dist="43180" dir="5400000">
                    <a:srgbClr val="000000">
                      <a:alpha val="65000"/>
                    </a:srgbClr>
                  </a:innerShdw>
                </a:effectLst>
                <a:latin typeface="Arial Narrow" pitchFamily="34" charset="0"/>
              </a:rPr>
              <a:t>Галерея учёных</a:t>
            </a:r>
            <a:endParaRPr lang="ru-RU" sz="2800" b="1" dirty="0" smtClean="0">
              <a:ln w="1905"/>
              <a:solidFill>
                <a:srgbClr val="FF0000"/>
              </a:solidFill>
              <a:effectLst>
                <a:innerShdw blurRad="69850" dist="43180" dir="5400000">
                  <a:srgbClr val="000000">
                    <a:alpha val="65000"/>
                  </a:srgbClr>
                </a:innerShdw>
              </a:effectLst>
              <a:latin typeface="+mj-lt"/>
            </a:endParaRPr>
          </a:p>
        </p:txBody>
      </p:sp>
      <p:sp>
        <p:nvSpPr>
          <p:cNvPr id="9" name="Rectangle 2"/>
          <p:cNvSpPr txBox="1">
            <a:spLocks noChangeArrowheads="1"/>
          </p:cNvSpPr>
          <p:nvPr/>
        </p:nvSpPr>
        <p:spPr>
          <a:xfrm>
            <a:off x="285720" y="714356"/>
            <a:ext cx="8572560" cy="857256"/>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lang="ru-RU" sz="3200" b="1" dirty="0" err="1" smtClean="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rPr>
              <a:t>Норберт</a:t>
            </a:r>
            <a:r>
              <a:rPr lang="ru-RU" sz="3200" b="1" dirty="0" smtClean="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rPr>
              <a:t> Винер – первый </a:t>
            </a:r>
            <a:r>
              <a:rPr lang="ru-RU" sz="3200" b="1" dirty="0" err="1" smtClean="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rPr>
              <a:t>киберпророк</a:t>
            </a:r>
            <a:endParaRPr kumimoji="0" lang="ru-RU" sz="32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pic>
        <p:nvPicPr>
          <p:cNvPr id="10" name="Picture 3"/>
          <p:cNvPicPr>
            <a:picLocks noChangeAspect="1" noChangeArrowheads="1"/>
          </p:cNvPicPr>
          <p:nvPr/>
        </p:nvPicPr>
        <p:blipFill>
          <a:blip r:embed="rId6" cstate="email"/>
          <a:srcRect/>
          <a:stretch>
            <a:fillRect/>
          </a:stretch>
        </p:blipFill>
        <p:spPr>
          <a:xfrm>
            <a:off x="1571604" y="1571612"/>
            <a:ext cx="1714512" cy="2286596"/>
          </a:xfrm>
          <a:prstGeom prst="rect">
            <a:avLst/>
          </a:prstGeom>
          <a:noFill/>
          <a:ln/>
        </p:spPr>
      </p:pic>
      <p:sp>
        <p:nvSpPr>
          <p:cNvPr id="11" name="Rectangle 4"/>
          <p:cNvSpPr txBox="1">
            <a:spLocks noChangeArrowheads="1"/>
          </p:cNvSpPr>
          <p:nvPr/>
        </p:nvSpPr>
        <p:spPr>
          <a:xfrm>
            <a:off x="3786182" y="1500173"/>
            <a:ext cx="5178431" cy="5024451"/>
          </a:xfrm>
          <a:prstGeom prst="rect">
            <a:avLst/>
          </a:prstGeom>
        </p:spPr>
        <p:txBody>
          <a:bodyPr/>
          <a:lstStyle/>
          <a:p>
            <a:pPr marL="0" marR="0" lvl="0" indent="17463" algn="l" defTabSz="914400" rtl="0" eaLnBrk="0" fontAlgn="base" latinLnBrk="0" hangingPunct="0">
              <a:lnSpc>
                <a:spcPct val="90000"/>
              </a:lnSpc>
              <a:spcBef>
                <a:spcPct val="20000"/>
              </a:spcBef>
              <a:spcAft>
                <a:spcPts val="300"/>
              </a:spcAft>
              <a:buClr>
                <a:srgbClr val="C3260C"/>
              </a:buClr>
              <a:buSzPct val="130000"/>
              <a:buFontTx/>
              <a:buNone/>
              <a:tabLst/>
              <a:defRPr/>
            </a:pPr>
            <a:r>
              <a:rPr kumimoji="0" lang="ru-RU" sz="2000" b="0" i="0" u="none" strike="noStrike" kern="1200" cap="none" spc="0" normalizeH="0" baseline="0" noProof="0" dirty="0" smtClean="0">
                <a:ln>
                  <a:noFill/>
                </a:ln>
                <a:solidFill>
                  <a:srgbClr val="404040"/>
                </a:solidFill>
                <a:effectLst/>
                <a:uLnTx/>
                <a:uFillTx/>
                <a:latin typeface="+mn-lt"/>
                <a:ea typeface="+mn-ea"/>
                <a:cs typeface="+mn-cs"/>
              </a:rPr>
              <a:t> </a:t>
            </a:r>
            <a:r>
              <a:rPr kumimoji="0" lang="ru-RU" sz="2000" b="0" i="0" u="none" strike="noStrike" kern="1200" cap="none" spc="0" normalizeH="0" baseline="0" noProof="0" dirty="0" err="1" smtClean="0">
                <a:ln>
                  <a:noFill/>
                </a:ln>
                <a:solidFill>
                  <a:srgbClr val="404040"/>
                </a:solidFill>
                <a:effectLst/>
                <a:uLnTx/>
                <a:uFillTx/>
                <a:latin typeface="+mn-lt"/>
                <a:ea typeface="+mn-ea"/>
                <a:cs typeface="+mn-cs"/>
              </a:rPr>
              <a:t>Норберт</a:t>
            </a:r>
            <a:r>
              <a:rPr kumimoji="0" lang="ru-RU" sz="2000" b="0" i="0" u="none" strike="noStrike" kern="1200" cap="none" spc="0" normalizeH="0" baseline="0" noProof="0" dirty="0" smtClean="0">
                <a:ln>
                  <a:noFill/>
                </a:ln>
                <a:solidFill>
                  <a:srgbClr val="404040"/>
                </a:solidFill>
                <a:effectLst/>
                <a:uLnTx/>
                <a:uFillTx/>
                <a:latin typeface="+mn-lt"/>
                <a:ea typeface="+mn-ea"/>
                <a:cs typeface="+mn-cs"/>
              </a:rPr>
              <a:t> Винер родился в 1894 году. </a:t>
            </a:r>
          </a:p>
          <a:p>
            <a:pPr marL="0" marR="0" lvl="0" indent="17463" algn="l" defTabSz="914400" rtl="0" eaLnBrk="0" fontAlgn="base" latinLnBrk="0" hangingPunct="0">
              <a:lnSpc>
                <a:spcPct val="90000"/>
              </a:lnSpc>
              <a:spcBef>
                <a:spcPct val="20000"/>
              </a:spcBef>
              <a:spcAft>
                <a:spcPts val="300"/>
              </a:spcAft>
              <a:buClr>
                <a:srgbClr val="C3260C"/>
              </a:buClr>
              <a:buSzPct val="130000"/>
              <a:buFontTx/>
              <a:buNone/>
              <a:tabLst/>
              <a:defRPr/>
            </a:pPr>
            <a:r>
              <a:rPr kumimoji="0" lang="ru-RU" sz="2000" b="1" i="0" u="sng" strike="noStrike" kern="1200" cap="none" spc="0" normalizeH="0" baseline="0" noProof="0" dirty="0" smtClean="0">
                <a:ln>
                  <a:noFill/>
                </a:ln>
                <a:solidFill>
                  <a:srgbClr val="404040"/>
                </a:solidFill>
                <a:effectLst/>
                <a:uLnTx/>
                <a:uFillTx/>
                <a:latin typeface="+mn-lt"/>
                <a:ea typeface="+mn-ea"/>
                <a:cs typeface="+mn-cs"/>
              </a:rPr>
              <a:t>В восемнадцать лет он становится доктором философии Гарвардского университета</a:t>
            </a:r>
            <a:r>
              <a:rPr kumimoji="0" lang="ru-RU" sz="2000" b="0" i="0" u="none" strike="noStrike" kern="1200" cap="none" spc="0" normalizeH="0" baseline="0" noProof="0" dirty="0" smtClean="0">
                <a:ln>
                  <a:noFill/>
                </a:ln>
                <a:solidFill>
                  <a:srgbClr val="404040"/>
                </a:solidFill>
                <a:effectLst/>
                <a:uLnTx/>
                <a:uFillTx/>
                <a:latin typeface="+mn-lt"/>
                <a:ea typeface="+mn-ea"/>
                <a:cs typeface="+mn-cs"/>
              </a:rPr>
              <a:t>. Во время второй мировой войны он работает над математическим аппаратом для систем наведения зенитного огня. </a:t>
            </a:r>
          </a:p>
          <a:p>
            <a:pPr marL="0" marR="0" lvl="0" indent="17463" algn="l" defTabSz="914400" rtl="0" eaLnBrk="0" fontAlgn="base" latinLnBrk="0" hangingPunct="0">
              <a:lnSpc>
                <a:spcPct val="90000"/>
              </a:lnSpc>
              <a:spcBef>
                <a:spcPct val="20000"/>
              </a:spcBef>
              <a:spcAft>
                <a:spcPts val="300"/>
              </a:spcAft>
              <a:buClr>
                <a:srgbClr val="C3260C"/>
              </a:buClr>
              <a:buSzPct val="130000"/>
              <a:buFontTx/>
              <a:buNone/>
              <a:tabLst/>
              <a:defRPr/>
            </a:pPr>
            <a:r>
              <a:rPr kumimoji="0" lang="ru-RU" sz="2000" b="1" i="0" u="none" strike="noStrike" kern="1200" cap="none" spc="0" normalizeH="0" baseline="0" noProof="0" dirty="0" smtClean="0">
                <a:ln>
                  <a:noFill/>
                </a:ln>
                <a:solidFill>
                  <a:srgbClr val="404040"/>
                </a:solidFill>
                <a:effectLst/>
                <a:uLnTx/>
                <a:uFillTx/>
                <a:latin typeface="+mn-lt"/>
                <a:ea typeface="+mn-ea"/>
                <a:cs typeface="+mn-cs"/>
              </a:rPr>
              <a:t>В 1960-м Винер приезжает в Советский Союз. Он высоко оценивает уровень развития советской науки: </a:t>
            </a:r>
            <a:r>
              <a:rPr kumimoji="0" lang="ru-RU" sz="2000" b="1" i="1" u="none" strike="noStrike" kern="1200" cap="none" spc="0" normalizeH="0" baseline="0" noProof="0" dirty="0" smtClean="0">
                <a:ln>
                  <a:noFill/>
                </a:ln>
                <a:solidFill>
                  <a:srgbClr val="404040"/>
                </a:solidFill>
                <a:effectLst/>
                <a:uLnTx/>
                <a:uFillTx/>
                <a:latin typeface="+mn-lt"/>
                <a:ea typeface="+mn-ea"/>
                <a:cs typeface="+mn-cs"/>
              </a:rPr>
              <a:t>"Они отстают от нас немного в аппаратуре. Они намного впереди нас в разработке теории автоматизации"</a:t>
            </a:r>
            <a:r>
              <a:rPr kumimoji="0" lang="ru-RU" sz="2000" b="1" i="0" u="none" strike="noStrike" kern="1200" cap="none" spc="0" normalizeH="0" baseline="0" noProof="0" dirty="0" smtClean="0">
                <a:ln>
                  <a:noFill/>
                </a:ln>
                <a:solidFill>
                  <a:srgbClr val="404040"/>
                </a:solidFill>
                <a:effectLst/>
                <a:uLnTx/>
                <a:uFillTx/>
                <a:latin typeface="+mn-lt"/>
                <a:ea typeface="+mn-ea"/>
                <a:cs typeface="+mn-cs"/>
              </a:rPr>
              <a:t>.</a:t>
            </a:r>
            <a:r>
              <a:rPr kumimoji="0" lang="ru-RU" sz="2000" b="0" i="0" u="none" strike="noStrike" kern="1200" cap="none" spc="0" normalizeH="0" baseline="0" noProof="0" dirty="0" smtClean="0">
                <a:ln>
                  <a:noFill/>
                </a:ln>
                <a:solidFill>
                  <a:srgbClr val="404040"/>
                </a:solidFill>
                <a:effectLst/>
                <a:uLnTx/>
                <a:uFillTx/>
                <a:latin typeface="+mn-lt"/>
                <a:ea typeface="+mn-ea"/>
                <a:cs typeface="+mn-cs"/>
              </a:rPr>
              <a:t> Главная книга Винера </a:t>
            </a:r>
            <a:r>
              <a:rPr kumimoji="0" lang="ru-RU" sz="2000" b="0" i="0" u="sng" strike="noStrike" kern="1200" cap="none" spc="0" normalizeH="0" baseline="0" noProof="0" dirty="0" smtClean="0">
                <a:ln>
                  <a:noFill/>
                </a:ln>
                <a:solidFill>
                  <a:srgbClr val="404040"/>
                </a:solidFill>
                <a:effectLst/>
                <a:uLnTx/>
                <a:uFillTx/>
                <a:latin typeface="+mn-lt"/>
                <a:ea typeface="+mn-ea"/>
                <a:cs typeface="+mn-cs"/>
              </a:rPr>
              <a:t>"</a:t>
            </a:r>
            <a:r>
              <a:rPr kumimoji="0" lang="ru-RU" sz="2000" b="1" i="0" u="sng" strike="noStrike" kern="1200" cap="none" spc="0" normalizeH="0" baseline="0" noProof="0" dirty="0" smtClean="0">
                <a:ln>
                  <a:noFill/>
                </a:ln>
                <a:solidFill>
                  <a:srgbClr val="404040"/>
                </a:solidFill>
                <a:effectLst/>
                <a:uLnTx/>
                <a:uFillTx/>
                <a:latin typeface="+mn-lt"/>
                <a:ea typeface="+mn-ea"/>
                <a:cs typeface="+mn-cs"/>
              </a:rPr>
              <a:t>Кибернетика или</a:t>
            </a:r>
            <a:r>
              <a:rPr kumimoji="0" lang="ru-RU" sz="2000" b="0" i="0" u="sng" strike="noStrike" kern="1200" cap="none" spc="0" normalizeH="0" baseline="0" noProof="0" dirty="0" smtClean="0">
                <a:ln>
                  <a:noFill/>
                </a:ln>
                <a:solidFill>
                  <a:srgbClr val="404040"/>
                </a:solidFill>
                <a:effectLst/>
                <a:uLnTx/>
                <a:uFillTx/>
                <a:latin typeface="+mn-lt"/>
                <a:ea typeface="+mn-ea"/>
                <a:cs typeface="+mn-cs"/>
              </a:rPr>
              <a:t> </a:t>
            </a:r>
            <a:r>
              <a:rPr kumimoji="0" lang="ru-RU" sz="2000" b="1" i="1" u="sng" strike="noStrike" kern="1200" cap="none" spc="0" normalizeH="0" baseline="0" noProof="0" dirty="0" smtClean="0">
                <a:ln>
                  <a:noFill/>
                </a:ln>
                <a:solidFill>
                  <a:srgbClr val="404040"/>
                </a:solidFill>
                <a:effectLst/>
                <a:uLnTx/>
                <a:uFillTx/>
                <a:latin typeface="+mn-lt"/>
                <a:ea typeface="+mn-ea"/>
                <a:cs typeface="+mn-cs"/>
              </a:rPr>
              <a:t>управление и связь в животном и машине».</a:t>
            </a:r>
            <a:endParaRPr kumimoji="0" lang="ru-RU" sz="2000" b="1" i="1" u="sng" strike="noStrike" kern="1200" cap="none" spc="0" normalizeH="0" baseline="0" noProof="0" dirty="0">
              <a:ln>
                <a:noFill/>
              </a:ln>
              <a:solidFill>
                <a:srgbClr val="404040"/>
              </a:solidFill>
              <a:effectLst/>
              <a:uLnTx/>
              <a:uFillTx/>
              <a:latin typeface="+mn-lt"/>
              <a:ea typeface="+mn-ea"/>
              <a:cs typeface="+mn-cs"/>
            </a:endParaRPr>
          </a:p>
        </p:txBody>
      </p:sp>
      <p:pic>
        <p:nvPicPr>
          <p:cNvPr id="12" name="Picture 5"/>
          <p:cNvPicPr>
            <a:picLocks noChangeAspect="1" noChangeArrowheads="1"/>
          </p:cNvPicPr>
          <p:nvPr/>
        </p:nvPicPr>
        <p:blipFill>
          <a:blip r:embed="rId7" cstate="email"/>
          <a:srcRect/>
          <a:stretch>
            <a:fillRect/>
          </a:stretch>
        </p:blipFill>
        <p:spPr bwMode="auto">
          <a:xfrm>
            <a:off x="285720" y="4000505"/>
            <a:ext cx="3214710" cy="244318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a:hlinkClick r:id="rId5" action="ppaction://hlinksldjump"/>
          </p:cNvPr>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1714480" y="214290"/>
            <a:ext cx="5572164" cy="523220"/>
          </a:xfrm>
          <a:prstGeom prst="rect">
            <a:avLst/>
          </a:prstGeom>
          <a:noFill/>
        </p:spPr>
        <p:txBody>
          <a:bodyPr wrap="square" rtlCol="0">
            <a:spAutoFit/>
          </a:bodyPr>
          <a:lstStyle/>
          <a:p>
            <a:pPr algn="ctr"/>
            <a:r>
              <a:rPr lang="ru-RU" sz="2800" b="1" dirty="0" smtClean="0">
                <a:ln w="1905"/>
                <a:solidFill>
                  <a:srgbClr val="FF0000"/>
                </a:solidFill>
                <a:effectLst>
                  <a:innerShdw blurRad="69850" dist="43180" dir="5400000">
                    <a:srgbClr val="000000">
                      <a:alpha val="65000"/>
                    </a:srgbClr>
                  </a:innerShdw>
                </a:effectLst>
                <a:latin typeface="Arial Narrow" pitchFamily="34" charset="0"/>
              </a:rPr>
              <a:t>Галерея учёных</a:t>
            </a:r>
            <a:endParaRPr lang="ru-RU" sz="2800" b="1" dirty="0" smtClean="0">
              <a:ln w="1905"/>
              <a:solidFill>
                <a:srgbClr val="FF0000"/>
              </a:solidFill>
              <a:effectLst>
                <a:innerShdw blurRad="69850" dist="43180" dir="5400000">
                  <a:srgbClr val="000000">
                    <a:alpha val="65000"/>
                  </a:srgbClr>
                </a:innerShdw>
              </a:effectLst>
              <a:latin typeface="+mj-lt"/>
            </a:endParaRPr>
          </a:p>
        </p:txBody>
      </p:sp>
      <p:sp>
        <p:nvSpPr>
          <p:cNvPr id="9" name="Rectangle 2"/>
          <p:cNvSpPr txBox="1">
            <a:spLocks noChangeArrowheads="1"/>
          </p:cNvSpPr>
          <p:nvPr/>
        </p:nvSpPr>
        <p:spPr>
          <a:xfrm>
            <a:off x="1643042" y="714356"/>
            <a:ext cx="6072230" cy="857256"/>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lang="ru-RU" sz="3600" b="1" dirty="0" smtClean="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rPr>
              <a:t>Андрей Петрович Ершов</a:t>
            </a:r>
            <a:endParaRPr kumimoji="0" lang="ru-RU" sz="36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pic>
        <p:nvPicPr>
          <p:cNvPr id="10" name="Picture 3"/>
          <p:cNvPicPr>
            <a:picLocks noChangeAspect="1" noChangeArrowheads="1"/>
          </p:cNvPicPr>
          <p:nvPr/>
        </p:nvPicPr>
        <p:blipFill>
          <a:blip r:embed="rId6" cstate="email"/>
          <a:srcRect/>
          <a:stretch>
            <a:fillRect/>
          </a:stretch>
        </p:blipFill>
        <p:spPr>
          <a:xfrm>
            <a:off x="357158" y="1428737"/>
            <a:ext cx="1727752" cy="1785950"/>
          </a:xfrm>
          <a:prstGeom prst="rect">
            <a:avLst/>
          </a:prstGeom>
          <a:noFill/>
          <a:ln/>
        </p:spPr>
      </p:pic>
      <p:sp>
        <p:nvSpPr>
          <p:cNvPr id="11" name="Rectangle 4"/>
          <p:cNvSpPr txBox="1">
            <a:spLocks noChangeArrowheads="1"/>
          </p:cNvSpPr>
          <p:nvPr/>
        </p:nvSpPr>
        <p:spPr>
          <a:xfrm>
            <a:off x="2357423" y="1643050"/>
            <a:ext cx="6500858" cy="4452950"/>
          </a:xfrm>
          <a:prstGeom prst="rect">
            <a:avLst/>
          </a:prstGeom>
        </p:spPr>
        <p:txBody>
          <a:bodyPr/>
          <a:lstStyle/>
          <a:p>
            <a:pPr marL="88900" lvl="0" indent="-73025" eaLnBrk="0" hangingPunct="0">
              <a:lnSpc>
                <a:spcPct val="80000"/>
              </a:lnSpc>
              <a:spcBef>
                <a:spcPct val="20000"/>
              </a:spcBef>
              <a:spcAft>
                <a:spcPts val="300"/>
              </a:spcAft>
              <a:buClr>
                <a:srgbClr val="C3260C"/>
              </a:buClr>
              <a:buSzPct val="130000"/>
            </a:pPr>
            <a:r>
              <a:rPr kumimoji="0" lang="ru-RU" sz="2000" i="0" u="none" strike="noStrike" kern="1200" cap="none" spc="0" normalizeH="0" baseline="0" noProof="0" dirty="0" smtClean="0">
                <a:ln>
                  <a:noFill/>
                </a:ln>
                <a:solidFill>
                  <a:srgbClr val="404040"/>
                </a:solidFill>
                <a:effectLst/>
                <a:uLnTx/>
                <a:uFillTx/>
                <a:latin typeface="+mn-lt"/>
                <a:ea typeface="+mn-ea"/>
                <a:cs typeface="+mn-cs"/>
              </a:rPr>
              <a:t> Андрей Петрович Ершов (1931-1988), выдающийся программист и математик, лидер советского программирования.</a:t>
            </a:r>
            <a:r>
              <a:rPr lang="ru-RU" sz="2000" dirty="0" smtClean="0">
                <a:latin typeface="+mn-lt"/>
              </a:rPr>
              <a:t> Один из основателей теоретического и системного программирования, создатель Сибирской школы информатики. </a:t>
            </a:r>
            <a:endParaRPr kumimoji="0" lang="ru-RU" sz="2000" i="0" u="none" strike="noStrike" kern="1200" cap="none" spc="0" normalizeH="0" baseline="0" noProof="0" dirty="0" smtClean="0">
              <a:ln>
                <a:noFill/>
              </a:ln>
              <a:solidFill>
                <a:srgbClr val="404040"/>
              </a:solidFill>
              <a:effectLst/>
              <a:uLnTx/>
              <a:uFillTx/>
              <a:latin typeface="+mn-lt"/>
              <a:ea typeface="+mn-ea"/>
              <a:cs typeface="+mn-cs"/>
            </a:endParaRPr>
          </a:p>
          <a:p>
            <a:pPr marL="88900" lvl="0" indent="-73025" eaLnBrk="0" hangingPunct="0">
              <a:lnSpc>
                <a:spcPct val="80000"/>
              </a:lnSpc>
              <a:spcBef>
                <a:spcPct val="20000"/>
              </a:spcBef>
              <a:spcAft>
                <a:spcPts val="300"/>
              </a:spcAft>
              <a:buClr>
                <a:srgbClr val="C3260C"/>
              </a:buClr>
              <a:buSzPct val="130000"/>
            </a:pPr>
            <a:r>
              <a:rPr kumimoji="0" lang="ru-RU" sz="2000" i="0" u="none" strike="noStrike" kern="1200" cap="none" spc="0" normalizeH="0" baseline="0" noProof="0" dirty="0" smtClean="0">
                <a:ln>
                  <a:noFill/>
                </a:ln>
                <a:solidFill>
                  <a:srgbClr val="404040"/>
                </a:solidFill>
                <a:effectLst/>
                <a:uLnTx/>
                <a:uFillTx/>
                <a:latin typeface="+mn-lt"/>
                <a:ea typeface="+mn-ea"/>
                <a:cs typeface="+mn-cs"/>
              </a:rPr>
              <a:t>Он ввёл преподавание программирования в средней школе, которые привели к введению курса </a:t>
            </a:r>
            <a:r>
              <a:rPr kumimoji="0" lang="ru-RU" sz="2000" i="0" u="none" strike="noStrike" kern="1200" cap="none" spc="0" normalizeH="0" baseline="0" noProof="0" dirty="0" smtClean="0">
                <a:ln>
                  <a:noFill/>
                </a:ln>
                <a:solidFill>
                  <a:srgbClr val="404040"/>
                </a:solidFill>
                <a:effectLst>
                  <a:outerShdw blurRad="38100" dist="38100" dir="2700000" algn="tl">
                    <a:srgbClr val="C0C0C0"/>
                  </a:outerShdw>
                </a:effectLst>
                <a:uLnTx/>
                <a:uFillTx/>
                <a:latin typeface="+mn-lt"/>
                <a:ea typeface="+mn-ea"/>
                <a:cs typeface="+mn-cs"/>
              </a:rPr>
              <a:t>информатики</a:t>
            </a:r>
            <a:r>
              <a:rPr kumimoji="0" lang="ru-RU" sz="2000" i="0" u="none" strike="noStrike" kern="1200" cap="none" spc="0" normalizeH="0" baseline="0" noProof="0" dirty="0" smtClean="0">
                <a:ln>
                  <a:noFill/>
                </a:ln>
                <a:solidFill>
                  <a:srgbClr val="404040"/>
                </a:solidFill>
                <a:effectLst/>
                <a:uLnTx/>
                <a:uFillTx/>
                <a:latin typeface="+mn-lt"/>
                <a:ea typeface="+mn-ea"/>
                <a:cs typeface="+mn-cs"/>
              </a:rPr>
              <a:t> и вычислительной техники в средних школах страны.</a:t>
            </a:r>
            <a:r>
              <a:rPr lang="ru-RU" sz="2000" dirty="0" smtClean="0">
                <a:latin typeface="+mn-lt"/>
              </a:rPr>
              <a:t> Андрей Петрович Ершов был не только талантливым ученым, учителем и борцом за свои идеи, но и выдающейся, разносторонне одаренной личностью. </a:t>
            </a:r>
            <a:r>
              <a:rPr lang="ru-RU" sz="2000" u="sng" dirty="0" smtClean="0">
                <a:latin typeface="+mn-lt"/>
              </a:rPr>
              <a:t>Он писал стихи, переводил на русский язык стихи Р.Киплинга и других английских поэтов, прекрасно играл на гитаре и пел</a:t>
            </a:r>
            <a:r>
              <a:rPr lang="ru-RU" sz="2000" dirty="0" smtClean="0">
                <a:latin typeface="+mn-lt"/>
              </a:rPr>
              <a:t>. Все, кто имел счастье знать академика Ершова и работать с ним, будут всегда помнить его блестящие идеи, выдающиеся достижения и необыкновенную доброжелательность. </a:t>
            </a:r>
            <a:r>
              <a:rPr kumimoji="0" lang="ru-RU" sz="2000" i="0" u="none" strike="noStrike" kern="1200" cap="none" spc="0" normalizeH="0" baseline="0" noProof="0" dirty="0" smtClean="0">
                <a:ln>
                  <a:noFill/>
                </a:ln>
                <a:solidFill>
                  <a:srgbClr val="404040"/>
                </a:solidFill>
                <a:effectLst/>
                <a:uLnTx/>
                <a:uFillTx/>
                <a:latin typeface="+mn-lt"/>
                <a:ea typeface="+mn-ea"/>
                <a:cs typeface="+mn-cs"/>
              </a:rPr>
              <a:t> </a:t>
            </a:r>
            <a:endParaRPr kumimoji="0" lang="ru-RU" sz="2000" i="0" u="none" strike="noStrike" kern="1200" cap="none" spc="0" normalizeH="0" baseline="0" noProof="0" dirty="0">
              <a:ln>
                <a:noFill/>
              </a:ln>
              <a:solidFill>
                <a:srgbClr val="404040"/>
              </a:solidFill>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l="-8000" r="-8000"/>
          </a:stretch>
        </a:blip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3" cstate="email">
            <a:extLst>
              <a:ext uri="{28A0092B-C50C-407E-A947-70E740481C1C}">
                <a14:useLocalDpi xmlns:a14="http://schemas.microsoft.com/office/drawing/2010/main" xmlns="" val="0"/>
              </a:ext>
            </a:extLst>
          </a:blip>
          <a:srcRect/>
          <a:stretch/>
        </p:blipFill>
        <p:spPr bwMode="auto">
          <a:xfrm>
            <a:off x="2843808" y="1268760"/>
            <a:ext cx="3531969" cy="30937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Заголовок 1"/>
          <p:cNvSpPr txBox="1">
            <a:spLocks/>
          </p:cNvSpPr>
          <p:nvPr/>
        </p:nvSpPr>
        <p:spPr>
          <a:xfrm>
            <a:off x="829372" y="548680"/>
            <a:ext cx="7560840" cy="720080"/>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180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40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outerShdw blurRad="63500" sx="102000" sy="102000" algn="ctr" rotWithShape="0">
                    <a:prstClr val="black"/>
                  </a:outerShdw>
                  <a:reflection blurRad="12700" stA="28000" endPos="45000" dist="1000" dir="5400000" sy="-100000" algn="bl" rotWithShape="0"/>
                </a:effectLst>
              </a:rPr>
              <a:t>КОМПЬЮТЕРНЫЙ СЛОВАРЬ</a:t>
            </a:r>
            <a:endParaRPr lang="ru-RU" sz="40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outerShdw blurRad="63500" sx="102000" sy="102000" algn="ctr" rotWithShape="0">
                  <a:prstClr val="black"/>
                </a:outerShdw>
                <a:reflection blurRad="12700" stA="28000" endPos="45000" dist="1000" dir="5400000" sy="-100000" algn="bl" rotWithShape="0"/>
              </a:effectLst>
            </a:endParaRPr>
          </a:p>
        </p:txBody>
      </p:sp>
      <p:pic>
        <p:nvPicPr>
          <p:cNvPr id="2051" name="Picture 3">
            <a:hlinkClick r:id="rId4" action="ppaction://hlinksldjump" tooltip="Н-О"/>
          </p:cNvPr>
          <p:cNvPicPr>
            <a:picLocks noChangeAspect="1" noChangeArrowheads="1"/>
          </p:cNvPicPr>
          <p:nvPr/>
        </p:nvPicPr>
        <p:blipFill>
          <a:blip r:embed="rId5" cstate="email">
            <a:extLst>
              <a:ext uri="{28A0092B-C50C-407E-A947-70E740481C1C}">
                <a14:useLocalDpi xmlns:a14="http://schemas.microsoft.com/office/drawing/2010/main" xmlns="" val="0"/>
              </a:ext>
            </a:extLst>
          </a:blip>
          <a:srcRect/>
          <a:stretch>
            <a:fillRect/>
          </a:stretch>
        </p:blipFill>
        <p:spPr bwMode="auto">
          <a:xfrm>
            <a:off x="6832898" y="4423395"/>
            <a:ext cx="1085850" cy="1085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2" name="Picture 4">
            <a:hlinkClick r:id="rId6" action="ppaction://hlinksldjump" tooltip="Л-М"/>
          </p:cNvPr>
          <p:cNvPicPr>
            <a:picLocks noChangeAspect="1" noChangeArrowheads="1"/>
          </p:cNvPicPr>
          <p:nvPr/>
        </p:nvPicPr>
        <p:blipFill>
          <a:blip r:embed="rId5" cstate="email">
            <a:extLst>
              <a:ext uri="{28A0092B-C50C-407E-A947-70E740481C1C}">
                <a14:useLocalDpi xmlns:a14="http://schemas.microsoft.com/office/drawing/2010/main" xmlns="" val="0"/>
              </a:ext>
            </a:extLst>
          </a:blip>
          <a:srcRect/>
          <a:stretch>
            <a:fillRect/>
          </a:stretch>
        </p:blipFill>
        <p:spPr bwMode="auto">
          <a:xfrm>
            <a:off x="5747048" y="4423395"/>
            <a:ext cx="1085850" cy="1085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3" name="Picture 5">
            <a:hlinkClick r:id="rId7" action="ppaction://hlinksldjump" tooltip="И-К"/>
          </p:cNvPr>
          <p:cNvPicPr>
            <a:picLocks noChangeAspect="1" noChangeArrowheads="1"/>
          </p:cNvPicPr>
          <p:nvPr/>
        </p:nvPicPr>
        <p:blipFill>
          <a:blip r:embed="rId5" cstate="email">
            <a:extLst>
              <a:ext uri="{28A0092B-C50C-407E-A947-70E740481C1C}">
                <a14:useLocalDpi xmlns:a14="http://schemas.microsoft.com/office/drawing/2010/main" xmlns="" val="0"/>
              </a:ext>
            </a:extLst>
          </a:blip>
          <a:srcRect/>
          <a:stretch>
            <a:fillRect/>
          </a:stretch>
        </p:blipFill>
        <p:spPr bwMode="auto">
          <a:xfrm>
            <a:off x="4661198" y="4423395"/>
            <a:ext cx="1085850" cy="1085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4" name="Picture 6">
            <a:hlinkClick r:id="rId8" action="ppaction://hlinksldjump" tooltip="Ж-З"/>
          </p:cNvPr>
          <p:cNvPicPr>
            <a:picLocks noChangeAspect="1" noChangeArrowheads="1"/>
          </p:cNvPicPr>
          <p:nvPr/>
        </p:nvPicPr>
        <p:blipFill>
          <a:blip r:embed="rId5" cstate="email">
            <a:extLst>
              <a:ext uri="{28A0092B-C50C-407E-A947-70E740481C1C}">
                <a14:useLocalDpi xmlns:a14="http://schemas.microsoft.com/office/drawing/2010/main" xmlns="" val="0"/>
              </a:ext>
            </a:extLst>
          </a:blip>
          <a:srcRect/>
          <a:stretch>
            <a:fillRect/>
          </a:stretch>
        </p:blipFill>
        <p:spPr bwMode="auto">
          <a:xfrm>
            <a:off x="3575348" y="4423395"/>
            <a:ext cx="1085850" cy="1085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7" name="Picture 9">
            <a:hlinkClick r:id="rId9" action="ppaction://hlinksldjump" tooltip="П-Р"/>
          </p:cNvPr>
          <p:cNvPicPr>
            <a:picLocks noChangeAspect="1" noChangeArrowheads="1"/>
          </p:cNvPicPr>
          <p:nvPr/>
        </p:nvPicPr>
        <p:blipFill>
          <a:blip r:embed="rId5" cstate="email">
            <a:extLst>
              <a:ext uri="{28A0092B-C50C-407E-A947-70E740481C1C}">
                <a14:useLocalDpi xmlns:a14="http://schemas.microsoft.com/office/drawing/2010/main" xmlns="" val="0"/>
              </a:ext>
            </a:extLst>
          </a:blip>
          <a:srcRect/>
          <a:stretch>
            <a:fillRect/>
          </a:stretch>
        </p:blipFill>
        <p:spPr bwMode="auto">
          <a:xfrm>
            <a:off x="7918748" y="4423395"/>
            <a:ext cx="1085850" cy="1085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4" name="Группа 3"/>
          <p:cNvGrpSpPr/>
          <p:nvPr/>
        </p:nvGrpSpPr>
        <p:grpSpPr>
          <a:xfrm>
            <a:off x="372172" y="4509120"/>
            <a:ext cx="914400" cy="914400"/>
            <a:chOff x="372172" y="4509120"/>
            <a:chExt cx="914400" cy="914400"/>
          </a:xfrm>
        </p:grpSpPr>
        <p:sp>
          <p:nvSpPr>
            <p:cNvPr id="2" name="Скругленный прямоугольник 1">
              <a:hlinkClick r:id="rId10" action="ppaction://hlinksldjump" tooltip="А-Б"/>
            </p:cNvPr>
            <p:cNvSpPr/>
            <p:nvPr/>
          </p:nvSpPr>
          <p:spPr>
            <a:xfrm>
              <a:off x="372172" y="4509120"/>
              <a:ext cx="914400" cy="914400"/>
            </a:xfrm>
            <a:prstGeom prst="roundRect">
              <a:avLst/>
            </a:prstGeom>
            <a:solidFill>
              <a:srgbClr val="FF0000"/>
            </a:solidFill>
            <a:ln>
              <a:noFill/>
            </a:ln>
            <a:effectLst>
              <a:outerShdw blurRad="63500" sx="102000" sy="102000" algn="ctr" rotWithShape="0">
                <a:prstClr val="black">
                  <a:alpha val="40000"/>
                </a:prstClr>
              </a:outerShdw>
            </a:effectLst>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Заголовок 1">
              <a:hlinkClick r:id="rId10" action="ppaction://hlinksldjump"/>
            </p:cNvPr>
            <p:cNvSpPr txBox="1">
              <a:spLocks/>
            </p:cNvSpPr>
            <p:nvPr/>
          </p:nvSpPr>
          <p:spPr>
            <a:xfrm>
              <a:off x="372172" y="4653136"/>
              <a:ext cx="848838" cy="567680"/>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160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2800" b="0" dirty="0" smtClean="0">
                  <a:ln w="18415" cmpd="sng">
                    <a:solidFill>
                      <a:srgbClr val="FFFFFF"/>
                    </a:solidFill>
                    <a:prstDash val="solid"/>
                  </a:ln>
                  <a:solidFill>
                    <a:srgbClr val="FFFFFF"/>
                  </a:solidFill>
                  <a:effectLst>
                    <a:innerShdw blurRad="114300">
                      <a:prstClr val="black"/>
                    </a:innerShdw>
                  </a:effectLst>
                </a:rPr>
                <a:t>А-Б</a:t>
              </a:r>
              <a:endParaRPr lang="ru-RU" sz="2800" b="0" dirty="0">
                <a:ln w="18415" cmpd="sng">
                  <a:solidFill>
                    <a:srgbClr val="FFFFFF"/>
                  </a:solidFill>
                  <a:prstDash val="solid"/>
                </a:ln>
                <a:solidFill>
                  <a:srgbClr val="FFFFFF"/>
                </a:solidFill>
                <a:effectLst>
                  <a:innerShdw blurRad="114300">
                    <a:prstClr val="black"/>
                  </a:innerShdw>
                </a:effectLst>
              </a:endParaRPr>
            </a:p>
          </p:txBody>
        </p:sp>
      </p:grpSp>
      <p:grpSp>
        <p:nvGrpSpPr>
          <p:cNvPr id="5" name="Группа 4"/>
          <p:cNvGrpSpPr/>
          <p:nvPr/>
        </p:nvGrpSpPr>
        <p:grpSpPr>
          <a:xfrm>
            <a:off x="1403648" y="4423395"/>
            <a:ext cx="1085850" cy="1085850"/>
            <a:chOff x="1403648" y="4423395"/>
            <a:chExt cx="1085850" cy="1085850"/>
          </a:xfrm>
        </p:grpSpPr>
        <p:pic>
          <p:nvPicPr>
            <p:cNvPr id="2056" name="Picture 8">
              <a:hlinkClick r:id="rId11" action="ppaction://hlinksldjump" tooltip="В-Г"/>
            </p:cNvPr>
            <p:cNvPicPr>
              <a:picLocks noChangeAspect="1" noChangeArrowheads="1"/>
            </p:cNvPicPr>
            <p:nvPr/>
          </p:nvPicPr>
          <p:blipFill>
            <a:blip r:embed="rId5" cstate="email">
              <a:extLst>
                <a:ext uri="{28A0092B-C50C-407E-A947-70E740481C1C}">
                  <a14:useLocalDpi xmlns:a14="http://schemas.microsoft.com/office/drawing/2010/main" xmlns="" val="0"/>
                </a:ext>
              </a:extLst>
            </a:blip>
            <a:srcRect/>
            <a:stretch>
              <a:fillRect/>
            </a:stretch>
          </p:blipFill>
          <p:spPr bwMode="auto">
            <a:xfrm>
              <a:off x="1403648" y="4423395"/>
              <a:ext cx="1085850" cy="1085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1" name="Заголовок 1">
              <a:hlinkClick r:id="rId11" action="ppaction://hlinksldjump"/>
            </p:cNvPr>
            <p:cNvSpPr txBox="1">
              <a:spLocks/>
            </p:cNvSpPr>
            <p:nvPr/>
          </p:nvSpPr>
          <p:spPr>
            <a:xfrm>
              <a:off x="1475656" y="4653136"/>
              <a:ext cx="848838" cy="567680"/>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160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2800" b="0" dirty="0" smtClean="0">
                  <a:ln w="18415" cmpd="sng">
                    <a:solidFill>
                      <a:srgbClr val="FFFFFF"/>
                    </a:solidFill>
                    <a:prstDash val="solid"/>
                  </a:ln>
                  <a:solidFill>
                    <a:srgbClr val="FFFFFF"/>
                  </a:solidFill>
                  <a:effectLst>
                    <a:innerShdw blurRad="114300">
                      <a:prstClr val="black"/>
                    </a:innerShdw>
                  </a:effectLst>
                </a:rPr>
                <a:t>В-Г</a:t>
              </a:r>
              <a:endParaRPr lang="ru-RU" sz="2800" b="0" dirty="0">
                <a:ln w="18415" cmpd="sng">
                  <a:solidFill>
                    <a:srgbClr val="FFFFFF"/>
                  </a:solidFill>
                  <a:prstDash val="solid"/>
                </a:ln>
                <a:solidFill>
                  <a:srgbClr val="FFFFFF"/>
                </a:solidFill>
                <a:effectLst>
                  <a:innerShdw blurRad="114300">
                    <a:prstClr val="black"/>
                  </a:innerShdw>
                </a:effectLst>
              </a:endParaRPr>
            </a:p>
          </p:txBody>
        </p:sp>
      </p:grpSp>
      <p:grpSp>
        <p:nvGrpSpPr>
          <p:cNvPr id="6" name="Группа 5"/>
          <p:cNvGrpSpPr/>
          <p:nvPr/>
        </p:nvGrpSpPr>
        <p:grpSpPr>
          <a:xfrm>
            <a:off x="2489498" y="4423395"/>
            <a:ext cx="1085850" cy="1085850"/>
            <a:chOff x="2489498" y="4423395"/>
            <a:chExt cx="1085850" cy="1085850"/>
          </a:xfrm>
        </p:grpSpPr>
        <p:pic>
          <p:nvPicPr>
            <p:cNvPr id="2055" name="Picture 7">
              <a:hlinkClick r:id="rId12" action="ppaction://hlinksldjump" tooltip="Д-Е"/>
            </p:cNvPr>
            <p:cNvPicPr>
              <a:picLocks noChangeAspect="1" noChangeArrowheads="1"/>
            </p:cNvPicPr>
            <p:nvPr/>
          </p:nvPicPr>
          <p:blipFill>
            <a:blip r:embed="rId5" cstate="email">
              <a:extLst>
                <a:ext uri="{28A0092B-C50C-407E-A947-70E740481C1C}">
                  <a14:useLocalDpi xmlns:a14="http://schemas.microsoft.com/office/drawing/2010/main" xmlns="" val="0"/>
                </a:ext>
              </a:extLst>
            </a:blip>
            <a:srcRect/>
            <a:stretch>
              <a:fillRect/>
            </a:stretch>
          </p:blipFill>
          <p:spPr bwMode="auto">
            <a:xfrm>
              <a:off x="2489498" y="4423395"/>
              <a:ext cx="1085850" cy="1085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2" name="Заголовок 1">
              <a:hlinkClick r:id="rId12" action="ppaction://hlinksldjump"/>
            </p:cNvPr>
            <p:cNvSpPr txBox="1">
              <a:spLocks/>
            </p:cNvSpPr>
            <p:nvPr/>
          </p:nvSpPr>
          <p:spPr>
            <a:xfrm>
              <a:off x="2555776" y="4653136"/>
              <a:ext cx="848838" cy="567680"/>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160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2800" b="0" dirty="0" smtClean="0">
                  <a:ln w="18415" cmpd="sng">
                    <a:solidFill>
                      <a:srgbClr val="FFFFFF"/>
                    </a:solidFill>
                    <a:prstDash val="solid"/>
                  </a:ln>
                  <a:solidFill>
                    <a:srgbClr val="FFFFFF"/>
                  </a:solidFill>
                  <a:effectLst>
                    <a:innerShdw blurRad="114300">
                      <a:prstClr val="black"/>
                    </a:innerShdw>
                  </a:effectLst>
                </a:rPr>
                <a:t>Д-Е</a:t>
              </a:r>
              <a:endParaRPr lang="ru-RU" sz="2800" b="0" dirty="0">
                <a:ln w="18415" cmpd="sng">
                  <a:solidFill>
                    <a:srgbClr val="FFFFFF"/>
                  </a:solidFill>
                  <a:prstDash val="solid"/>
                </a:ln>
                <a:solidFill>
                  <a:srgbClr val="FFFFFF"/>
                </a:solidFill>
                <a:effectLst>
                  <a:innerShdw blurRad="114300">
                    <a:prstClr val="black"/>
                  </a:innerShdw>
                </a:effectLst>
              </a:endParaRPr>
            </a:p>
          </p:txBody>
        </p:sp>
      </p:grpSp>
      <p:sp>
        <p:nvSpPr>
          <p:cNvPr id="23" name="Заголовок 1"/>
          <p:cNvSpPr txBox="1">
            <a:spLocks/>
          </p:cNvSpPr>
          <p:nvPr/>
        </p:nvSpPr>
        <p:spPr>
          <a:xfrm>
            <a:off x="3693854" y="4662941"/>
            <a:ext cx="848838" cy="567680"/>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2800" b="0" dirty="0" smtClean="0">
                <a:ln w="18415" cmpd="sng">
                  <a:solidFill>
                    <a:srgbClr val="FFFFFF"/>
                  </a:solidFill>
                  <a:prstDash val="solid"/>
                </a:ln>
                <a:solidFill>
                  <a:srgbClr val="FFFFFF"/>
                </a:solidFill>
                <a:effectLst>
                  <a:innerShdw blurRad="114300">
                    <a:prstClr val="black"/>
                  </a:innerShdw>
                </a:effectLst>
              </a:rPr>
              <a:t>Ж-З</a:t>
            </a:r>
            <a:endParaRPr lang="ru-RU" sz="2800" b="0" dirty="0">
              <a:ln w="18415" cmpd="sng">
                <a:solidFill>
                  <a:srgbClr val="FFFFFF"/>
                </a:solidFill>
                <a:prstDash val="solid"/>
              </a:ln>
              <a:solidFill>
                <a:srgbClr val="FFFFFF"/>
              </a:solidFill>
              <a:effectLst>
                <a:innerShdw blurRad="114300">
                  <a:prstClr val="black"/>
                </a:innerShdw>
              </a:effectLst>
            </a:endParaRPr>
          </a:p>
        </p:txBody>
      </p:sp>
      <p:sp>
        <p:nvSpPr>
          <p:cNvPr id="24" name="Заголовок 1"/>
          <p:cNvSpPr txBox="1">
            <a:spLocks/>
          </p:cNvSpPr>
          <p:nvPr/>
        </p:nvSpPr>
        <p:spPr>
          <a:xfrm>
            <a:off x="4779704" y="4653136"/>
            <a:ext cx="848838" cy="567680"/>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160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2800" b="0" dirty="0" smtClean="0">
                <a:ln w="18415" cmpd="sng">
                  <a:solidFill>
                    <a:srgbClr val="FFFFFF"/>
                  </a:solidFill>
                  <a:prstDash val="solid"/>
                </a:ln>
                <a:solidFill>
                  <a:srgbClr val="FFFFFF"/>
                </a:solidFill>
                <a:effectLst>
                  <a:innerShdw blurRad="114300">
                    <a:prstClr val="black"/>
                  </a:innerShdw>
                </a:effectLst>
              </a:rPr>
              <a:t>И-К</a:t>
            </a:r>
            <a:endParaRPr lang="ru-RU" sz="2800" b="0" dirty="0">
              <a:ln w="18415" cmpd="sng">
                <a:solidFill>
                  <a:srgbClr val="FFFFFF"/>
                </a:solidFill>
                <a:prstDash val="solid"/>
              </a:ln>
              <a:solidFill>
                <a:srgbClr val="FFFFFF"/>
              </a:solidFill>
              <a:effectLst>
                <a:innerShdw blurRad="114300">
                  <a:prstClr val="black"/>
                </a:innerShdw>
              </a:effectLst>
            </a:endParaRPr>
          </a:p>
        </p:txBody>
      </p:sp>
      <p:sp>
        <p:nvSpPr>
          <p:cNvPr id="25" name="Заголовок 1"/>
          <p:cNvSpPr txBox="1">
            <a:spLocks/>
          </p:cNvSpPr>
          <p:nvPr/>
        </p:nvSpPr>
        <p:spPr>
          <a:xfrm>
            <a:off x="5865554" y="4682480"/>
            <a:ext cx="848838" cy="567680"/>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2800" b="0" dirty="0" smtClean="0">
                <a:ln w="18415" cmpd="sng">
                  <a:solidFill>
                    <a:srgbClr val="FFFFFF"/>
                  </a:solidFill>
                  <a:prstDash val="solid"/>
                </a:ln>
                <a:solidFill>
                  <a:srgbClr val="FFFFFF"/>
                </a:solidFill>
                <a:effectLst>
                  <a:innerShdw blurRad="114300">
                    <a:prstClr val="black"/>
                  </a:innerShdw>
                </a:effectLst>
              </a:rPr>
              <a:t>Л-М</a:t>
            </a:r>
            <a:endParaRPr lang="ru-RU" sz="2800" b="0" dirty="0">
              <a:ln w="18415" cmpd="sng">
                <a:solidFill>
                  <a:srgbClr val="FFFFFF"/>
                </a:solidFill>
                <a:prstDash val="solid"/>
              </a:ln>
              <a:solidFill>
                <a:srgbClr val="FFFFFF"/>
              </a:solidFill>
              <a:effectLst>
                <a:innerShdw blurRad="114300">
                  <a:prstClr val="black"/>
                </a:innerShdw>
              </a:effectLst>
            </a:endParaRPr>
          </a:p>
        </p:txBody>
      </p:sp>
      <p:sp>
        <p:nvSpPr>
          <p:cNvPr id="26" name="Заголовок 1"/>
          <p:cNvSpPr txBox="1">
            <a:spLocks/>
          </p:cNvSpPr>
          <p:nvPr/>
        </p:nvSpPr>
        <p:spPr>
          <a:xfrm>
            <a:off x="6951404" y="4682480"/>
            <a:ext cx="848838" cy="567680"/>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160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2800" b="0" dirty="0" smtClean="0">
                <a:ln w="18415" cmpd="sng">
                  <a:solidFill>
                    <a:srgbClr val="FFFFFF"/>
                  </a:solidFill>
                  <a:prstDash val="solid"/>
                </a:ln>
                <a:solidFill>
                  <a:srgbClr val="FFFFFF"/>
                </a:solidFill>
                <a:effectLst>
                  <a:innerShdw blurRad="114300">
                    <a:prstClr val="black"/>
                  </a:innerShdw>
                </a:effectLst>
              </a:rPr>
              <a:t>Н-О</a:t>
            </a:r>
            <a:endParaRPr lang="ru-RU" sz="2800" b="0" dirty="0">
              <a:ln w="18415" cmpd="sng">
                <a:solidFill>
                  <a:srgbClr val="FFFFFF"/>
                </a:solidFill>
                <a:prstDash val="solid"/>
              </a:ln>
              <a:solidFill>
                <a:srgbClr val="FFFFFF"/>
              </a:solidFill>
              <a:effectLst>
                <a:innerShdw blurRad="114300">
                  <a:prstClr val="black"/>
                </a:innerShdw>
              </a:effectLst>
            </a:endParaRPr>
          </a:p>
        </p:txBody>
      </p:sp>
      <p:sp>
        <p:nvSpPr>
          <p:cNvPr id="27" name="Заголовок 1"/>
          <p:cNvSpPr txBox="1">
            <a:spLocks/>
          </p:cNvSpPr>
          <p:nvPr/>
        </p:nvSpPr>
        <p:spPr>
          <a:xfrm>
            <a:off x="8037254" y="4682480"/>
            <a:ext cx="848838" cy="567680"/>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160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2800" b="0" dirty="0" smtClean="0">
                <a:ln w="18415" cmpd="sng">
                  <a:solidFill>
                    <a:srgbClr val="FFFFFF"/>
                  </a:solidFill>
                  <a:prstDash val="solid"/>
                </a:ln>
                <a:solidFill>
                  <a:srgbClr val="FFFFFF"/>
                </a:solidFill>
                <a:effectLst>
                  <a:innerShdw blurRad="114300">
                    <a:prstClr val="black"/>
                  </a:innerShdw>
                </a:effectLst>
              </a:rPr>
              <a:t>П-Р</a:t>
            </a:r>
            <a:endParaRPr lang="ru-RU" sz="2800" b="0" dirty="0">
              <a:ln w="18415" cmpd="sng">
                <a:solidFill>
                  <a:srgbClr val="FFFFFF"/>
                </a:solidFill>
                <a:prstDash val="solid"/>
              </a:ln>
              <a:solidFill>
                <a:srgbClr val="FFFFFF"/>
              </a:solidFill>
              <a:effectLst>
                <a:innerShdw blurRad="114300">
                  <a:prstClr val="black"/>
                </a:innerShdw>
              </a:effectLst>
            </a:endParaRPr>
          </a:p>
        </p:txBody>
      </p:sp>
      <p:grpSp>
        <p:nvGrpSpPr>
          <p:cNvPr id="7" name="Группа 6"/>
          <p:cNvGrpSpPr/>
          <p:nvPr/>
        </p:nvGrpSpPr>
        <p:grpSpPr>
          <a:xfrm>
            <a:off x="317798" y="5509245"/>
            <a:ext cx="1085850" cy="1085850"/>
            <a:chOff x="317798" y="5509245"/>
            <a:chExt cx="1085850" cy="1085850"/>
          </a:xfrm>
        </p:grpSpPr>
        <p:pic>
          <p:nvPicPr>
            <p:cNvPr id="2064" name="Picture 16">
              <a:hlinkClick r:id="rId13" action="ppaction://hlinksldjump" tooltip="С-Т"/>
            </p:cNvPr>
            <p:cNvPicPr>
              <a:picLocks noChangeAspect="1" noChangeArrowheads="1"/>
            </p:cNvPicPr>
            <p:nvPr/>
          </p:nvPicPr>
          <p:blipFill>
            <a:blip r:embed="rId5" cstate="email">
              <a:extLst>
                <a:ext uri="{28A0092B-C50C-407E-A947-70E740481C1C}">
                  <a14:useLocalDpi xmlns:a14="http://schemas.microsoft.com/office/drawing/2010/main" xmlns="" val="0"/>
                </a:ext>
              </a:extLst>
            </a:blip>
            <a:srcRect/>
            <a:stretch>
              <a:fillRect/>
            </a:stretch>
          </p:blipFill>
          <p:spPr bwMode="auto">
            <a:xfrm>
              <a:off x="317798" y="5509245"/>
              <a:ext cx="1085850" cy="1085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8" name="Заголовок 1"/>
            <p:cNvSpPr txBox="1">
              <a:spLocks/>
            </p:cNvSpPr>
            <p:nvPr/>
          </p:nvSpPr>
          <p:spPr>
            <a:xfrm>
              <a:off x="436304" y="5768330"/>
              <a:ext cx="848838" cy="567680"/>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160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2800" b="0" dirty="0" smtClean="0">
                  <a:ln w="18415" cmpd="sng">
                    <a:solidFill>
                      <a:srgbClr val="FFFFFF"/>
                    </a:solidFill>
                    <a:prstDash val="solid"/>
                  </a:ln>
                  <a:solidFill>
                    <a:srgbClr val="FFFFFF"/>
                  </a:solidFill>
                  <a:effectLst>
                    <a:innerShdw blurRad="114300">
                      <a:prstClr val="black"/>
                    </a:innerShdw>
                  </a:effectLst>
                </a:rPr>
                <a:t>С-Т</a:t>
              </a:r>
              <a:endParaRPr lang="ru-RU" sz="2800" b="0" dirty="0">
                <a:ln w="18415" cmpd="sng">
                  <a:solidFill>
                    <a:srgbClr val="FFFFFF"/>
                  </a:solidFill>
                  <a:prstDash val="solid"/>
                </a:ln>
                <a:solidFill>
                  <a:srgbClr val="FFFFFF"/>
                </a:solidFill>
                <a:effectLst>
                  <a:innerShdw blurRad="114300">
                    <a:prstClr val="black"/>
                  </a:innerShdw>
                </a:effectLst>
              </a:endParaRPr>
            </a:p>
          </p:txBody>
        </p:sp>
      </p:grpSp>
      <p:grpSp>
        <p:nvGrpSpPr>
          <p:cNvPr id="8" name="Группа 7"/>
          <p:cNvGrpSpPr/>
          <p:nvPr/>
        </p:nvGrpSpPr>
        <p:grpSpPr>
          <a:xfrm>
            <a:off x="1403648" y="5509245"/>
            <a:ext cx="1085850" cy="1085850"/>
            <a:chOff x="1403648" y="5509245"/>
            <a:chExt cx="1085850" cy="1085850"/>
          </a:xfrm>
        </p:grpSpPr>
        <p:pic>
          <p:nvPicPr>
            <p:cNvPr id="2063" name="Picture 15">
              <a:hlinkClick r:id="rId14" action="ppaction://hlinksldjump" tooltip="У-Ф"/>
            </p:cNvPr>
            <p:cNvPicPr>
              <a:picLocks noChangeAspect="1" noChangeArrowheads="1"/>
            </p:cNvPicPr>
            <p:nvPr/>
          </p:nvPicPr>
          <p:blipFill>
            <a:blip r:embed="rId5" cstate="email">
              <a:extLst>
                <a:ext uri="{28A0092B-C50C-407E-A947-70E740481C1C}">
                  <a14:useLocalDpi xmlns:a14="http://schemas.microsoft.com/office/drawing/2010/main" xmlns="" val="0"/>
                </a:ext>
              </a:extLst>
            </a:blip>
            <a:srcRect/>
            <a:stretch>
              <a:fillRect/>
            </a:stretch>
          </p:blipFill>
          <p:spPr bwMode="auto">
            <a:xfrm>
              <a:off x="1403648" y="5509245"/>
              <a:ext cx="1085850" cy="1085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9" name="Заголовок 1"/>
            <p:cNvSpPr txBox="1">
              <a:spLocks/>
            </p:cNvSpPr>
            <p:nvPr/>
          </p:nvSpPr>
          <p:spPr>
            <a:xfrm>
              <a:off x="1475656" y="5768330"/>
              <a:ext cx="848838" cy="567680"/>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160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2800" b="0" dirty="0" smtClean="0">
                  <a:ln w="18415" cmpd="sng">
                    <a:solidFill>
                      <a:srgbClr val="FFFFFF"/>
                    </a:solidFill>
                    <a:prstDash val="solid"/>
                  </a:ln>
                  <a:solidFill>
                    <a:srgbClr val="FFFFFF"/>
                  </a:solidFill>
                  <a:effectLst>
                    <a:innerShdw blurRad="114300">
                      <a:prstClr val="black"/>
                    </a:innerShdw>
                  </a:effectLst>
                </a:rPr>
                <a:t>У-Ф</a:t>
              </a:r>
              <a:endParaRPr lang="ru-RU" sz="2800" b="0" dirty="0">
                <a:ln w="18415" cmpd="sng">
                  <a:solidFill>
                    <a:srgbClr val="FFFFFF"/>
                  </a:solidFill>
                  <a:prstDash val="solid"/>
                </a:ln>
                <a:solidFill>
                  <a:srgbClr val="FFFFFF"/>
                </a:solidFill>
                <a:effectLst>
                  <a:innerShdw blurRad="114300">
                    <a:prstClr val="black"/>
                  </a:innerShdw>
                </a:effectLst>
              </a:endParaRPr>
            </a:p>
          </p:txBody>
        </p:sp>
      </p:grpSp>
      <p:grpSp>
        <p:nvGrpSpPr>
          <p:cNvPr id="9" name="Группа 8"/>
          <p:cNvGrpSpPr/>
          <p:nvPr/>
        </p:nvGrpSpPr>
        <p:grpSpPr>
          <a:xfrm>
            <a:off x="2489498" y="5509245"/>
            <a:ext cx="1085850" cy="1085850"/>
            <a:chOff x="2489498" y="5509245"/>
            <a:chExt cx="1085850" cy="1085850"/>
          </a:xfrm>
        </p:grpSpPr>
        <p:pic>
          <p:nvPicPr>
            <p:cNvPr id="2062" name="Picture 14">
              <a:hlinkClick r:id="rId14" action="ppaction://hlinksldjump" tooltip="Х-Ц"/>
            </p:cNvPr>
            <p:cNvPicPr>
              <a:picLocks noChangeAspect="1" noChangeArrowheads="1"/>
            </p:cNvPicPr>
            <p:nvPr/>
          </p:nvPicPr>
          <p:blipFill>
            <a:blip r:embed="rId5" cstate="email">
              <a:extLst>
                <a:ext uri="{28A0092B-C50C-407E-A947-70E740481C1C}">
                  <a14:useLocalDpi xmlns:a14="http://schemas.microsoft.com/office/drawing/2010/main" xmlns="" val="0"/>
                </a:ext>
              </a:extLst>
            </a:blip>
            <a:srcRect/>
            <a:stretch>
              <a:fillRect/>
            </a:stretch>
          </p:blipFill>
          <p:spPr bwMode="auto">
            <a:xfrm>
              <a:off x="2489498" y="5509245"/>
              <a:ext cx="1085850" cy="1085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0" name="Заголовок 1"/>
            <p:cNvSpPr txBox="1">
              <a:spLocks/>
            </p:cNvSpPr>
            <p:nvPr/>
          </p:nvSpPr>
          <p:spPr>
            <a:xfrm>
              <a:off x="2608004" y="5768330"/>
              <a:ext cx="848838" cy="567680"/>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160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2800" b="0" dirty="0" smtClean="0">
                  <a:ln w="18415" cmpd="sng">
                    <a:solidFill>
                      <a:srgbClr val="FFFFFF"/>
                    </a:solidFill>
                    <a:prstDash val="solid"/>
                  </a:ln>
                  <a:solidFill>
                    <a:srgbClr val="FFFFFF"/>
                  </a:solidFill>
                  <a:effectLst>
                    <a:innerShdw blurRad="114300">
                      <a:prstClr val="black"/>
                    </a:innerShdw>
                  </a:effectLst>
                </a:rPr>
                <a:t>Х-Ц</a:t>
              </a:r>
              <a:endParaRPr lang="ru-RU" sz="2800" b="0" dirty="0">
                <a:ln w="18415" cmpd="sng">
                  <a:solidFill>
                    <a:srgbClr val="FFFFFF"/>
                  </a:solidFill>
                  <a:prstDash val="solid"/>
                </a:ln>
                <a:solidFill>
                  <a:srgbClr val="FFFFFF"/>
                </a:solidFill>
                <a:effectLst>
                  <a:innerShdw blurRad="114300">
                    <a:prstClr val="black"/>
                  </a:innerShdw>
                </a:effectLst>
              </a:endParaRPr>
            </a:p>
          </p:txBody>
        </p:sp>
      </p:grpSp>
      <p:grpSp>
        <p:nvGrpSpPr>
          <p:cNvPr id="10" name="Группа 9"/>
          <p:cNvGrpSpPr/>
          <p:nvPr/>
        </p:nvGrpSpPr>
        <p:grpSpPr>
          <a:xfrm>
            <a:off x="3575348" y="5509245"/>
            <a:ext cx="1085850" cy="1085850"/>
            <a:chOff x="3575348" y="5509245"/>
            <a:chExt cx="1085850" cy="1085850"/>
          </a:xfrm>
        </p:grpSpPr>
        <p:pic>
          <p:nvPicPr>
            <p:cNvPr id="2061" name="Picture 13">
              <a:hlinkClick r:id="rId15" action="ppaction://hlinksldjump" tooltip="Ч-Ш"/>
            </p:cNvPr>
            <p:cNvPicPr>
              <a:picLocks noChangeAspect="1" noChangeArrowheads="1"/>
            </p:cNvPicPr>
            <p:nvPr/>
          </p:nvPicPr>
          <p:blipFill>
            <a:blip r:embed="rId5" cstate="email">
              <a:extLst>
                <a:ext uri="{28A0092B-C50C-407E-A947-70E740481C1C}">
                  <a14:useLocalDpi xmlns:a14="http://schemas.microsoft.com/office/drawing/2010/main" xmlns="" val="0"/>
                </a:ext>
              </a:extLst>
            </a:blip>
            <a:srcRect/>
            <a:stretch>
              <a:fillRect/>
            </a:stretch>
          </p:blipFill>
          <p:spPr bwMode="auto">
            <a:xfrm>
              <a:off x="3575348" y="5509245"/>
              <a:ext cx="1085850" cy="1085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1" name="Заголовок 1"/>
            <p:cNvSpPr txBox="1">
              <a:spLocks/>
            </p:cNvSpPr>
            <p:nvPr/>
          </p:nvSpPr>
          <p:spPr>
            <a:xfrm>
              <a:off x="3693854" y="5768330"/>
              <a:ext cx="848838" cy="567680"/>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2800" b="0" dirty="0" smtClean="0">
                  <a:ln w="18415" cmpd="sng">
                    <a:solidFill>
                      <a:srgbClr val="FFFFFF"/>
                    </a:solidFill>
                    <a:prstDash val="solid"/>
                  </a:ln>
                  <a:solidFill>
                    <a:srgbClr val="FFFFFF"/>
                  </a:solidFill>
                  <a:effectLst>
                    <a:innerShdw blurRad="114300">
                      <a:prstClr val="black"/>
                    </a:innerShdw>
                  </a:effectLst>
                </a:rPr>
                <a:t>Ч-Ш</a:t>
              </a:r>
              <a:endParaRPr lang="ru-RU" sz="2800" b="0" dirty="0">
                <a:ln w="18415" cmpd="sng">
                  <a:solidFill>
                    <a:srgbClr val="FFFFFF"/>
                  </a:solidFill>
                  <a:prstDash val="solid"/>
                </a:ln>
                <a:solidFill>
                  <a:srgbClr val="FFFFFF"/>
                </a:solidFill>
                <a:effectLst>
                  <a:innerShdw blurRad="114300">
                    <a:prstClr val="black"/>
                  </a:innerShdw>
                </a:effectLst>
              </a:endParaRPr>
            </a:p>
          </p:txBody>
        </p:sp>
      </p:grpSp>
      <p:grpSp>
        <p:nvGrpSpPr>
          <p:cNvPr id="11" name="Группа 10"/>
          <p:cNvGrpSpPr/>
          <p:nvPr/>
        </p:nvGrpSpPr>
        <p:grpSpPr>
          <a:xfrm>
            <a:off x="4661198" y="5509245"/>
            <a:ext cx="1085850" cy="1085850"/>
            <a:chOff x="4661198" y="5509245"/>
            <a:chExt cx="1085850" cy="1085850"/>
          </a:xfrm>
        </p:grpSpPr>
        <p:pic>
          <p:nvPicPr>
            <p:cNvPr id="2060" name="Picture 12">
              <a:hlinkClick r:id="rId15" action="ppaction://hlinksldjump" tooltip="Щ-Э"/>
            </p:cNvPr>
            <p:cNvPicPr>
              <a:picLocks noChangeAspect="1" noChangeArrowheads="1"/>
            </p:cNvPicPr>
            <p:nvPr/>
          </p:nvPicPr>
          <p:blipFill>
            <a:blip r:embed="rId5" cstate="email">
              <a:extLst>
                <a:ext uri="{28A0092B-C50C-407E-A947-70E740481C1C}">
                  <a14:useLocalDpi xmlns:a14="http://schemas.microsoft.com/office/drawing/2010/main" xmlns="" val="0"/>
                </a:ext>
              </a:extLst>
            </a:blip>
            <a:srcRect/>
            <a:stretch>
              <a:fillRect/>
            </a:stretch>
          </p:blipFill>
          <p:spPr bwMode="auto">
            <a:xfrm>
              <a:off x="4661198" y="5509245"/>
              <a:ext cx="1085850" cy="1085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2" name="Заголовок 1"/>
            <p:cNvSpPr txBox="1">
              <a:spLocks/>
            </p:cNvSpPr>
            <p:nvPr/>
          </p:nvSpPr>
          <p:spPr>
            <a:xfrm>
              <a:off x="4779704" y="5768330"/>
              <a:ext cx="848838" cy="567680"/>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2800" b="0" dirty="0" smtClean="0">
                  <a:ln w="18415" cmpd="sng">
                    <a:solidFill>
                      <a:srgbClr val="FFFFFF"/>
                    </a:solidFill>
                    <a:prstDash val="solid"/>
                  </a:ln>
                  <a:solidFill>
                    <a:srgbClr val="FFFFFF"/>
                  </a:solidFill>
                  <a:effectLst>
                    <a:innerShdw blurRad="114300">
                      <a:prstClr val="black"/>
                    </a:innerShdw>
                  </a:effectLst>
                </a:rPr>
                <a:t>Щ-Э</a:t>
              </a:r>
              <a:endParaRPr lang="ru-RU" sz="2800" b="0" dirty="0">
                <a:ln w="18415" cmpd="sng">
                  <a:solidFill>
                    <a:srgbClr val="FFFFFF"/>
                  </a:solidFill>
                  <a:prstDash val="solid"/>
                </a:ln>
                <a:solidFill>
                  <a:srgbClr val="FFFFFF"/>
                </a:solidFill>
                <a:effectLst>
                  <a:innerShdw blurRad="114300">
                    <a:prstClr val="black"/>
                  </a:innerShdw>
                </a:effectLst>
              </a:endParaRPr>
            </a:p>
          </p:txBody>
        </p:sp>
      </p:grpSp>
      <p:grpSp>
        <p:nvGrpSpPr>
          <p:cNvPr id="12" name="Группа 11"/>
          <p:cNvGrpSpPr/>
          <p:nvPr/>
        </p:nvGrpSpPr>
        <p:grpSpPr>
          <a:xfrm>
            <a:off x="5747048" y="5509245"/>
            <a:ext cx="1085850" cy="1085850"/>
            <a:chOff x="5747048" y="5509245"/>
            <a:chExt cx="1085850" cy="1085850"/>
          </a:xfrm>
        </p:grpSpPr>
        <p:pic>
          <p:nvPicPr>
            <p:cNvPr id="2059" name="Picture 11">
              <a:hlinkClick r:id="rId15" action="ppaction://hlinksldjump" tooltip="Ю-Я"/>
            </p:cNvPr>
            <p:cNvPicPr>
              <a:picLocks noChangeAspect="1" noChangeArrowheads="1"/>
            </p:cNvPicPr>
            <p:nvPr/>
          </p:nvPicPr>
          <p:blipFill>
            <a:blip r:embed="rId5" cstate="email">
              <a:extLst>
                <a:ext uri="{28A0092B-C50C-407E-A947-70E740481C1C}">
                  <a14:useLocalDpi xmlns:a14="http://schemas.microsoft.com/office/drawing/2010/main" xmlns="" val="0"/>
                </a:ext>
              </a:extLst>
            </a:blip>
            <a:srcRect/>
            <a:stretch>
              <a:fillRect/>
            </a:stretch>
          </p:blipFill>
          <p:spPr bwMode="auto">
            <a:xfrm>
              <a:off x="5747048" y="5509245"/>
              <a:ext cx="1085850" cy="1085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3" name="Заголовок 1"/>
            <p:cNvSpPr txBox="1">
              <a:spLocks/>
            </p:cNvSpPr>
            <p:nvPr/>
          </p:nvSpPr>
          <p:spPr>
            <a:xfrm>
              <a:off x="5865554" y="5768330"/>
              <a:ext cx="848838" cy="567680"/>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2800" b="0" dirty="0" smtClean="0">
                  <a:ln w="18415" cmpd="sng">
                    <a:solidFill>
                      <a:srgbClr val="FFFFFF"/>
                    </a:solidFill>
                    <a:prstDash val="solid"/>
                  </a:ln>
                  <a:solidFill>
                    <a:srgbClr val="FFFFFF"/>
                  </a:solidFill>
                  <a:effectLst>
                    <a:innerShdw blurRad="114300">
                      <a:prstClr val="black"/>
                    </a:innerShdw>
                  </a:effectLst>
                </a:rPr>
                <a:t>Ю-Я</a:t>
              </a:r>
              <a:endParaRPr lang="ru-RU" sz="2800" b="0" dirty="0">
                <a:ln w="18415" cmpd="sng">
                  <a:solidFill>
                    <a:srgbClr val="FFFFFF"/>
                  </a:solidFill>
                  <a:prstDash val="solid"/>
                </a:ln>
                <a:solidFill>
                  <a:srgbClr val="FFFFFF"/>
                </a:solidFill>
                <a:effectLst>
                  <a:innerShdw blurRad="114300">
                    <a:prstClr val="black"/>
                  </a:innerShdw>
                </a:effectLst>
              </a:endParaRPr>
            </a:p>
          </p:txBody>
        </p:sp>
      </p:grpSp>
      <p:grpSp>
        <p:nvGrpSpPr>
          <p:cNvPr id="13" name="Группа 12"/>
          <p:cNvGrpSpPr/>
          <p:nvPr/>
        </p:nvGrpSpPr>
        <p:grpSpPr>
          <a:xfrm>
            <a:off x="6832898" y="5509245"/>
            <a:ext cx="1085850" cy="1085850"/>
            <a:chOff x="6832898" y="5509245"/>
            <a:chExt cx="1085850" cy="1085850"/>
          </a:xfrm>
        </p:grpSpPr>
        <p:pic>
          <p:nvPicPr>
            <p:cNvPr id="2058" name="Picture 10">
              <a:hlinkClick r:id="rId16" action="ppaction://hlinksldjump"/>
            </p:cNvPr>
            <p:cNvPicPr>
              <a:picLocks noChangeAspect="1" noChangeArrowheads="1"/>
            </p:cNvPicPr>
            <p:nvPr/>
          </p:nvPicPr>
          <p:blipFill>
            <a:blip r:embed="rId5" cstate="email">
              <a:extLst>
                <a:ext uri="{28A0092B-C50C-407E-A947-70E740481C1C}">
                  <a14:useLocalDpi xmlns:a14="http://schemas.microsoft.com/office/drawing/2010/main" xmlns="" val="0"/>
                </a:ext>
              </a:extLst>
            </a:blip>
            <a:srcRect/>
            <a:stretch>
              <a:fillRect/>
            </a:stretch>
          </p:blipFill>
          <p:spPr bwMode="auto">
            <a:xfrm>
              <a:off x="6832898" y="5509245"/>
              <a:ext cx="1085850" cy="1085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4" name="Заголовок 1"/>
            <p:cNvSpPr txBox="1">
              <a:spLocks/>
            </p:cNvSpPr>
            <p:nvPr/>
          </p:nvSpPr>
          <p:spPr>
            <a:xfrm>
              <a:off x="6951404" y="5661248"/>
              <a:ext cx="848838" cy="674762"/>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en-US" sz="3600" b="0" dirty="0">
                  <a:ln w="18415" cmpd="sng">
                    <a:solidFill>
                      <a:srgbClr val="FFFFFF"/>
                    </a:solidFill>
                    <a:prstDash val="solid"/>
                  </a:ln>
                  <a:solidFill>
                    <a:srgbClr val="FFFFFF"/>
                  </a:solidFill>
                  <a:effectLst>
                    <a:innerShdw blurRad="114300">
                      <a:prstClr val="black"/>
                    </a:innerShdw>
                  </a:effectLst>
                </a:rPr>
                <a:t>@</a:t>
              </a:r>
              <a:endParaRPr lang="ru-RU" sz="3600" b="0" dirty="0">
                <a:ln w="18415" cmpd="sng">
                  <a:solidFill>
                    <a:srgbClr val="FFFFFF"/>
                  </a:solidFill>
                  <a:prstDash val="solid"/>
                </a:ln>
                <a:solidFill>
                  <a:srgbClr val="FFFFFF"/>
                </a:solidFill>
                <a:effectLst>
                  <a:innerShdw blurRad="114300">
                    <a:prstClr val="black"/>
                  </a:innerShdw>
                </a:effectLst>
              </a:endParaRPr>
            </a:p>
          </p:txBody>
        </p:sp>
      </p:grpSp>
      <p:grpSp>
        <p:nvGrpSpPr>
          <p:cNvPr id="14" name="Группа 13"/>
          <p:cNvGrpSpPr/>
          <p:nvPr/>
        </p:nvGrpSpPr>
        <p:grpSpPr>
          <a:xfrm>
            <a:off x="7918748" y="5509245"/>
            <a:ext cx="1085850" cy="1085850"/>
            <a:chOff x="7918748" y="5509245"/>
            <a:chExt cx="1085850" cy="1085850"/>
          </a:xfrm>
        </p:grpSpPr>
        <p:pic>
          <p:nvPicPr>
            <p:cNvPr id="2065" name="Picture 17"/>
            <p:cNvPicPr>
              <a:picLocks noChangeAspect="1" noChangeArrowheads="1"/>
            </p:cNvPicPr>
            <p:nvPr/>
          </p:nvPicPr>
          <p:blipFill>
            <a:blip r:embed="rId5" cstate="email">
              <a:extLst>
                <a:ext uri="{28A0092B-C50C-407E-A947-70E740481C1C}">
                  <a14:useLocalDpi xmlns:a14="http://schemas.microsoft.com/office/drawing/2010/main" xmlns="" val="0"/>
                </a:ext>
              </a:extLst>
            </a:blip>
            <a:srcRect/>
            <a:stretch>
              <a:fillRect/>
            </a:stretch>
          </p:blipFill>
          <p:spPr bwMode="auto">
            <a:xfrm>
              <a:off x="7918748" y="5509245"/>
              <a:ext cx="1085850" cy="1085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5" name="Заголовок 1">
              <a:hlinkClick r:id="rId16" action="ppaction://hlinksldjump"/>
            </p:cNvPr>
            <p:cNvSpPr txBox="1">
              <a:spLocks/>
            </p:cNvSpPr>
            <p:nvPr/>
          </p:nvSpPr>
          <p:spPr>
            <a:xfrm>
              <a:off x="8037254" y="5661248"/>
              <a:ext cx="848838" cy="674762"/>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6000" b="0" dirty="0">
                  <a:ln w="18415" cmpd="sng">
                    <a:solidFill>
                      <a:srgbClr val="FFFFFF"/>
                    </a:solidFill>
                    <a:prstDash val="solid"/>
                  </a:ln>
                  <a:solidFill>
                    <a:srgbClr val="FFFFFF"/>
                  </a:solidFill>
                  <a:effectLst>
                    <a:innerShdw blurRad="114300">
                      <a:prstClr val="black"/>
                    </a:innerShdw>
                  </a:effectLst>
                  <a:cs typeface="Angsana New"/>
                </a:rPr>
                <a:t>*</a:t>
              </a:r>
              <a:endParaRPr lang="ru-RU" sz="6000" b="0" dirty="0">
                <a:ln w="18415" cmpd="sng">
                  <a:solidFill>
                    <a:srgbClr val="FFFFFF"/>
                  </a:solidFill>
                  <a:prstDash val="solid"/>
                </a:ln>
                <a:solidFill>
                  <a:srgbClr val="FFFFFF"/>
                </a:solidFill>
                <a:effectLst>
                  <a:innerShdw blurRad="114300">
                    <a:prstClr val="black"/>
                  </a:innerShdw>
                </a:effectLst>
              </a:endParaRPr>
            </a:p>
          </p:txBody>
        </p:sp>
      </p:grpSp>
      <p:pic>
        <p:nvPicPr>
          <p:cNvPr id="47" name="Picture 2">
            <a:hlinkClick r:id="rId17" action="ppaction://hlinksldjump"/>
          </p:cNvPr>
          <p:cNvPicPr>
            <a:picLocks noChangeAspect="1" noChangeArrowheads="1"/>
          </p:cNvPicPr>
          <p:nvPr/>
        </p:nvPicPr>
        <p:blipFill>
          <a:blip r:embed="rId18" cstate="email"/>
          <a:srcRect/>
          <a:stretch>
            <a:fillRect/>
          </a:stretch>
        </p:blipFill>
        <p:spPr bwMode="auto">
          <a:xfrm>
            <a:off x="8858280" y="0"/>
            <a:ext cx="285720" cy="285720"/>
          </a:xfrm>
          <a:prstGeom prst="rect">
            <a:avLst/>
          </a:prstGeom>
          <a:noFill/>
          <a:ln w="9525">
            <a:noFill/>
            <a:miter lim="800000"/>
            <a:headEnd/>
            <a:tailEnd/>
          </a:ln>
          <a:effectLst/>
        </p:spPr>
      </p:pic>
      <p:sp>
        <p:nvSpPr>
          <p:cNvPr id="49" name="Управляющая кнопка: домой 48">
            <a:hlinkClick r:id="rId19"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0" name="Picture 2" descr="D:\ОБ\фон к презентации\робот-нога-аним.gif"/>
          <p:cNvPicPr>
            <a:picLocks noChangeAspect="1" noChangeArrowheads="1" noCrop="1"/>
          </p:cNvPicPr>
          <p:nvPr/>
        </p:nvPicPr>
        <p:blipFill>
          <a:blip r:embed="rId20" cstate="email"/>
          <a:srcRect/>
          <a:stretch>
            <a:fillRect/>
          </a:stretch>
        </p:blipFill>
        <p:spPr bwMode="auto">
          <a:xfrm>
            <a:off x="545694" y="1571612"/>
            <a:ext cx="1743971" cy="2643206"/>
          </a:xfrm>
          <a:prstGeom prst="rect">
            <a:avLst/>
          </a:prstGeom>
          <a:noFill/>
        </p:spPr>
      </p:pic>
    </p:spTree>
    <p:extLst>
      <p:ext uri="{BB962C8B-B14F-4D97-AF65-F5344CB8AC3E}">
        <p14:creationId xmlns:p14="http://schemas.microsoft.com/office/powerpoint/2010/main" xmlns="" val="4170339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3"/>
                                        </p:tgtEl>
                                      </p:cBhvr>
                                    </p:animEffect>
                                    <p:animScale>
                                      <p:cBhvr>
                                        <p:cTn id="7" dur="50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Заголовок 1"/>
          <p:cNvSpPr txBox="1">
            <a:spLocks/>
          </p:cNvSpPr>
          <p:nvPr/>
        </p:nvSpPr>
        <p:spPr>
          <a:xfrm>
            <a:off x="857224" y="214290"/>
            <a:ext cx="7560840" cy="720080"/>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1200" b="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2800" b="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outerShdw blurRad="63500" sx="102000" sy="102000" algn="ctr" rotWithShape="0">
                    <a:prstClr val="black"/>
                  </a:outerShdw>
                  <a:reflection blurRad="12700" stA="28000" endPos="45000" dist="1000" dir="5400000" sy="-100000" algn="bl" rotWithShape="0"/>
                </a:effectLst>
              </a:rPr>
              <a:t>КОМПЬЮТЕРНЫЙ СЛОВАРЬ</a:t>
            </a:r>
            <a:endParaRPr lang="ru-RU" sz="2800" b="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outerShdw blurRad="63500" sx="102000" sy="102000" algn="ctr" rotWithShape="0">
                  <a:prstClr val="black"/>
                </a:outerShdw>
                <a:reflection blurRad="12700" stA="28000" endPos="45000" dist="1000" dir="5400000" sy="-100000" algn="bl" rotWithShape="0"/>
              </a:effectLst>
            </a:endParaRPr>
          </a:p>
        </p:txBody>
      </p:sp>
      <p:sp>
        <p:nvSpPr>
          <p:cNvPr id="9" name="TextBox 8"/>
          <p:cNvSpPr txBox="1"/>
          <p:nvPr/>
        </p:nvSpPr>
        <p:spPr>
          <a:xfrm>
            <a:off x="285720" y="857232"/>
            <a:ext cx="8358246" cy="5509200"/>
          </a:xfrm>
          <a:prstGeom prst="rect">
            <a:avLst/>
          </a:prstGeom>
          <a:noFill/>
        </p:spPr>
        <p:txBody>
          <a:bodyPr wrap="square" rtlCol="0">
            <a:spAutoFit/>
          </a:bodyPr>
          <a:lstStyle/>
          <a:p>
            <a:r>
              <a:rPr lang="ru-RU" sz="2000" b="1" u="sng" dirty="0" smtClean="0">
                <a:hlinkClick r:id="rId6" action="ppaction://hlinksldjump"/>
              </a:rPr>
              <a:t>Абак</a:t>
            </a:r>
            <a:r>
              <a:rPr lang="ru-RU" dirty="0" smtClean="0"/>
              <a:t> –  счётное устройство в Древней Греции</a:t>
            </a:r>
            <a:r>
              <a:rPr lang="ru-RU" b="1" dirty="0" smtClean="0"/>
              <a:t> , </a:t>
            </a:r>
            <a:r>
              <a:rPr lang="ru-RU" dirty="0" smtClean="0"/>
              <a:t>"</a:t>
            </a:r>
            <a:r>
              <a:rPr lang="ru-RU" dirty="0" err="1" smtClean="0"/>
              <a:t>саламинская</a:t>
            </a:r>
            <a:r>
              <a:rPr lang="ru-RU" dirty="0" smtClean="0"/>
              <a:t> доска" по имени острова </a:t>
            </a:r>
            <a:r>
              <a:rPr lang="ru-RU" dirty="0" err="1" smtClean="0"/>
              <a:t>Саламин</a:t>
            </a:r>
            <a:r>
              <a:rPr lang="ru-RU" dirty="0" smtClean="0"/>
              <a:t>.  </a:t>
            </a:r>
          </a:p>
          <a:p>
            <a:r>
              <a:rPr lang="ru-RU" sz="2000" b="1" u="sng" dirty="0" smtClean="0">
                <a:hlinkClick r:id="rId7" action="ppaction://hlinksldjump"/>
              </a:rPr>
              <a:t>Арифмометр</a:t>
            </a:r>
            <a:r>
              <a:rPr lang="ru-RU" dirty="0" smtClean="0"/>
              <a:t> – механическое счётное устройство</a:t>
            </a:r>
          </a:p>
          <a:p>
            <a:r>
              <a:rPr lang="ru-RU" dirty="0" smtClean="0">
                <a:hlinkClick r:id="rId8" action="ppaction://hlinksldjump"/>
              </a:rPr>
              <a:t>Беббидж Чарльз</a:t>
            </a:r>
            <a:r>
              <a:rPr lang="ru-RU" dirty="0" smtClean="0"/>
              <a:t> – английский математик 19-го века, инженер, спроектировавший «аналитическую (разностную)» машину, прообраз современных ЭВМ.</a:t>
            </a:r>
          </a:p>
          <a:p>
            <a:r>
              <a:rPr lang="ru-RU" sz="2000" b="1" u="sng" dirty="0" smtClean="0">
                <a:hlinkClick r:id="rId9" action="ppaction://hlinksldjump"/>
              </a:rPr>
              <a:t>Берроуз</a:t>
            </a:r>
            <a:r>
              <a:rPr lang="ru-RU" dirty="0" smtClean="0"/>
              <a:t> – американский инженер, создавший в 1885 году машину для печати исходных цифр и результата вычислений.</a:t>
            </a:r>
          </a:p>
          <a:p>
            <a:r>
              <a:rPr lang="ru-RU" sz="2000" b="1" u="sng" dirty="0" smtClean="0">
                <a:hlinkClick r:id="rId10" action="ppaction://hlinksldjump"/>
              </a:rPr>
              <a:t>Бонч-Бруевич</a:t>
            </a:r>
            <a:r>
              <a:rPr lang="ru-RU" dirty="0" smtClean="0"/>
              <a:t> – учёный-инженер в 1918 году создал ламповый триггер</a:t>
            </a:r>
          </a:p>
          <a:p>
            <a:r>
              <a:rPr lang="ru-RU" sz="2000" b="1" dirty="0" smtClean="0">
                <a:hlinkClick r:id="rId11" action="ppaction://hlinksldjump"/>
              </a:rPr>
              <a:t>Брусенцов</a:t>
            </a:r>
            <a:r>
              <a:rPr lang="ru-RU" dirty="0" smtClean="0"/>
              <a:t> Николай Петрович – инженер, создавший троичную ЭВМ «</a:t>
            </a:r>
            <a:r>
              <a:rPr lang="ru-RU" dirty="0" err="1" smtClean="0"/>
              <a:t>Сетунь</a:t>
            </a:r>
            <a:r>
              <a:rPr lang="ru-RU" dirty="0" smtClean="0"/>
              <a:t>»</a:t>
            </a:r>
          </a:p>
          <a:p>
            <a:r>
              <a:rPr lang="ru-RU" sz="2000" b="1" u="sng" dirty="0" err="1" smtClean="0">
                <a:hlinkClick r:id="rId12" action="ppaction://hlinksldjump"/>
              </a:rPr>
              <a:t>Буняковский</a:t>
            </a:r>
            <a:r>
              <a:rPr lang="ru-RU" sz="2000" dirty="0" smtClean="0"/>
              <a:t> </a:t>
            </a:r>
            <a:r>
              <a:rPr lang="ru-RU" dirty="0" smtClean="0"/>
              <a:t>Виктор Яковлевич (1804-1889) - Известный русский математик, академик прославился не только своими фундаментальными исследованиями в области математики, активной деятельностью по развитию математического просвещения в России, но и талантливыми изобретениями. В 1867 г. им были созданы </a:t>
            </a:r>
            <a:r>
              <a:rPr lang="ru-RU" dirty="0" err="1" smtClean="0"/>
              <a:t>самосчёты</a:t>
            </a:r>
            <a:r>
              <a:rPr lang="ru-RU" dirty="0" smtClean="0"/>
              <a:t> – одно из первых изобретений в области отечественной счетной техники, оригинальная попытка усовершенствования русских счетов</a:t>
            </a:r>
          </a:p>
          <a:p>
            <a:endParaRPr lang="ru-RU" dirty="0"/>
          </a:p>
        </p:txBody>
      </p:sp>
      <p:sp>
        <p:nvSpPr>
          <p:cNvPr id="10" name="TextBox 9"/>
          <p:cNvSpPr txBox="1"/>
          <p:nvPr/>
        </p:nvSpPr>
        <p:spPr>
          <a:xfrm>
            <a:off x="-928726" y="5786454"/>
            <a:ext cx="928726" cy="369332"/>
          </a:xfrm>
          <a:prstGeom prst="rect">
            <a:avLst/>
          </a:prstGeom>
          <a:noFill/>
        </p:spPr>
        <p:txBody>
          <a:bodyPr wrap="square" rtlCol="0">
            <a:spAutoFit/>
          </a:bodyPr>
          <a:lstStyle/>
          <a:p>
            <a:r>
              <a:rPr lang="ru-RU" dirty="0" err="1" smtClean="0"/>
              <a:t>А-б</a:t>
            </a:r>
            <a:endParaRPr lang="ru-RU"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8"/>
                                        </p:tgtEl>
                                      </p:cBhvr>
                                    </p:animEffect>
                                    <p:animScale>
                                      <p:cBhvr>
                                        <p:cTn id="7" dur="50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Заголовок 1"/>
          <p:cNvSpPr txBox="1">
            <a:spLocks/>
          </p:cNvSpPr>
          <p:nvPr/>
        </p:nvSpPr>
        <p:spPr>
          <a:xfrm>
            <a:off x="857224" y="214290"/>
            <a:ext cx="7560840" cy="720080"/>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1200" b="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2800" b="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outerShdw blurRad="63500" sx="102000" sy="102000" algn="ctr" rotWithShape="0">
                    <a:prstClr val="black"/>
                  </a:outerShdw>
                  <a:reflection blurRad="12700" stA="28000" endPos="45000" dist="1000" dir="5400000" sy="-100000" algn="bl" rotWithShape="0"/>
                </a:effectLst>
              </a:rPr>
              <a:t>КОМПЬЮТЕРНЫЙ СЛОВАРЬ</a:t>
            </a:r>
            <a:endParaRPr lang="ru-RU" sz="2800" b="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outerShdw blurRad="63500" sx="102000" sy="102000" algn="ctr" rotWithShape="0">
                  <a:prstClr val="black"/>
                </a:outerShdw>
                <a:reflection blurRad="12700" stA="28000" endPos="45000" dist="1000" dir="5400000" sy="-100000" algn="bl" rotWithShape="0"/>
              </a:effectLst>
            </a:endParaRPr>
          </a:p>
        </p:txBody>
      </p:sp>
      <p:sp>
        <p:nvSpPr>
          <p:cNvPr id="9" name="TextBox 8"/>
          <p:cNvSpPr txBox="1"/>
          <p:nvPr/>
        </p:nvSpPr>
        <p:spPr>
          <a:xfrm>
            <a:off x="-928726" y="5786454"/>
            <a:ext cx="928726" cy="369332"/>
          </a:xfrm>
          <a:prstGeom prst="rect">
            <a:avLst/>
          </a:prstGeom>
          <a:noFill/>
        </p:spPr>
        <p:txBody>
          <a:bodyPr wrap="square" rtlCol="0">
            <a:spAutoFit/>
          </a:bodyPr>
          <a:lstStyle/>
          <a:p>
            <a:r>
              <a:rPr lang="ru-RU" dirty="0" smtClean="0"/>
              <a:t>В-г</a:t>
            </a:r>
            <a:endParaRPr lang="ru-RU" dirty="0"/>
          </a:p>
        </p:txBody>
      </p:sp>
      <p:sp>
        <p:nvSpPr>
          <p:cNvPr id="10" name="TextBox 9"/>
          <p:cNvSpPr txBox="1"/>
          <p:nvPr/>
        </p:nvSpPr>
        <p:spPr>
          <a:xfrm>
            <a:off x="357158" y="1428736"/>
            <a:ext cx="8429684" cy="2800767"/>
          </a:xfrm>
          <a:prstGeom prst="rect">
            <a:avLst/>
          </a:prstGeom>
          <a:noFill/>
        </p:spPr>
        <p:txBody>
          <a:bodyPr wrap="square" rtlCol="0">
            <a:spAutoFit/>
          </a:bodyPr>
          <a:lstStyle/>
          <a:p>
            <a:r>
              <a:rPr lang="ru-RU" sz="2000" b="1" dirty="0" smtClean="0">
                <a:hlinkClick r:id="rId6" action="ppaction://hlinksldjump"/>
              </a:rPr>
              <a:t>Винер </a:t>
            </a:r>
            <a:r>
              <a:rPr lang="ru-RU" sz="2000" b="1" dirty="0" err="1" smtClean="0">
                <a:hlinkClick r:id="rId6" action="ppaction://hlinksldjump"/>
              </a:rPr>
              <a:t>Норберт</a:t>
            </a:r>
            <a:r>
              <a:rPr lang="ru-RU" sz="2000" b="1" dirty="0" smtClean="0">
                <a:hlinkClick r:id="rId6" action="ppaction://hlinksldjump"/>
              </a:rPr>
              <a:t> </a:t>
            </a:r>
            <a:r>
              <a:rPr lang="ru-RU" sz="2000" dirty="0" smtClean="0"/>
              <a:t>– учёный, основатель кибернетики</a:t>
            </a:r>
            <a:r>
              <a:rPr lang="ru-RU" sz="2000" b="1" dirty="0" smtClean="0"/>
              <a:t>.</a:t>
            </a:r>
          </a:p>
          <a:p>
            <a:endParaRPr lang="ru-RU" sz="2000" b="1" dirty="0" smtClean="0">
              <a:hlinkClick r:id="rId7" action="ppaction://hlinksldjump"/>
            </a:endParaRPr>
          </a:p>
          <a:p>
            <a:r>
              <a:rPr lang="ru-RU" sz="2000" b="1" dirty="0" smtClean="0">
                <a:hlinkClick r:id="rId7" action="ppaction://hlinksldjump"/>
              </a:rPr>
              <a:t>Винчи Леонардо </a:t>
            </a:r>
            <a:r>
              <a:rPr lang="ru-RU" sz="2000" dirty="0" smtClean="0"/>
              <a:t>– выдающийся итальянский художник и изобретатель эпохи Возрождения</a:t>
            </a:r>
          </a:p>
          <a:p>
            <a:endParaRPr lang="ru-RU" sz="2000" dirty="0" smtClean="0">
              <a:hlinkClick r:id="rId8" action="ppaction://hlinksldjump"/>
            </a:endParaRPr>
          </a:p>
          <a:p>
            <a:r>
              <a:rPr lang="ru-RU" sz="2000" b="1" dirty="0" smtClean="0">
                <a:hlinkClick r:id="rId8" action="ppaction://hlinksldjump"/>
              </a:rPr>
              <a:t>Вирт </a:t>
            </a:r>
            <a:r>
              <a:rPr lang="ru-RU" sz="2000" b="1" dirty="0" err="1" smtClean="0">
                <a:hlinkClick r:id="rId8" action="ppaction://hlinksldjump"/>
              </a:rPr>
              <a:t>Никлаус</a:t>
            </a:r>
            <a:r>
              <a:rPr lang="ru-RU" sz="2000" b="1" dirty="0" smtClean="0">
                <a:hlinkClick r:id="rId8" action="ppaction://hlinksldjump"/>
              </a:rPr>
              <a:t> </a:t>
            </a:r>
            <a:r>
              <a:rPr lang="ru-RU" dirty="0" smtClean="0"/>
              <a:t>– выдающийся швейцарский учёный, профессор </a:t>
            </a:r>
            <a:r>
              <a:rPr lang="ru-RU" dirty="0" err="1" smtClean="0"/>
              <a:t>Цюрихского</a:t>
            </a:r>
            <a:r>
              <a:rPr lang="ru-RU" dirty="0" smtClean="0"/>
              <a:t> университета, создатель языка программирования Паскаль.</a:t>
            </a:r>
          </a:p>
          <a:p>
            <a:endParaRPr lang="ru-RU" dirty="0" smtClean="0"/>
          </a:p>
          <a:p>
            <a:r>
              <a:rPr lang="ru-RU" sz="2000" b="1" dirty="0" smtClean="0">
                <a:hlinkClick r:id="rId9" action="ppaction://hlinksldjump"/>
              </a:rPr>
              <a:t>Гейтс Билл </a:t>
            </a:r>
            <a:r>
              <a:rPr lang="ru-RU" dirty="0" smtClean="0"/>
              <a:t>– основатель фирмы </a:t>
            </a:r>
            <a:r>
              <a:rPr lang="en-US" dirty="0" smtClean="0"/>
              <a:t>Microsoft</a:t>
            </a:r>
            <a:r>
              <a:rPr lang="ru-RU" dirty="0" smtClean="0"/>
              <a:t>.</a:t>
            </a:r>
            <a:endParaRPr lang="ru-RU"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8"/>
                                        </p:tgtEl>
                                      </p:cBhvr>
                                    </p:animEffect>
                                    <p:animScale>
                                      <p:cBhvr>
                                        <p:cTn id="7" dur="50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Заголовок 1"/>
          <p:cNvSpPr txBox="1">
            <a:spLocks/>
          </p:cNvSpPr>
          <p:nvPr/>
        </p:nvSpPr>
        <p:spPr>
          <a:xfrm>
            <a:off x="857224" y="214290"/>
            <a:ext cx="7560840" cy="720080"/>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1200" b="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2800" b="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outerShdw blurRad="63500" sx="102000" sy="102000" algn="ctr" rotWithShape="0">
                    <a:prstClr val="black"/>
                  </a:outerShdw>
                  <a:reflection blurRad="12700" stA="28000" endPos="45000" dist="1000" dir="5400000" sy="-100000" algn="bl" rotWithShape="0"/>
                </a:effectLst>
              </a:rPr>
              <a:t>КОМПЬЮТЕРНЫЙ СЛОВАРЬ</a:t>
            </a:r>
            <a:endParaRPr lang="ru-RU" sz="2800" b="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outerShdw blurRad="63500" sx="102000" sy="102000" algn="ctr" rotWithShape="0">
                  <a:prstClr val="black"/>
                </a:outerShdw>
                <a:reflection blurRad="12700" stA="28000" endPos="45000" dist="1000" dir="5400000" sy="-100000" algn="bl" rotWithShape="0"/>
              </a:effectLst>
            </a:endParaRPr>
          </a:p>
        </p:txBody>
      </p:sp>
      <p:sp>
        <p:nvSpPr>
          <p:cNvPr id="9" name="TextBox 8"/>
          <p:cNvSpPr txBox="1"/>
          <p:nvPr/>
        </p:nvSpPr>
        <p:spPr>
          <a:xfrm>
            <a:off x="-928726" y="5786454"/>
            <a:ext cx="928726" cy="369332"/>
          </a:xfrm>
          <a:prstGeom prst="rect">
            <a:avLst/>
          </a:prstGeom>
          <a:noFill/>
        </p:spPr>
        <p:txBody>
          <a:bodyPr wrap="square" rtlCol="0">
            <a:spAutoFit/>
          </a:bodyPr>
          <a:lstStyle/>
          <a:p>
            <a:r>
              <a:rPr lang="ru-RU" dirty="0" err="1" smtClean="0"/>
              <a:t>Д-е</a:t>
            </a:r>
            <a:endParaRPr lang="ru-RU" dirty="0"/>
          </a:p>
        </p:txBody>
      </p:sp>
      <p:sp>
        <p:nvSpPr>
          <p:cNvPr id="10" name="TextBox 9"/>
          <p:cNvSpPr txBox="1"/>
          <p:nvPr/>
        </p:nvSpPr>
        <p:spPr>
          <a:xfrm>
            <a:off x="428596" y="1142984"/>
            <a:ext cx="8215370" cy="1538883"/>
          </a:xfrm>
          <a:prstGeom prst="rect">
            <a:avLst/>
          </a:prstGeom>
          <a:noFill/>
        </p:spPr>
        <p:txBody>
          <a:bodyPr wrap="square" rtlCol="0">
            <a:spAutoFit/>
          </a:bodyPr>
          <a:lstStyle/>
          <a:p>
            <a:r>
              <a:rPr lang="ru-RU" sz="2000" b="1" dirty="0" smtClean="0">
                <a:hlinkClick r:id="rId6" action="ppaction://hlinksldjump"/>
              </a:rPr>
              <a:t>Джобс Стив </a:t>
            </a:r>
            <a:r>
              <a:rPr lang="ru-RU" dirty="0" smtClean="0"/>
              <a:t>– выдающийся инженер и предприниматель, основатель фирмы </a:t>
            </a:r>
            <a:r>
              <a:rPr lang="en-US" dirty="0" smtClean="0"/>
              <a:t>Apple</a:t>
            </a:r>
            <a:r>
              <a:rPr lang="ru-RU" dirty="0" smtClean="0"/>
              <a:t>.</a:t>
            </a:r>
          </a:p>
          <a:p>
            <a:endParaRPr lang="ru-RU" dirty="0" smtClean="0"/>
          </a:p>
          <a:p>
            <a:r>
              <a:rPr lang="ru-RU" sz="2000" b="1" dirty="0" smtClean="0">
                <a:hlinkClick r:id="rId7" action="ppaction://hlinksldjump"/>
              </a:rPr>
              <a:t>Ершов Андрей Петрович </a:t>
            </a:r>
            <a:r>
              <a:rPr lang="ru-RU" dirty="0" smtClean="0"/>
              <a:t>– учёный, инициатор введения в советских школах школьного  предмета информатика.</a:t>
            </a:r>
            <a:endParaRPr lang="ru-RU"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8"/>
                                        </p:tgtEl>
                                      </p:cBhvr>
                                    </p:animEffect>
                                    <p:animScale>
                                      <p:cBhvr>
                                        <p:cTn id="7" dur="50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7" name="TextBox 6"/>
          <p:cNvSpPr txBox="1"/>
          <p:nvPr/>
        </p:nvSpPr>
        <p:spPr>
          <a:xfrm>
            <a:off x="1714480" y="214290"/>
            <a:ext cx="5572164" cy="523220"/>
          </a:xfrm>
          <a:prstGeom prst="rect">
            <a:avLst/>
          </a:prstGeom>
          <a:noFill/>
        </p:spPr>
        <p:txBody>
          <a:bodyPr wrap="square" rtlCol="0">
            <a:spAutoFit/>
          </a:bodyPr>
          <a:lstStyle/>
          <a:p>
            <a:pPr algn="ctr"/>
            <a:r>
              <a:rPr lang="ru-RU" sz="2800" b="1" dirty="0" smtClean="0">
                <a:ln w="1905"/>
                <a:solidFill>
                  <a:schemeClr val="accent1">
                    <a:lumMod val="75000"/>
                  </a:schemeClr>
                </a:solidFill>
                <a:effectLst>
                  <a:innerShdw blurRad="69850" dist="43180" dir="5400000">
                    <a:srgbClr val="000000">
                      <a:alpha val="65000"/>
                    </a:srgbClr>
                  </a:innerShdw>
                </a:effectLst>
                <a:latin typeface="Arial Narrow" pitchFamily="34" charset="0"/>
              </a:rPr>
              <a:t>Первые счётные устройства</a:t>
            </a:r>
            <a:endParaRPr lang="ru-RU" sz="2800" b="1" dirty="0" smtClean="0">
              <a:ln w="1905"/>
              <a:solidFill>
                <a:schemeClr val="accent1">
                  <a:lumMod val="75000"/>
                </a:schemeClr>
              </a:solidFill>
              <a:effectLst>
                <a:innerShdw blurRad="69850" dist="43180" dir="5400000">
                  <a:srgbClr val="000000">
                    <a:alpha val="65000"/>
                  </a:srgbClr>
                </a:innerShdw>
              </a:effectLst>
              <a:latin typeface="+mj-lt"/>
            </a:endParaRPr>
          </a:p>
        </p:txBody>
      </p:sp>
      <p:sp>
        <p:nvSpPr>
          <p:cNvPr id="6" name="Rectangle 2"/>
          <p:cNvSpPr txBox="1">
            <a:spLocks noChangeArrowheads="1"/>
          </p:cNvSpPr>
          <p:nvPr/>
        </p:nvSpPr>
        <p:spPr>
          <a:xfrm>
            <a:off x="714348" y="714356"/>
            <a:ext cx="7772400" cy="1143000"/>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kumimoji="0" lang="ru-RU" sz="4600" b="1" i="0" u="none" strike="noStrike" kern="1200" cap="none" spc="0" normalizeH="0" baseline="0" noProof="0" dirty="0" err="1"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rPr>
              <a:t>Самосчёты</a:t>
            </a:r>
            <a:r>
              <a:rPr kumimoji="0" lang="ru-RU" sz="4600" b="1"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rPr>
              <a:t> </a:t>
            </a:r>
            <a:r>
              <a:rPr kumimoji="0" lang="ru-RU" sz="4600" b="1" i="0" u="none" strike="noStrike" kern="1200" cap="none" spc="0" normalizeH="0" baseline="0" noProof="0" dirty="0" err="1"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rPr>
              <a:t>Буняковского</a:t>
            </a:r>
            <a:endParaRPr kumimoji="0" lang="ru-RU" sz="46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pic>
        <p:nvPicPr>
          <p:cNvPr id="36866" name="Picture 2" descr="http://gorod.tomsk.ru/uploads/34046/1257509251/m_21418.jpg"/>
          <p:cNvPicPr>
            <a:picLocks noChangeAspect="1" noChangeArrowheads="1"/>
          </p:cNvPicPr>
          <p:nvPr/>
        </p:nvPicPr>
        <p:blipFill>
          <a:blip r:embed="rId5" cstate="email"/>
          <a:srcRect/>
          <a:stretch>
            <a:fillRect/>
          </a:stretch>
        </p:blipFill>
        <p:spPr bwMode="auto">
          <a:xfrm>
            <a:off x="500034" y="1643051"/>
            <a:ext cx="2286016" cy="2807388"/>
          </a:xfrm>
          <a:prstGeom prst="roundRect">
            <a:avLst/>
          </a:prstGeom>
          <a:noFill/>
          <a:ln>
            <a:solidFill>
              <a:schemeClr val="accent1"/>
            </a:solidFill>
          </a:ln>
        </p:spPr>
      </p:pic>
      <p:sp>
        <p:nvSpPr>
          <p:cNvPr id="8" name="Прямоугольник 7"/>
          <p:cNvSpPr/>
          <p:nvPr/>
        </p:nvSpPr>
        <p:spPr>
          <a:xfrm>
            <a:off x="3786182" y="1714488"/>
            <a:ext cx="4929222" cy="4093428"/>
          </a:xfrm>
          <a:prstGeom prst="rect">
            <a:avLst/>
          </a:prstGeom>
        </p:spPr>
        <p:txBody>
          <a:bodyPr wrap="square">
            <a:spAutoFit/>
          </a:bodyPr>
          <a:lstStyle/>
          <a:p>
            <a:r>
              <a:rPr lang="ru-RU" sz="2000" dirty="0" smtClean="0"/>
              <a:t>Известный русский математик, академик Виктор Яковлевич Буняковский (1804-1889) прославился не только своими фундаментальными исследованиями в области математики, активной деятельностью по развитию математического просвещения в России, но и талантливыми изобретениями. В 1867 г. им были созданы </a:t>
            </a:r>
            <a:r>
              <a:rPr lang="ru-RU" sz="2000" dirty="0" err="1" smtClean="0"/>
              <a:t>самосчёты</a:t>
            </a:r>
            <a:r>
              <a:rPr lang="ru-RU" sz="2000" dirty="0" smtClean="0"/>
              <a:t> – одно из первых изобретений в области отечественной счетной техники, оригинальная попытка усовершенствования русских счетов.</a:t>
            </a:r>
            <a:endParaRPr lang="ru-RU" sz="2000" dirty="0"/>
          </a:p>
        </p:txBody>
      </p:sp>
      <p:pic>
        <p:nvPicPr>
          <p:cNvPr id="36868" name="Picture 4" descr="http://gorod.tomsk.ru/uploads/34046/1257509251/070219151256.jpg"/>
          <p:cNvPicPr>
            <a:picLocks noChangeAspect="1" noChangeArrowheads="1"/>
          </p:cNvPicPr>
          <p:nvPr/>
        </p:nvPicPr>
        <p:blipFill>
          <a:blip r:embed="rId6" cstate="email"/>
          <a:srcRect/>
          <a:stretch>
            <a:fillRect/>
          </a:stretch>
        </p:blipFill>
        <p:spPr bwMode="auto">
          <a:xfrm>
            <a:off x="1714480" y="4643446"/>
            <a:ext cx="1828781" cy="1840283"/>
          </a:xfrm>
          <a:prstGeom prst="rect">
            <a:avLst/>
          </a:prstGeom>
          <a:noFill/>
          <a:ln>
            <a:solidFill>
              <a:schemeClr val="accent1"/>
            </a:solidFill>
          </a:ln>
        </p:spPr>
      </p:pic>
      <p:sp>
        <p:nvSpPr>
          <p:cNvPr id="10" name="Стрелка влево 9"/>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Стрелка влево 11">
            <a:hlinkClick r:id="rId7" action="ppaction://hlinksldjump" tooltip="МЕНЮ"/>
          </p:cNvPr>
          <p:cNvSpPr/>
          <p:nvPr/>
        </p:nvSpPr>
        <p:spPr>
          <a:xfrm>
            <a:off x="8215338"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Заголовок 1"/>
          <p:cNvSpPr txBox="1">
            <a:spLocks/>
          </p:cNvSpPr>
          <p:nvPr/>
        </p:nvSpPr>
        <p:spPr>
          <a:xfrm>
            <a:off x="857224" y="214290"/>
            <a:ext cx="7560840" cy="720080"/>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1200" b="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2800" b="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outerShdw blurRad="63500" sx="102000" sy="102000" algn="ctr" rotWithShape="0">
                    <a:prstClr val="black"/>
                  </a:outerShdw>
                  <a:reflection blurRad="12700" stA="28000" endPos="45000" dist="1000" dir="5400000" sy="-100000" algn="bl" rotWithShape="0"/>
                </a:effectLst>
              </a:rPr>
              <a:t>КОМПЬЮТЕРНЫЙ СЛОВАРЬ</a:t>
            </a:r>
            <a:endParaRPr lang="ru-RU" sz="2800" b="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outerShdw blurRad="63500" sx="102000" sy="102000" algn="ctr" rotWithShape="0">
                  <a:prstClr val="black"/>
                </a:outerShdw>
                <a:reflection blurRad="12700" stA="28000" endPos="45000" dist="1000" dir="5400000" sy="-100000" algn="bl" rotWithShape="0"/>
              </a:effectLst>
            </a:endParaRPr>
          </a:p>
        </p:txBody>
      </p:sp>
      <p:sp>
        <p:nvSpPr>
          <p:cNvPr id="9" name="TextBox 8"/>
          <p:cNvSpPr txBox="1"/>
          <p:nvPr/>
        </p:nvSpPr>
        <p:spPr>
          <a:xfrm>
            <a:off x="-928726" y="5786454"/>
            <a:ext cx="928726" cy="369332"/>
          </a:xfrm>
          <a:prstGeom prst="rect">
            <a:avLst/>
          </a:prstGeom>
          <a:noFill/>
        </p:spPr>
        <p:txBody>
          <a:bodyPr wrap="square" rtlCol="0">
            <a:spAutoFit/>
          </a:bodyPr>
          <a:lstStyle/>
          <a:p>
            <a:r>
              <a:rPr lang="ru-RU" dirty="0" err="1" smtClean="0"/>
              <a:t>Ж-з</a:t>
            </a:r>
            <a:endParaRPr lang="ru-RU" dirty="0"/>
          </a:p>
        </p:txBody>
      </p:sp>
      <p:sp>
        <p:nvSpPr>
          <p:cNvPr id="10" name="TextBox 9"/>
          <p:cNvSpPr txBox="1"/>
          <p:nvPr/>
        </p:nvSpPr>
        <p:spPr>
          <a:xfrm>
            <a:off x="357158" y="1214422"/>
            <a:ext cx="8358246" cy="677108"/>
          </a:xfrm>
          <a:prstGeom prst="rect">
            <a:avLst/>
          </a:prstGeom>
          <a:noFill/>
        </p:spPr>
        <p:txBody>
          <a:bodyPr wrap="square" rtlCol="0">
            <a:spAutoFit/>
          </a:bodyPr>
          <a:lstStyle/>
          <a:p>
            <a:r>
              <a:rPr lang="ru-RU" sz="2000" b="1" u="sng" dirty="0" smtClean="0">
                <a:hlinkClick r:id="rId6" action="ppaction://hlinksldjump"/>
              </a:rPr>
              <a:t>Жаккард</a:t>
            </a:r>
            <a:r>
              <a:rPr lang="ru-RU" dirty="0" smtClean="0"/>
              <a:t> – инженер, сын лионского ткача, создавший программируемые ткацкие станки.</a:t>
            </a:r>
            <a:endParaRPr lang="ru-RU"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8"/>
                                        </p:tgtEl>
                                      </p:cBhvr>
                                    </p:animEffect>
                                    <p:animScale>
                                      <p:cBhvr>
                                        <p:cTn id="7" dur="50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Заголовок 1"/>
          <p:cNvSpPr txBox="1">
            <a:spLocks/>
          </p:cNvSpPr>
          <p:nvPr/>
        </p:nvSpPr>
        <p:spPr>
          <a:xfrm>
            <a:off x="857224" y="214290"/>
            <a:ext cx="7560840" cy="720080"/>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1200" b="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2800" b="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outerShdw blurRad="63500" sx="102000" sy="102000" algn="ctr" rotWithShape="0">
                    <a:prstClr val="black"/>
                  </a:outerShdw>
                  <a:reflection blurRad="12700" stA="28000" endPos="45000" dist="1000" dir="5400000" sy="-100000" algn="bl" rotWithShape="0"/>
                </a:effectLst>
              </a:rPr>
              <a:t>КОМПЬЮТЕРНЫЙ СЛОВАРЬ</a:t>
            </a:r>
            <a:endParaRPr lang="ru-RU" sz="2800" b="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outerShdw blurRad="63500" sx="102000" sy="102000" algn="ctr" rotWithShape="0">
                  <a:prstClr val="black"/>
                </a:outerShdw>
                <a:reflection blurRad="12700" stA="28000" endPos="45000" dist="1000" dir="5400000" sy="-100000" algn="bl" rotWithShape="0"/>
              </a:effectLst>
            </a:endParaRPr>
          </a:p>
        </p:txBody>
      </p:sp>
      <p:sp>
        <p:nvSpPr>
          <p:cNvPr id="9" name="TextBox 8"/>
          <p:cNvSpPr txBox="1"/>
          <p:nvPr/>
        </p:nvSpPr>
        <p:spPr>
          <a:xfrm>
            <a:off x="-928726" y="5786454"/>
            <a:ext cx="928726" cy="369332"/>
          </a:xfrm>
          <a:prstGeom prst="rect">
            <a:avLst/>
          </a:prstGeom>
          <a:noFill/>
        </p:spPr>
        <p:txBody>
          <a:bodyPr wrap="square" rtlCol="0">
            <a:spAutoFit/>
          </a:bodyPr>
          <a:lstStyle/>
          <a:p>
            <a:r>
              <a:rPr lang="ru-RU" dirty="0" err="1" smtClean="0"/>
              <a:t>И-к</a:t>
            </a:r>
            <a:endParaRPr lang="ru-RU" dirty="0"/>
          </a:p>
        </p:txBody>
      </p:sp>
      <p:sp>
        <p:nvSpPr>
          <p:cNvPr id="10" name="Прямоугольник 9"/>
          <p:cNvSpPr/>
          <p:nvPr/>
        </p:nvSpPr>
        <p:spPr>
          <a:xfrm>
            <a:off x="285720" y="928670"/>
            <a:ext cx="8572560" cy="1538883"/>
          </a:xfrm>
          <a:prstGeom prst="rect">
            <a:avLst/>
          </a:prstGeom>
        </p:spPr>
        <p:txBody>
          <a:bodyPr wrap="square">
            <a:spAutoFit/>
          </a:bodyPr>
          <a:lstStyle/>
          <a:p>
            <a:r>
              <a:rPr lang="ru-RU" sz="2000" b="1" u="sng" dirty="0" smtClean="0">
                <a:latin typeface="Times New Roman" pitchFamily="18" charset="0"/>
                <a:hlinkClick r:id="rId6" action="ppaction://hlinksldjump"/>
              </a:rPr>
              <a:t>Интегральная схема </a:t>
            </a:r>
            <a:r>
              <a:rPr lang="ru-RU" dirty="0" smtClean="0">
                <a:latin typeface="Times New Roman" pitchFamily="18" charset="0"/>
              </a:rPr>
              <a:t>(ИС) – микросхема на пластине кремния, элементная база компьютеров третьего поколения.</a:t>
            </a:r>
          </a:p>
          <a:p>
            <a:endParaRPr lang="ru-RU" dirty="0" smtClean="0">
              <a:latin typeface="Times New Roman" pitchFamily="18" charset="0"/>
            </a:endParaRPr>
          </a:p>
          <a:p>
            <a:r>
              <a:rPr lang="ru-RU" sz="2000" b="1" u="sng" dirty="0" smtClean="0">
                <a:latin typeface="Times New Roman" pitchFamily="18" charset="0"/>
                <a:hlinkClick r:id="rId7" action="ppaction://hlinksldjump"/>
              </a:rPr>
              <a:t>Искусственный интеллект </a:t>
            </a:r>
            <a:r>
              <a:rPr lang="ru-RU" dirty="0" smtClean="0">
                <a:latin typeface="Times New Roman" pitchFamily="18" charset="0"/>
              </a:rPr>
              <a:t>– область науки, разрабатывающая системы, имитирующие мыслительные процессы, подобные мозгу человека.</a:t>
            </a:r>
            <a:endParaRPr lang="ru-RU"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8"/>
                                        </p:tgtEl>
                                      </p:cBhvr>
                                    </p:animEffect>
                                    <p:animScale>
                                      <p:cBhvr>
                                        <p:cTn id="7" dur="50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Заголовок 1"/>
          <p:cNvSpPr txBox="1">
            <a:spLocks/>
          </p:cNvSpPr>
          <p:nvPr/>
        </p:nvSpPr>
        <p:spPr>
          <a:xfrm>
            <a:off x="857224" y="214290"/>
            <a:ext cx="7560840" cy="720080"/>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1200" b="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2800" b="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outerShdw blurRad="63500" sx="102000" sy="102000" algn="ctr" rotWithShape="0">
                    <a:prstClr val="black"/>
                  </a:outerShdw>
                  <a:reflection blurRad="12700" stA="28000" endPos="45000" dist="1000" dir="5400000" sy="-100000" algn="bl" rotWithShape="0"/>
                </a:effectLst>
              </a:rPr>
              <a:t>КОМПЬЮТЕРНЫЙ СЛОВАРЬ</a:t>
            </a:r>
            <a:endParaRPr lang="ru-RU" sz="2800" b="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outerShdw blurRad="63500" sx="102000" sy="102000" algn="ctr" rotWithShape="0">
                  <a:prstClr val="black"/>
                </a:outerShdw>
                <a:reflection blurRad="12700" stA="28000" endPos="45000" dist="1000" dir="5400000" sy="-100000" algn="bl" rotWithShape="0"/>
              </a:effectLst>
            </a:endParaRPr>
          </a:p>
        </p:txBody>
      </p:sp>
      <p:sp>
        <p:nvSpPr>
          <p:cNvPr id="9" name="TextBox 8"/>
          <p:cNvSpPr txBox="1"/>
          <p:nvPr/>
        </p:nvSpPr>
        <p:spPr>
          <a:xfrm>
            <a:off x="-928726" y="5786454"/>
            <a:ext cx="928726" cy="369332"/>
          </a:xfrm>
          <a:prstGeom prst="rect">
            <a:avLst/>
          </a:prstGeom>
          <a:noFill/>
        </p:spPr>
        <p:txBody>
          <a:bodyPr wrap="square" rtlCol="0">
            <a:spAutoFit/>
          </a:bodyPr>
          <a:lstStyle/>
          <a:p>
            <a:r>
              <a:rPr lang="ru-RU" dirty="0" err="1" smtClean="0"/>
              <a:t>Л-м</a:t>
            </a:r>
            <a:endParaRPr lang="ru-RU" dirty="0"/>
          </a:p>
        </p:txBody>
      </p:sp>
      <p:sp>
        <p:nvSpPr>
          <p:cNvPr id="10" name="TextBox 9"/>
          <p:cNvSpPr txBox="1"/>
          <p:nvPr/>
        </p:nvSpPr>
        <p:spPr>
          <a:xfrm>
            <a:off x="357158" y="1214422"/>
            <a:ext cx="8501122" cy="3077766"/>
          </a:xfrm>
          <a:prstGeom prst="rect">
            <a:avLst/>
          </a:prstGeom>
          <a:noFill/>
        </p:spPr>
        <p:txBody>
          <a:bodyPr wrap="square" rtlCol="0">
            <a:spAutoFit/>
          </a:bodyPr>
          <a:lstStyle/>
          <a:p>
            <a:r>
              <a:rPr lang="ru-RU" sz="2000" b="1" u="sng" dirty="0" smtClean="0">
                <a:hlinkClick r:id="rId6" action="ppaction://hlinksldjump"/>
              </a:rPr>
              <a:t>Лавлейс Ада Августа </a:t>
            </a:r>
            <a:r>
              <a:rPr lang="ru-RU" sz="2000" dirty="0" smtClean="0"/>
              <a:t>– первая в мире программист, создавшая программа для машины Ч.Беббиджа в 19-м веке.</a:t>
            </a:r>
          </a:p>
          <a:p>
            <a:endParaRPr lang="ru-RU" sz="2000" dirty="0" smtClean="0"/>
          </a:p>
          <a:p>
            <a:r>
              <a:rPr lang="ru-RU" sz="2000" b="1" u="sng" dirty="0" smtClean="0">
                <a:hlinkClick r:id="rId7" action="ppaction://hlinksldjump"/>
              </a:rPr>
              <a:t>Лебедев Сергей Алексеевич </a:t>
            </a:r>
            <a:r>
              <a:rPr lang="ru-RU" sz="2000" dirty="0" smtClean="0"/>
              <a:t>– отечественный учёный, основатель вычислительной техники в СССР.</a:t>
            </a:r>
          </a:p>
          <a:p>
            <a:endParaRPr lang="ru-RU" sz="2000" dirty="0" smtClean="0">
              <a:hlinkClick r:id="rId8" action="ppaction://hlinksldjump"/>
            </a:endParaRPr>
          </a:p>
          <a:p>
            <a:r>
              <a:rPr lang="ru-RU" sz="2000" b="1" u="sng" dirty="0" smtClean="0">
                <a:hlinkClick r:id="rId8" action="ppaction://hlinksldjump"/>
              </a:rPr>
              <a:t>Лейбниц Г.-В</a:t>
            </a:r>
            <a:r>
              <a:rPr lang="ru-RU" dirty="0" smtClean="0"/>
              <a:t>.- немецкий учёный, математик, юрист 17-го века, построивший арифмометр для сложения, вычитания, умножения, деления, извлечения квадратного корня.</a:t>
            </a:r>
          </a:p>
          <a:p>
            <a:endParaRPr lang="ru-RU"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8"/>
                                        </p:tgtEl>
                                      </p:cBhvr>
                                    </p:animEffect>
                                    <p:animScale>
                                      <p:cBhvr>
                                        <p:cTn id="7" dur="50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Заголовок 1"/>
          <p:cNvSpPr txBox="1">
            <a:spLocks/>
          </p:cNvSpPr>
          <p:nvPr/>
        </p:nvSpPr>
        <p:spPr>
          <a:xfrm>
            <a:off x="857224" y="214290"/>
            <a:ext cx="7560840" cy="720080"/>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1200" b="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2800" b="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outerShdw blurRad="63500" sx="102000" sy="102000" algn="ctr" rotWithShape="0">
                    <a:prstClr val="black"/>
                  </a:outerShdw>
                  <a:reflection blurRad="12700" stA="28000" endPos="45000" dist="1000" dir="5400000" sy="-100000" algn="bl" rotWithShape="0"/>
                </a:effectLst>
              </a:rPr>
              <a:t>КОМПЬЮТЕРНЫЙ СЛОВАРЬ</a:t>
            </a:r>
            <a:endParaRPr lang="ru-RU" sz="2800" b="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outerShdw blurRad="63500" sx="102000" sy="102000" algn="ctr" rotWithShape="0">
                  <a:prstClr val="black"/>
                </a:outerShdw>
                <a:reflection blurRad="12700" stA="28000" endPos="45000" dist="1000" dir="5400000" sy="-100000" algn="bl" rotWithShape="0"/>
              </a:effectLst>
            </a:endParaRPr>
          </a:p>
        </p:txBody>
      </p:sp>
      <p:sp>
        <p:nvSpPr>
          <p:cNvPr id="10" name="TextBox 9"/>
          <p:cNvSpPr txBox="1"/>
          <p:nvPr/>
        </p:nvSpPr>
        <p:spPr>
          <a:xfrm>
            <a:off x="-928726" y="5786454"/>
            <a:ext cx="928726" cy="369332"/>
          </a:xfrm>
          <a:prstGeom prst="rect">
            <a:avLst/>
          </a:prstGeom>
          <a:noFill/>
        </p:spPr>
        <p:txBody>
          <a:bodyPr wrap="square" rtlCol="0">
            <a:spAutoFit/>
          </a:bodyPr>
          <a:lstStyle/>
          <a:p>
            <a:r>
              <a:rPr lang="ru-RU" dirty="0" err="1" smtClean="0"/>
              <a:t>Н-о</a:t>
            </a:r>
            <a:endParaRPr lang="ru-RU" dirty="0"/>
          </a:p>
        </p:txBody>
      </p:sp>
      <p:sp>
        <p:nvSpPr>
          <p:cNvPr id="11" name="Прямоугольник 10"/>
          <p:cNvSpPr/>
          <p:nvPr/>
        </p:nvSpPr>
        <p:spPr>
          <a:xfrm>
            <a:off x="285720" y="928670"/>
            <a:ext cx="8572560" cy="3305520"/>
          </a:xfrm>
          <a:prstGeom prst="rect">
            <a:avLst/>
          </a:prstGeom>
        </p:spPr>
        <p:txBody>
          <a:bodyPr wrap="square">
            <a:spAutoFit/>
          </a:bodyPr>
          <a:lstStyle/>
          <a:p>
            <a:pPr lvl="0" indent="30163" eaLnBrk="0" hangingPunct="0">
              <a:lnSpc>
                <a:spcPct val="90000"/>
              </a:lnSpc>
              <a:spcBef>
                <a:spcPct val="20000"/>
              </a:spcBef>
              <a:spcAft>
                <a:spcPts val="300"/>
              </a:spcAft>
              <a:buClr>
                <a:srgbClr val="C3260C"/>
              </a:buClr>
              <a:buSzPct val="130000"/>
              <a:defRPr/>
            </a:pPr>
            <a:r>
              <a:rPr lang="ru-RU" sz="2000" b="1" u="sng" dirty="0" smtClean="0">
                <a:solidFill>
                  <a:srgbClr val="404040"/>
                </a:solidFill>
                <a:hlinkClick r:id="rId6" action="ppaction://hlinksldjump"/>
              </a:rPr>
              <a:t>Нейман</a:t>
            </a:r>
            <a:r>
              <a:rPr lang="ru-RU" sz="2000" b="1" u="sng" dirty="0" smtClean="0">
                <a:solidFill>
                  <a:srgbClr val="404040"/>
                </a:solidFill>
              </a:rPr>
              <a:t> </a:t>
            </a:r>
            <a:r>
              <a:rPr lang="ru-RU" sz="2000" dirty="0" smtClean="0">
                <a:solidFill>
                  <a:srgbClr val="404040"/>
                </a:solidFill>
              </a:rPr>
              <a:t>Джон – американский учёный, сформулировавший в середине 20-го века принципы работы ЭВМ.</a:t>
            </a:r>
          </a:p>
          <a:p>
            <a:pPr lvl="0" indent="30163" eaLnBrk="0" hangingPunct="0">
              <a:lnSpc>
                <a:spcPct val="90000"/>
              </a:lnSpc>
              <a:spcBef>
                <a:spcPct val="20000"/>
              </a:spcBef>
              <a:spcAft>
                <a:spcPts val="300"/>
              </a:spcAft>
              <a:buClr>
                <a:srgbClr val="C3260C"/>
              </a:buClr>
              <a:buSzPct val="130000"/>
              <a:defRPr/>
            </a:pPr>
            <a:endParaRPr lang="ru-RU" sz="2000" dirty="0" smtClean="0">
              <a:solidFill>
                <a:srgbClr val="404040"/>
              </a:solidFill>
            </a:endParaRPr>
          </a:p>
          <a:p>
            <a:pPr lvl="0" indent="30163" eaLnBrk="0" hangingPunct="0">
              <a:lnSpc>
                <a:spcPct val="90000"/>
              </a:lnSpc>
              <a:spcBef>
                <a:spcPct val="20000"/>
              </a:spcBef>
              <a:spcAft>
                <a:spcPts val="300"/>
              </a:spcAft>
              <a:buClr>
                <a:srgbClr val="C3260C"/>
              </a:buClr>
              <a:buSzPct val="130000"/>
              <a:defRPr/>
            </a:pPr>
            <a:r>
              <a:rPr lang="ru-RU" sz="2000" b="1" u="sng" dirty="0" smtClean="0">
                <a:solidFill>
                  <a:srgbClr val="404040"/>
                </a:solidFill>
                <a:hlinkClick r:id="rId7" action="ppaction://hlinksldjump"/>
              </a:rPr>
              <a:t>Непер</a:t>
            </a:r>
            <a:r>
              <a:rPr lang="ru-RU" dirty="0" smtClean="0">
                <a:solidFill>
                  <a:srgbClr val="404040"/>
                </a:solidFill>
              </a:rPr>
              <a:t> Джон (1550-1617гг.)Первым устройством для выполнения умножения был набор деревянных брусков, известных как палочки Непера. Они были изобретены   шотландцем Джоном Непером. На таком наборе из деревянных брусков была размещена таблица умножения. Кроме того, Джон Непер изобрел логарифмы.</a:t>
            </a:r>
          </a:p>
          <a:p>
            <a:pPr lvl="0" indent="30163" eaLnBrk="0" hangingPunct="0">
              <a:lnSpc>
                <a:spcPct val="90000"/>
              </a:lnSpc>
              <a:spcBef>
                <a:spcPct val="20000"/>
              </a:spcBef>
              <a:spcAft>
                <a:spcPts val="300"/>
              </a:spcAft>
              <a:buClr>
                <a:srgbClr val="C3260C"/>
              </a:buClr>
              <a:buSzPct val="130000"/>
              <a:defRPr/>
            </a:pPr>
            <a:endParaRPr lang="ru-RU" dirty="0" smtClean="0">
              <a:solidFill>
                <a:srgbClr val="404040"/>
              </a:solidFill>
            </a:endParaRPr>
          </a:p>
          <a:p>
            <a:pPr lvl="0" indent="30163" eaLnBrk="0" hangingPunct="0">
              <a:lnSpc>
                <a:spcPct val="90000"/>
              </a:lnSpc>
              <a:spcBef>
                <a:spcPct val="20000"/>
              </a:spcBef>
              <a:spcAft>
                <a:spcPts val="300"/>
              </a:spcAft>
              <a:buClr>
                <a:srgbClr val="C3260C"/>
              </a:buClr>
              <a:buSzPct val="130000"/>
              <a:defRPr/>
            </a:pPr>
            <a:r>
              <a:rPr lang="ru-RU" b="1" dirty="0" smtClean="0">
                <a:solidFill>
                  <a:srgbClr val="404040"/>
                </a:solidFill>
                <a:hlinkClick r:id="rId8" action="ppaction://hlinksldjump"/>
              </a:rPr>
              <a:t>Нортон Питер </a:t>
            </a:r>
            <a:r>
              <a:rPr lang="ru-RU" sz="1600" dirty="0" smtClean="0">
                <a:solidFill>
                  <a:srgbClr val="404040"/>
                </a:solidFill>
              </a:rPr>
              <a:t>– американский инженер, создатель популярных программных продуктов. </a:t>
            </a:r>
            <a:endParaRPr lang="ru-RU" sz="1600" dirty="0">
              <a:solidFill>
                <a:srgbClr val="40404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8"/>
                                        </p:tgtEl>
                                      </p:cBhvr>
                                    </p:animEffect>
                                    <p:animScale>
                                      <p:cBhvr>
                                        <p:cTn id="7" dur="50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Заголовок 1"/>
          <p:cNvSpPr txBox="1">
            <a:spLocks/>
          </p:cNvSpPr>
          <p:nvPr/>
        </p:nvSpPr>
        <p:spPr>
          <a:xfrm>
            <a:off x="857224" y="214290"/>
            <a:ext cx="7560840" cy="720080"/>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1200" b="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2800" b="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outerShdw blurRad="63500" sx="102000" sy="102000" algn="ctr" rotWithShape="0">
                    <a:prstClr val="black"/>
                  </a:outerShdw>
                  <a:reflection blurRad="12700" stA="28000" endPos="45000" dist="1000" dir="5400000" sy="-100000" algn="bl" rotWithShape="0"/>
                </a:effectLst>
              </a:rPr>
              <a:t>КОМПЬЮТЕРНЫЙ СЛОВАРЬ</a:t>
            </a:r>
            <a:endParaRPr lang="ru-RU" sz="2800" b="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outerShdw blurRad="63500" sx="102000" sy="102000" algn="ctr" rotWithShape="0">
                  <a:prstClr val="black"/>
                </a:outerShdw>
                <a:reflection blurRad="12700" stA="28000" endPos="45000" dist="1000" dir="5400000" sy="-100000" algn="bl" rotWithShape="0"/>
              </a:effectLst>
            </a:endParaRPr>
          </a:p>
        </p:txBody>
      </p:sp>
      <p:sp>
        <p:nvSpPr>
          <p:cNvPr id="9" name="TextBox 8"/>
          <p:cNvSpPr txBox="1"/>
          <p:nvPr/>
        </p:nvSpPr>
        <p:spPr>
          <a:xfrm>
            <a:off x="285720" y="928670"/>
            <a:ext cx="8572560" cy="3416320"/>
          </a:xfrm>
          <a:prstGeom prst="rect">
            <a:avLst/>
          </a:prstGeom>
          <a:noFill/>
        </p:spPr>
        <p:txBody>
          <a:bodyPr wrap="square" rtlCol="0">
            <a:spAutoFit/>
          </a:bodyPr>
          <a:lstStyle/>
          <a:p>
            <a:r>
              <a:rPr lang="ru-RU" sz="2400" b="1" u="sng" dirty="0" smtClean="0">
                <a:hlinkClick r:id="rId6" action="ppaction://hlinksldjump"/>
              </a:rPr>
              <a:t>Паскаль</a:t>
            </a:r>
            <a:r>
              <a:rPr lang="ru-RU" sz="2000" dirty="0" smtClean="0"/>
              <a:t> Блез – французский учёный, философ, богослов, построивший первый механический арифмометр для сложения чисел.</a:t>
            </a:r>
          </a:p>
          <a:p>
            <a:endParaRPr lang="ru-RU" sz="2000" dirty="0" smtClean="0">
              <a:hlinkClick r:id="rId7" action="ppaction://hlinksldjump"/>
            </a:endParaRPr>
          </a:p>
          <a:p>
            <a:r>
              <a:rPr lang="ru-RU" sz="2000" b="1" u="sng" dirty="0" smtClean="0">
                <a:hlinkClick r:id="rId7" action="ppaction://hlinksldjump"/>
              </a:rPr>
              <a:t>Перфокарта</a:t>
            </a:r>
            <a:r>
              <a:rPr lang="ru-RU" dirty="0" smtClean="0"/>
              <a:t> – карточки для хранения информации.</a:t>
            </a:r>
          </a:p>
          <a:p>
            <a:endParaRPr lang="ru-RU" sz="2000" dirty="0" smtClean="0"/>
          </a:p>
          <a:p>
            <a:r>
              <a:rPr lang="ru-RU" sz="2000" b="1" u="sng" dirty="0" smtClean="0"/>
              <a:t>Процессор</a:t>
            </a:r>
            <a:r>
              <a:rPr lang="ru-RU" dirty="0" smtClean="0"/>
              <a:t>-  устройство для обработки информации в компьютере и управления всеми внешними устройствами, «мозг» компьютера.</a:t>
            </a:r>
          </a:p>
          <a:p>
            <a:endParaRPr lang="ru-RU" dirty="0" smtClean="0"/>
          </a:p>
          <a:p>
            <a:r>
              <a:rPr lang="ru-RU" sz="2000" b="1" u="sng" dirty="0" smtClean="0">
                <a:hlinkClick r:id="rId8" action="ppaction://hlinksldjump"/>
              </a:rPr>
              <a:t>Робот</a:t>
            </a:r>
            <a:r>
              <a:rPr lang="ru-RU" dirty="0" smtClean="0"/>
              <a:t> – механическое устройство, заменяющее человека на тяжёлой и опасной работе.</a:t>
            </a:r>
          </a:p>
          <a:p>
            <a:endParaRPr lang="ru-RU" dirty="0"/>
          </a:p>
        </p:txBody>
      </p:sp>
      <p:sp>
        <p:nvSpPr>
          <p:cNvPr id="10" name="TextBox 9"/>
          <p:cNvSpPr txBox="1"/>
          <p:nvPr/>
        </p:nvSpPr>
        <p:spPr>
          <a:xfrm>
            <a:off x="-928726" y="5786454"/>
            <a:ext cx="928726" cy="369332"/>
          </a:xfrm>
          <a:prstGeom prst="rect">
            <a:avLst/>
          </a:prstGeom>
          <a:noFill/>
        </p:spPr>
        <p:txBody>
          <a:bodyPr wrap="square" rtlCol="0">
            <a:spAutoFit/>
          </a:bodyPr>
          <a:lstStyle/>
          <a:p>
            <a:r>
              <a:rPr lang="ru-RU" dirty="0" err="1" smtClean="0"/>
              <a:t>П-р</a:t>
            </a:r>
            <a:endParaRPr lang="ru-RU"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8"/>
                                        </p:tgtEl>
                                      </p:cBhvr>
                                    </p:animEffect>
                                    <p:animScale>
                                      <p:cBhvr>
                                        <p:cTn id="7" dur="50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Заголовок 1"/>
          <p:cNvSpPr txBox="1">
            <a:spLocks/>
          </p:cNvSpPr>
          <p:nvPr/>
        </p:nvSpPr>
        <p:spPr>
          <a:xfrm>
            <a:off x="857224" y="214290"/>
            <a:ext cx="7560840" cy="720080"/>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1200" b="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2800" b="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outerShdw blurRad="63500" sx="102000" sy="102000" algn="ctr" rotWithShape="0">
                    <a:prstClr val="black"/>
                  </a:outerShdw>
                  <a:reflection blurRad="12700" stA="28000" endPos="45000" dist="1000" dir="5400000" sy="-100000" algn="bl" rotWithShape="0"/>
                </a:effectLst>
              </a:rPr>
              <a:t>КОМПЬЮТЕРНЫЙ СЛОВАРЬ</a:t>
            </a:r>
            <a:endParaRPr lang="ru-RU" sz="2800" b="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outerShdw blurRad="63500" sx="102000" sy="102000" algn="ctr" rotWithShape="0">
                  <a:prstClr val="black"/>
                </a:outerShdw>
                <a:reflection blurRad="12700" stA="28000" endPos="45000" dist="1000" dir="5400000" sy="-100000" algn="bl" rotWithShape="0"/>
              </a:effectLst>
            </a:endParaRPr>
          </a:p>
        </p:txBody>
      </p:sp>
      <p:sp>
        <p:nvSpPr>
          <p:cNvPr id="9" name="TextBox 8"/>
          <p:cNvSpPr txBox="1"/>
          <p:nvPr/>
        </p:nvSpPr>
        <p:spPr>
          <a:xfrm>
            <a:off x="-928726" y="5786454"/>
            <a:ext cx="928726" cy="369332"/>
          </a:xfrm>
          <a:prstGeom prst="rect">
            <a:avLst/>
          </a:prstGeom>
          <a:noFill/>
        </p:spPr>
        <p:txBody>
          <a:bodyPr wrap="square" rtlCol="0">
            <a:spAutoFit/>
          </a:bodyPr>
          <a:lstStyle/>
          <a:p>
            <a:r>
              <a:rPr lang="ru-RU" dirty="0" smtClean="0"/>
              <a:t>С-т</a:t>
            </a:r>
            <a:endParaRPr lang="ru-RU" dirty="0"/>
          </a:p>
        </p:txBody>
      </p:sp>
      <p:sp>
        <p:nvSpPr>
          <p:cNvPr id="10" name="Прямоугольник 9"/>
          <p:cNvSpPr/>
          <p:nvPr/>
        </p:nvSpPr>
        <p:spPr>
          <a:xfrm>
            <a:off x="285720" y="1071546"/>
            <a:ext cx="8572560" cy="5109091"/>
          </a:xfrm>
          <a:prstGeom prst="rect">
            <a:avLst/>
          </a:prstGeom>
        </p:spPr>
        <p:txBody>
          <a:bodyPr wrap="square">
            <a:spAutoFit/>
          </a:bodyPr>
          <a:lstStyle/>
          <a:p>
            <a:r>
              <a:rPr lang="ru-RU" sz="2400" b="1" dirty="0" smtClean="0">
                <a:solidFill>
                  <a:srgbClr val="404040"/>
                </a:solidFill>
                <a:hlinkClick r:id="rId6" action="ppaction://hlinksldjump"/>
              </a:rPr>
              <a:t>Соробан</a:t>
            </a:r>
            <a:r>
              <a:rPr lang="en-US" sz="2000" b="1" dirty="0" smtClean="0">
                <a:solidFill>
                  <a:srgbClr val="404040"/>
                </a:solidFill>
              </a:rPr>
              <a:t> - </a:t>
            </a:r>
            <a:r>
              <a:rPr lang="ru-RU" sz="2000" dirty="0" smtClean="0">
                <a:solidFill>
                  <a:srgbClr val="404040"/>
                </a:solidFill>
              </a:rPr>
              <a:t>японский счётный прибор происходит от китайского </a:t>
            </a:r>
            <a:r>
              <a:rPr lang="ru-RU" sz="2000" dirty="0" err="1" smtClean="0">
                <a:solidFill>
                  <a:srgbClr val="404040"/>
                </a:solidFill>
              </a:rPr>
              <a:t>суан-пана</a:t>
            </a:r>
            <a:r>
              <a:rPr lang="ru-RU" sz="2000" dirty="0" smtClean="0">
                <a:solidFill>
                  <a:srgbClr val="404040"/>
                </a:solidFill>
              </a:rPr>
              <a:t>, который был завезён в Японию в 15-16 </a:t>
            </a:r>
            <a:r>
              <a:rPr lang="ru-RU" sz="2000" dirty="0" err="1" smtClean="0">
                <a:solidFill>
                  <a:srgbClr val="404040"/>
                </a:solidFill>
              </a:rPr>
              <a:t>вв</a:t>
            </a:r>
            <a:endParaRPr lang="ru-RU" sz="2000" dirty="0" smtClean="0">
              <a:solidFill>
                <a:srgbClr val="404040"/>
              </a:solidFill>
            </a:endParaRPr>
          </a:p>
          <a:p>
            <a:endParaRPr lang="en-US" sz="2000" dirty="0" smtClean="0">
              <a:solidFill>
                <a:srgbClr val="404040"/>
              </a:solidFill>
              <a:hlinkClick r:id="rId7" action="ppaction://hlinksldjump"/>
            </a:endParaRPr>
          </a:p>
          <a:p>
            <a:r>
              <a:rPr lang="en-US" sz="2000" b="1" u="sng" dirty="0" smtClean="0">
                <a:solidFill>
                  <a:srgbClr val="404040"/>
                </a:solidFill>
                <a:hlinkClick r:id="rId7" action="ppaction://hlinksldjump"/>
              </a:rPr>
              <a:t>C</a:t>
            </a:r>
            <a:r>
              <a:rPr lang="ru-RU" sz="2000" b="1" u="sng" dirty="0" err="1" smtClean="0">
                <a:solidFill>
                  <a:srgbClr val="404040"/>
                </a:solidFill>
                <a:hlinkClick r:id="rId7" action="ppaction://hlinksldjump"/>
              </a:rPr>
              <a:t>уан-пан</a:t>
            </a:r>
            <a:r>
              <a:rPr lang="en-US" sz="2000" b="1" u="sng" dirty="0" smtClean="0">
                <a:solidFill>
                  <a:srgbClr val="404040"/>
                </a:solidFill>
                <a:hlinkClick r:id="rId7" action="ppaction://hlinksldjump"/>
              </a:rPr>
              <a:t> </a:t>
            </a:r>
            <a:r>
              <a:rPr lang="en-US" dirty="0" smtClean="0">
                <a:solidFill>
                  <a:srgbClr val="404040"/>
                </a:solidFill>
              </a:rPr>
              <a:t>- </a:t>
            </a:r>
            <a:r>
              <a:rPr lang="ru-RU" dirty="0" smtClean="0">
                <a:solidFill>
                  <a:srgbClr val="404040"/>
                </a:solidFill>
              </a:rPr>
              <a:t>китайская разновидность абака</a:t>
            </a:r>
          </a:p>
          <a:p>
            <a:endParaRPr lang="ru-RU" dirty="0" smtClean="0">
              <a:solidFill>
                <a:srgbClr val="404040"/>
              </a:solidFill>
            </a:endParaRPr>
          </a:p>
          <a:p>
            <a:r>
              <a:rPr lang="ru-RU" sz="2000" b="1" u="sng" dirty="0" smtClean="0">
                <a:solidFill>
                  <a:srgbClr val="404040"/>
                </a:solidFill>
                <a:hlinkClick r:id="rId8" action="ppaction://hlinksldjump"/>
              </a:rPr>
              <a:t>Суперкомпьютеры</a:t>
            </a:r>
            <a:r>
              <a:rPr lang="ru-RU" dirty="0" smtClean="0">
                <a:solidFill>
                  <a:srgbClr val="404040"/>
                </a:solidFill>
              </a:rPr>
              <a:t> – компьютеры, обладающие быстродействием и объёмом памяти, намного превышающих обычные компьютеры.</a:t>
            </a:r>
          </a:p>
          <a:p>
            <a:endParaRPr lang="ru-RU" dirty="0" smtClean="0">
              <a:solidFill>
                <a:srgbClr val="404040"/>
              </a:solidFill>
            </a:endParaRPr>
          </a:p>
          <a:p>
            <a:r>
              <a:rPr lang="ru-RU" sz="2000" b="1" u="sng" dirty="0" smtClean="0">
                <a:hlinkClick r:id="rId9" action="ppaction://hlinksldjump"/>
              </a:rPr>
              <a:t>Табулятор</a:t>
            </a:r>
            <a:r>
              <a:rPr lang="ru-RU" dirty="0" smtClean="0"/>
              <a:t> – механическое устройство для обработки информации.</a:t>
            </a:r>
          </a:p>
          <a:p>
            <a:endParaRPr lang="ru-RU" dirty="0" smtClean="0"/>
          </a:p>
          <a:p>
            <a:r>
              <a:rPr lang="ru-RU" sz="2000" b="1" u="sng" dirty="0" smtClean="0">
                <a:hlinkClick r:id="rId10" action="ppaction://hlinksldjump"/>
              </a:rPr>
              <a:t>Томсон</a:t>
            </a:r>
            <a:r>
              <a:rPr lang="ru-RU" dirty="0" smtClean="0"/>
              <a:t> – учёный-инженер, создавший в 1897 году электронную лампу</a:t>
            </a:r>
          </a:p>
          <a:p>
            <a:endParaRPr lang="ru-RU" dirty="0" smtClean="0"/>
          </a:p>
          <a:p>
            <a:r>
              <a:rPr lang="ru-RU" sz="2000" b="1" u="sng" dirty="0" smtClean="0">
                <a:solidFill>
                  <a:srgbClr val="404040"/>
                </a:solidFill>
                <a:hlinkClick r:id="rId11" action="ppaction://hlinksldjump"/>
              </a:rPr>
              <a:t>Транзистор</a:t>
            </a:r>
            <a:r>
              <a:rPr lang="ru-RU" dirty="0" smtClean="0">
                <a:solidFill>
                  <a:srgbClr val="404040"/>
                </a:solidFill>
              </a:rPr>
              <a:t> – полупроводниковый прибор, элементная база компьютеров второго поколения.</a:t>
            </a:r>
          </a:p>
          <a:p>
            <a:endParaRPr lang="ru-RU" dirty="0" smtClean="0">
              <a:solidFill>
                <a:srgbClr val="404040"/>
              </a:solidFill>
            </a:endParaRPr>
          </a:p>
          <a:p>
            <a:r>
              <a:rPr lang="ru-RU" dirty="0" smtClean="0">
                <a:solidFill>
                  <a:srgbClr val="404040"/>
                </a:solidFill>
                <a:hlinkClick r:id="rId12" action="ppaction://hlinksldjump"/>
              </a:rPr>
              <a:t>Тьюринг Алан </a:t>
            </a:r>
            <a:r>
              <a:rPr lang="ru-RU" dirty="0" err="1" smtClean="0">
                <a:solidFill>
                  <a:srgbClr val="404040"/>
                </a:solidFill>
                <a:hlinkClick r:id="rId12" action="ppaction://hlinksldjump"/>
              </a:rPr>
              <a:t>Матисон</a:t>
            </a:r>
            <a:r>
              <a:rPr lang="ru-RU" dirty="0" smtClean="0">
                <a:solidFill>
                  <a:srgbClr val="404040"/>
                </a:solidFill>
              </a:rPr>
              <a:t> – учёный, именем которого названа премия в области информатики и вычислительной техники.</a:t>
            </a:r>
            <a:endParaRPr lang="ru-RU"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8"/>
                                        </p:tgtEl>
                                      </p:cBhvr>
                                    </p:animEffect>
                                    <p:animScale>
                                      <p:cBhvr>
                                        <p:cTn id="7" dur="50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Заголовок 1"/>
          <p:cNvSpPr txBox="1">
            <a:spLocks/>
          </p:cNvSpPr>
          <p:nvPr/>
        </p:nvSpPr>
        <p:spPr>
          <a:xfrm>
            <a:off x="857224" y="214290"/>
            <a:ext cx="7560840" cy="720080"/>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1200" b="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2800" b="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outerShdw blurRad="63500" sx="102000" sy="102000" algn="ctr" rotWithShape="0">
                    <a:prstClr val="black"/>
                  </a:outerShdw>
                  <a:reflection blurRad="12700" stA="28000" endPos="45000" dist="1000" dir="5400000" sy="-100000" algn="bl" rotWithShape="0"/>
                </a:effectLst>
              </a:rPr>
              <a:t>КОМПЬЮТЕРНЫЙ СЛОВАРЬ</a:t>
            </a:r>
            <a:endParaRPr lang="ru-RU" sz="2800" b="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outerShdw blurRad="63500" sx="102000" sy="102000" algn="ctr" rotWithShape="0">
                  <a:prstClr val="black"/>
                </a:outerShdw>
                <a:reflection blurRad="12700" stA="28000" endPos="45000" dist="1000" dir="5400000" sy="-100000" algn="bl" rotWithShape="0"/>
              </a:effectLst>
            </a:endParaRPr>
          </a:p>
        </p:txBody>
      </p:sp>
      <p:sp>
        <p:nvSpPr>
          <p:cNvPr id="9" name="TextBox 8"/>
          <p:cNvSpPr txBox="1"/>
          <p:nvPr/>
        </p:nvSpPr>
        <p:spPr>
          <a:xfrm>
            <a:off x="-928726" y="5786454"/>
            <a:ext cx="928726" cy="369332"/>
          </a:xfrm>
          <a:prstGeom prst="rect">
            <a:avLst/>
          </a:prstGeom>
          <a:noFill/>
        </p:spPr>
        <p:txBody>
          <a:bodyPr wrap="square" rtlCol="0">
            <a:spAutoFit/>
          </a:bodyPr>
          <a:lstStyle/>
          <a:p>
            <a:r>
              <a:rPr lang="ru-RU" dirty="0" err="1" smtClean="0"/>
              <a:t>уфхц</a:t>
            </a:r>
            <a:endParaRPr lang="ru-RU" dirty="0"/>
          </a:p>
        </p:txBody>
      </p:sp>
      <p:sp>
        <p:nvSpPr>
          <p:cNvPr id="10" name="TextBox 9"/>
          <p:cNvSpPr txBox="1"/>
          <p:nvPr/>
        </p:nvSpPr>
        <p:spPr>
          <a:xfrm>
            <a:off x="285720" y="1214422"/>
            <a:ext cx="8643998" cy="1815882"/>
          </a:xfrm>
          <a:prstGeom prst="rect">
            <a:avLst/>
          </a:prstGeom>
          <a:noFill/>
        </p:spPr>
        <p:txBody>
          <a:bodyPr wrap="square" rtlCol="0">
            <a:spAutoFit/>
          </a:bodyPr>
          <a:lstStyle/>
          <a:p>
            <a:r>
              <a:rPr lang="ru-RU" sz="2000" b="1" u="sng" dirty="0" smtClean="0">
                <a:hlinkClick r:id="rId6" action="ppaction://hlinksldjump"/>
              </a:rPr>
              <a:t>Уилкс Морис </a:t>
            </a:r>
            <a:r>
              <a:rPr lang="ru-RU" dirty="0" smtClean="0"/>
              <a:t>– инженер, создатель ЭВМ </a:t>
            </a:r>
            <a:r>
              <a:rPr lang="en-US" dirty="0" smtClean="0"/>
              <a:t>EDSAC</a:t>
            </a:r>
            <a:r>
              <a:rPr lang="ru-RU" dirty="0" smtClean="0"/>
              <a:t>, автор языка Ассемблер</a:t>
            </a:r>
          </a:p>
          <a:p>
            <a:endParaRPr lang="ru-RU" dirty="0" smtClean="0"/>
          </a:p>
          <a:p>
            <a:r>
              <a:rPr lang="ru-RU" sz="2000" b="1" u="sng" dirty="0" smtClean="0"/>
              <a:t>Файл</a:t>
            </a:r>
            <a:r>
              <a:rPr lang="ru-RU" dirty="0" smtClean="0"/>
              <a:t>- именованная область данных на внешнем носителе.</a:t>
            </a:r>
          </a:p>
          <a:p>
            <a:endParaRPr lang="ru-RU" dirty="0" smtClean="0"/>
          </a:p>
          <a:p>
            <a:r>
              <a:rPr lang="ru-RU" b="1" dirty="0" smtClean="0">
                <a:hlinkClick r:id="rId7" action="ppaction://hlinksldjump"/>
              </a:rPr>
              <a:t>Холлерит Герман </a:t>
            </a:r>
            <a:r>
              <a:rPr lang="ru-RU" dirty="0" smtClean="0"/>
              <a:t>– учёный и инженер, создавший в 19-м веке механический табулятор для обработки информации.</a:t>
            </a:r>
            <a:endParaRPr lang="ru-RU"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8"/>
                                        </p:tgtEl>
                                      </p:cBhvr>
                                    </p:animEffect>
                                    <p:animScale>
                                      <p:cBhvr>
                                        <p:cTn id="7" dur="50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Заголовок 1"/>
          <p:cNvSpPr txBox="1">
            <a:spLocks/>
          </p:cNvSpPr>
          <p:nvPr/>
        </p:nvSpPr>
        <p:spPr>
          <a:xfrm>
            <a:off x="857224" y="214290"/>
            <a:ext cx="7560840" cy="720080"/>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1200" b="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2800" b="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outerShdw blurRad="63500" sx="102000" sy="102000" algn="ctr" rotWithShape="0">
                    <a:prstClr val="black"/>
                  </a:outerShdw>
                  <a:reflection blurRad="12700" stA="28000" endPos="45000" dist="1000" dir="5400000" sy="-100000" algn="bl" rotWithShape="0"/>
                </a:effectLst>
              </a:rPr>
              <a:t>КОМПЬЮТЕРНЫЙ СЛОВАРЬ</a:t>
            </a:r>
            <a:endParaRPr lang="ru-RU" sz="2800" b="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outerShdw blurRad="63500" sx="102000" sy="102000" algn="ctr" rotWithShape="0">
                  <a:prstClr val="black"/>
                </a:outerShdw>
                <a:reflection blurRad="12700" stA="28000" endPos="45000" dist="1000" dir="5400000" sy="-100000" algn="bl" rotWithShape="0"/>
              </a:effectLst>
            </a:endParaRPr>
          </a:p>
        </p:txBody>
      </p:sp>
      <p:sp>
        <p:nvSpPr>
          <p:cNvPr id="10" name="TextBox 9"/>
          <p:cNvSpPr txBox="1"/>
          <p:nvPr/>
        </p:nvSpPr>
        <p:spPr>
          <a:xfrm>
            <a:off x="-928726" y="5786454"/>
            <a:ext cx="928726" cy="369332"/>
          </a:xfrm>
          <a:prstGeom prst="rect">
            <a:avLst/>
          </a:prstGeom>
          <a:noFill/>
        </p:spPr>
        <p:txBody>
          <a:bodyPr wrap="square" rtlCol="0">
            <a:spAutoFit/>
          </a:bodyPr>
          <a:lstStyle/>
          <a:p>
            <a:r>
              <a:rPr lang="ru-RU" dirty="0" err="1" smtClean="0"/>
              <a:t>чшщэя</a:t>
            </a:r>
            <a:endParaRPr lang="ru-RU" dirty="0"/>
          </a:p>
        </p:txBody>
      </p:sp>
      <p:sp>
        <p:nvSpPr>
          <p:cNvPr id="11" name="Прямоугольник 10"/>
          <p:cNvSpPr/>
          <p:nvPr/>
        </p:nvSpPr>
        <p:spPr>
          <a:xfrm>
            <a:off x="285720" y="928670"/>
            <a:ext cx="8572560" cy="4093428"/>
          </a:xfrm>
          <a:prstGeom prst="rect">
            <a:avLst/>
          </a:prstGeom>
        </p:spPr>
        <p:txBody>
          <a:bodyPr wrap="square">
            <a:spAutoFit/>
          </a:bodyPr>
          <a:lstStyle/>
          <a:p>
            <a:r>
              <a:rPr lang="ru-RU" sz="2000" b="1" u="sng" dirty="0" smtClean="0">
                <a:hlinkClick r:id="rId6" action="ppaction://hlinksldjump"/>
              </a:rPr>
              <a:t>Шиккард </a:t>
            </a:r>
            <a:r>
              <a:rPr lang="ru-RU" dirty="0" smtClean="0"/>
              <a:t>Вильгельм (</a:t>
            </a:r>
            <a:r>
              <a:rPr lang="ru-RU" dirty="0" err="1" smtClean="0"/>
              <a:t>Wilhelm</a:t>
            </a:r>
            <a:r>
              <a:rPr lang="ru-RU" dirty="0" smtClean="0"/>
              <a:t> </a:t>
            </a:r>
            <a:r>
              <a:rPr lang="ru-RU" dirty="0" err="1" smtClean="0"/>
              <a:t>Schickard</a:t>
            </a:r>
            <a:r>
              <a:rPr lang="ru-RU" dirty="0" smtClean="0"/>
              <a:t>, 1592-1636) - востоковед и математик, профессор </a:t>
            </a:r>
            <a:r>
              <a:rPr lang="ru-RU" dirty="0" err="1" smtClean="0"/>
              <a:t>Тюбинского</a:t>
            </a:r>
            <a:r>
              <a:rPr lang="ru-RU" dirty="0" smtClean="0"/>
              <a:t> университета - в письмах своему другу </a:t>
            </a:r>
            <a:r>
              <a:rPr lang="ru-RU" dirty="0" err="1" smtClean="0"/>
              <a:t>Иогану</a:t>
            </a:r>
            <a:r>
              <a:rPr lang="ru-RU" dirty="0" smtClean="0"/>
              <a:t> Кеплеру описал устройство "часов для счета" - счетной машины с устройством установки чисел и валиками с движком и окном для считывания результата. </a:t>
            </a:r>
          </a:p>
          <a:p>
            <a:endParaRPr lang="ru-RU" dirty="0" smtClean="0"/>
          </a:p>
          <a:p>
            <a:r>
              <a:rPr lang="ru-RU" sz="2000" b="1" u="sng" dirty="0" smtClean="0">
                <a:hlinkClick r:id="rId7" action="ppaction://hlinksldjump"/>
              </a:rPr>
              <a:t>Эккерт</a:t>
            </a:r>
            <a:r>
              <a:rPr lang="ru-RU" dirty="0" smtClean="0"/>
              <a:t> – американский инженер, создатель первой в мире ЭВМ ЭНИАК.</a:t>
            </a:r>
          </a:p>
          <a:p>
            <a:endParaRPr lang="ru-RU" dirty="0" smtClean="0"/>
          </a:p>
          <a:p>
            <a:r>
              <a:rPr lang="ru-RU" sz="2000" b="1" u="sng" dirty="0" smtClean="0">
                <a:hlinkClick r:id="rId8" action="ppaction://hlinksldjump"/>
              </a:rPr>
              <a:t>Электронная лампа </a:t>
            </a:r>
            <a:r>
              <a:rPr lang="ru-RU" dirty="0" smtClean="0"/>
              <a:t>- элементная база компьютеров первого поколения</a:t>
            </a:r>
          </a:p>
          <a:p>
            <a:endParaRPr lang="ru-RU" dirty="0" smtClean="0"/>
          </a:p>
          <a:p>
            <a:r>
              <a:rPr lang="ru-RU" sz="2000" b="1" u="sng" dirty="0" smtClean="0">
                <a:hlinkClick r:id="rId9" action="ppaction://hlinksldjump"/>
              </a:rPr>
              <a:t>Якобсон</a:t>
            </a:r>
            <a:r>
              <a:rPr lang="ru-RU" dirty="0" smtClean="0"/>
              <a:t> – учёный, создавший счётную машину около  1770 года  в городе Несвиже (Литва). </a:t>
            </a:r>
          </a:p>
          <a:p>
            <a:r>
              <a:rPr lang="ru-RU" sz="2000" b="1" u="sng" dirty="0" smtClean="0"/>
              <a:t>Ярлык</a:t>
            </a:r>
            <a:r>
              <a:rPr lang="ru-RU" dirty="0" smtClean="0"/>
              <a:t> – ссылка на объект</a:t>
            </a:r>
          </a:p>
          <a:p>
            <a:endParaRPr lang="ru-RU"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8"/>
                                        </p:tgtEl>
                                      </p:cBhvr>
                                    </p:animEffect>
                                    <p:animScale>
                                      <p:cBhvr>
                                        <p:cTn id="7" dur="50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a:hlinkClick r:id="rId5" action="ppaction://hlinksldjump"/>
          </p:cNvPr>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Заголовок 1"/>
          <p:cNvSpPr txBox="1">
            <a:spLocks/>
          </p:cNvSpPr>
          <p:nvPr/>
        </p:nvSpPr>
        <p:spPr>
          <a:xfrm>
            <a:off x="857224" y="214290"/>
            <a:ext cx="7560840" cy="720080"/>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1200" b="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2800" b="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outerShdw blurRad="63500" sx="102000" sy="102000" algn="ctr" rotWithShape="0">
                    <a:prstClr val="black"/>
                  </a:outerShdw>
                  <a:reflection blurRad="12700" stA="28000" endPos="45000" dist="1000" dir="5400000" sy="-100000" algn="bl" rotWithShape="0"/>
                </a:effectLst>
              </a:rPr>
              <a:t>КОМПЬЮТЕРНЫЙ СЛОВАРЬ</a:t>
            </a:r>
            <a:endParaRPr lang="ru-RU" sz="2800" b="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outerShdw blurRad="63500" sx="102000" sy="102000" algn="ctr" rotWithShape="0">
                  <a:prstClr val="black"/>
                </a:outerShdw>
                <a:reflection blurRad="12700" stA="28000" endPos="45000" dist="1000" dir="5400000" sy="-100000" algn="bl" rotWithShape="0"/>
              </a:effectLst>
            </a:endParaRPr>
          </a:p>
        </p:txBody>
      </p:sp>
      <p:sp>
        <p:nvSpPr>
          <p:cNvPr id="9" name="TextBox 8"/>
          <p:cNvSpPr txBox="1"/>
          <p:nvPr/>
        </p:nvSpPr>
        <p:spPr>
          <a:xfrm>
            <a:off x="-928726" y="5786454"/>
            <a:ext cx="928726" cy="369332"/>
          </a:xfrm>
          <a:prstGeom prst="rect">
            <a:avLst/>
          </a:prstGeom>
          <a:noFill/>
        </p:spPr>
        <p:txBody>
          <a:bodyPr wrap="square" rtlCol="0">
            <a:spAutoFit/>
          </a:bodyPr>
          <a:lstStyle/>
          <a:p>
            <a:r>
              <a:rPr lang="en-US" dirty="0" smtClean="0"/>
              <a:t>@**</a:t>
            </a:r>
            <a:endParaRPr lang="ru-RU" dirty="0"/>
          </a:p>
        </p:txBody>
      </p:sp>
      <p:sp>
        <p:nvSpPr>
          <p:cNvPr id="10" name="TextBox 9"/>
          <p:cNvSpPr txBox="1"/>
          <p:nvPr/>
        </p:nvSpPr>
        <p:spPr>
          <a:xfrm>
            <a:off x="285720" y="1000108"/>
            <a:ext cx="8572560" cy="4339650"/>
          </a:xfrm>
          <a:prstGeom prst="rect">
            <a:avLst/>
          </a:prstGeom>
          <a:noFill/>
        </p:spPr>
        <p:txBody>
          <a:bodyPr wrap="square" rtlCol="0">
            <a:spAutoFit/>
          </a:bodyPr>
          <a:lstStyle/>
          <a:p>
            <a:r>
              <a:rPr lang="en-US" sz="3200" b="1" dirty="0" smtClean="0"/>
              <a:t>@</a:t>
            </a:r>
            <a:r>
              <a:rPr lang="en-US" sz="2800" dirty="0" smtClean="0"/>
              <a:t>- </a:t>
            </a:r>
            <a:r>
              <a:rPr lang="ru-RU" sz="2800" dirty="0" smtClean="0"/>
              <a:t>символ, использующийся в адресе электронной почты, иногда называется «собака»</a:t>
            </a:r>
            <a:endParaRPr lang="en-US" sz="2800" dirty="0" smtClean="0"/>
          </a:p>
          <a:p>
            <a:r>
              <a:rPr lang="en-US" sz="3200" b="1" dirty="0" smtClean="0"/>
              <a:t>&amp;</a:t>
            </a:r>
            <a:r>
              <a:rPr lang="en-US" sz="2800" dirty="0" smtClean="0"/>
              <a:t>-</a:t>
            </a:r>
            <a:r>
              <a:rPr lang="ru-RU" sz="2800" dirty="0" smtClean="0"/>
              <a:t> амперсанд, символ для обозначения логической операции логического умножения И (конъюнкции)</a:t>
            </a:r>
            <a:endParaRPr lang="en-US" sz="2800" dirty="0" smtClean="0"/>
          </a:p>
          <a:p>
            <a:r>
              <a:rPr lang="en-US" sz="3200" b="1" dirty="0" smtClean="0"/>
              <a:t>/</a:t>
            </a:r>
            <a:r>
              <a:rPr lang="en-US" sz="2800" dirty="0" smtClean="0"/>
              <a:t>-</a:t>
            </a:r>
            <a:r>
              <a:rPr lang="ru-RU" sz="2800" dirty="0" smtClean="0"/>
              <a:t> </a:t>
            </a:r>
            <a:r>
              <a:rPr lang="ru-RU" sz="2800" dirty="0" err="1" smtClean="0"/>
              <a:t>слэш</a:t>
            </a:r>
            <a:endParaRPr lang="en-US" sz="2800" dirty="0" smtClean="0"/>
          </a:p>
          <a:p>
            <a:r>
              <a:rPr lang="en-US" sz="3200" b="1" dirty="0" smtClean="0"/>
              <a:t>\</a:t>
            </a:r>
            <a:r>
              <a:rPr lang="en-US" sz="2800" dirty="0" smtClean="0"/>
              <a:t>-</a:t>
            </a:r>
            <a:r>
              <a:rPr lang="ru-RU" sz="2800" dirty="0" smtClean="0"/>
              <a:t> </a:t>
            </a:r>
            <a:r>
              <a:rPr lang="ru-RU" sz="2800" dirty="0" err="1" smtClean="0"/>
              <a:t>эт</a:t>
            </a:r>
            <a:endParaRPr lang="en-US" sz="2800" dirty="0" smtClean="0"/>
          </a:p>
          <a:p>
            <a:r>
              <a:rPr lang="en-US" sz="3200" b="1" dirty="0" smtClean="0"/>
              <a:t>#</a:t>
            </a:r>
            <a:r>
              <a:rPr lang="en-US" sz="2800" dirty="0" smtClean="0"/>
              <a:t>-</a:t>
            </a:r>
            <a:r>
              <a:rPr lang="ru-RU" sz="2800" dirty="0" smtClean="0"/>
              <a:t> символ «решётка» или «диез»</a:t>
            </a:r>
            <a:endParaRPr lang="en-US" sz="2800" dirty="0" smtClean="0"/>
          </a:p>
          <a:p>
            <a:r>
              <a:rPr lang="en-US" sz="3200" dirty="0" smtClean="0"/>
              <a:t>~</a:t>
            </a:r>
            <a:r>
              <a:rPr lang="en-US" sz="2800" dirty="0" smtClean="0"/>
              <a:t> -</a:t>
            </a:r>
            <a:r>
              <a:rPr lang="ru-RU" sz="2800" dirty="0" smtClean="0"/>
              <a:t> символ «тильда»</a:t>
            </a:r>
            <a:endParaRPr lang="ru-RU" sz="2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8"/>
                                        </p:tgtEl>
                                      </p:cBhvr>
                                    </p:animEffect>
                                    <p:animScale>
                                      <p:cBhvr>
                                        <p:cTn id="7" dur="50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p:cNvPicPr>
            <a:picLocks noChangeAspect="1"/>
          </p:cNvPicPr>
          <p:nvPr/>
        </p:nvPicPr>
        <p:blipFill>
          <a:blip r:embed="rId2" cstate="email">
            <a:extLst>
              <a:ext uri="{28A0092B-C50C-407E-A947-70E740481C1C}">
                <a14:useLocalDpi xmlns:a14="http://schemas.microsoft.com/office/drawing/2010/main" xmlns="" val="0"/>
              </a:ext>
            </a:extLst>
          </a:blip>
          <a:stretch>
            <a:fillRect/>
          </a:stretch>
        </p:blipFill>
        <p:spPr>
          <a:xfrm>
            <a:off x="3448" y="0"/>
            <a:ext cx="9138198" cy="6858000"/>
          </a:xfrm>
          <a:prstGeom prst="rect">
            <a:avLst/>
          </a:prstGeom>
        </p:spPr>
      </p:pic>
      <p:pic>
        <p:nvPicPr>
          <p:cNvPr id="9218" name="Picture 2" descr="эмб-аним-2"/>
          <p:cNvPicPr>
            <a:picLocks noChangeAspect="1" noChangeArrowheads="1" noCrop="1"/>
          </p:cNvPicPr>
          <p:nvPr/>
        </p:nvPicPr>
        <p:blipFill>
          <a:blip r:embed="rId3" cstate="email"/>
          <a:srcRect/>
          <a:stretch>
            <a:fillRect/>
          </a:stretch>
        </p:blipFill>
        <p:spPr bwMode="auto">
          <a:xfrm>
            <a:off x="3357554" y="0"/>
            <a:ext cx="2143140" cy="2059337"/>
          </a:xfrm>
          <a:prstGeom prst="rect">
            <a:avLst/>
          </a:prstGeom>
          <a:noFill/>
          <a:ln w="9525">
            <a:noFill/>
            <a:miter lim="800000"/>
            <a:headEnd/>
            <a:tailEnd/>
          </a:ln>
        </p:spPr>
      </p:pic>
      <p:sp>
        <p:nvSpPr>
          <p:cNvPr id="9" name="Скругленный прямоугольник 8"/>
          <p:cNvSpPr/>
          <p:nvPr/>
        </p:nvSpPr>
        <p:spPr>
          <a:xfrm>
            <a:off x="2000232" y="2071678"/>
            <a:ext cx="5143500" cy="1785938"/>
          </a:xfrm>
          <a:prstGeom prst="roundRect">
            <a:avLst/>
          </a:prstGeom>
          <a:solidFill>
            <a:schemeClr val="bg2"/>
          </a:solidFill>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3600" dirty="0">
                <a:solidFill>
                  <a:schemeClr val="accent1"/>
                </a:solidFill>
                <a:effectLst>
                  <a:outerShdw blurRad="38100" dist="38100" dir="2700000" algn="tl">
                    <a:srgbClr val="000000">
                      <a:alpha val="43137"/>
                    </a:srgbClr>
                  </a:outerShdw>
                </a:effectLst>
              </a:rPr>
              <a:t>Выйти из программы?</a:t>
            </a:r>
          </a:p>
          <a:p>
            <a:pPr algn="ctr">
              <a:defRPr/>
            </a:pPr>
            <a:endParaRPr lang="ru-RU" sz="3600" dirty="0">
              <a:effectLst>
                <a:outerShdw blurRad="38100" dist="38100" dir="2700000" algn="tl">
                  <a:srgbClr val="000000">
                    <a:alpha val="43137"/>
                  </a:srgbClr>
                </a:outerShdw>
              </a:effectLst>
            </a:endParaRPr>
          </a:p>
          <a:p>
            <a:pPr algn="ctr">
              <a:defRPr/>
            </a:pPr>
            <a:r>
              <a:rPr lang="ru-RU" sz="3600" dirty="0">
                <a:effectLst>
                  <a:outerShdw blurRad="38100" dist="38100" dir="2700000" algn="tl">
                    <a:srgbClr val="000000">
                      <a:alpha val="43137"/>
                    </a:srgbClr>
                  </a:outerShdw>
                </a:effectLst>
                <a:hlinkClick r:id="rId4" action="ppaction://hlinksldjump"/>
              </a:rPr>
              <a:t>ДА</a:t>
            </a:r>
            <a:r>
              <a:rPr lang="ru-RU" sz="3600" dirty="0">
                <a:effectLst>
                  <a:outerShdw blurRad="38100" dist="38100" dir="2700000" algn="tl">
                    <a:srgbClr val="000000">
                      <a:alpha val="43137"/>
                    </a:srgbClr>
                  </a:outerShdw>
                </a:effectLst>
              </a:rPr>
              <a:t>     </a:t>
            </a:r>
            <a:r>
              <a:rPr lang="ru-RU" sz="3600" dirty="0">
                <a:effectLst>
                  <a:outerShdw blurRad="38100" dist="38100" dir="2700000" algn="tl">
                    <a:srgbClr val="000000">
                      <a:alpha val="43137"/>
                    </a:srgbClr>
                  </a:outerShdw>
                </a:effectLst>
                <a:hlinkClick r:id="rId5" action="ppaction://hlinksldjump"/>
              </a:rPr>
              <a:t>НЕТ</a:t>
            </a:r>
            <a:endParaRPr lang="ru-RU" sz="3600" dirty="0">
              <a:effectLst>
                <a:outerShdw blurRad="38100" dist="38100" dir="2700000" algn="tl">
                  <a:srgbClr val="000000">
                    <a:alpha val="43137"/>
                  </a:srgbClr>
                </a:outerShdw>
              </a:effectLst>
            </a:endParaRPr>
          </a:p>
        </p:txBody>
      </p:sp>
      <p:pic>
        <p:nvPicPr>
          <p:cNvPr id="6" name="Picture 2" descr="D:\ОБ\фон к презентации\робот-нога-аним.gif"/>
          <p:cNvPicPr>
            <a:picLocks noChangeAspect="1" noChangeArrowheads="1" noCrop="1"/>
          </p:cNvPicPr>
          <p:nvPr/>
        </p:nvPicPr>
        <p:blipFill>
          <a:blip r:embed="rId6" cstate="email"/>
          <a:srcRect/>
          <a:stretch>
            <a:fillRect/>
          </a:stretch>
        </p:blipFill>
        <p:spPr bwMode="auto">
          <a:xfrm>
            <a:off x="3428992" y="3857628"/>
            <a:ext cx="1979627" cy="3000372"/>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7" name="TextBox 6"/>
          <p:cNvSpPr txBox="1"/>
          <p:nvPr/>
        </p:nvSpPr>
        <p:spPr>
          <a:xfrm>
            <a:off x="1714480" y="214290"/>
            <a:ext cx="5572164" cy="523220"/>
          </a:xfrm>
          <a:prstGeom prst="rect">
            <a:avLst/>
          </a:prstGeom>
          <a:noFill/>
        </p:spPr>
        <p:txBody>
          <a:bodyPr wrap="square" rtlCol="0">
            <a:spAutoFit/>
          </a:bodyPr>
          <a:lstStyle/>
          <a:p>
            <a:pPr algn="ctr"/>
            <a:r>
              <a:rPr lang="ru-RU" sz="2800" b="1" dirty="0" smtClean="0">
                <a:ln w="1905"/>
                <a:solidFill>
                  <a:schemeClr val="accent1">
                    <a:lumMod val="75000"/>
                  </a:schemeClr>
                </a:solidFill>
                <a:effectLst>
                  <a:innerShdw blurRad="69850" dist="43180" dir="5400000">
                    <a:srgbClr val="000000">
                      <a:alpha val="65000"/>
                    </a:srgbClr>
                  </a:innerShdw>
                </a:effectLst>
                <a:latin typeface="Arial Narrow" pitchFamily="34" charset="0"/>
              </a:rPr>
              <a:t>Первые счётные устройства</a:t>
            </a:r>
            <a:endParaRPr lang="ru-RU" sz="2800" b="1" dirty="0" smtClean="0">
              <a:ln w="1905"/>
              <a:solidFill>
                <a:schemeClr val="accent1">
                  <a:lumMod val="75000"/>
                </a:schemeClr>
              </a:solidFill>
              <a:effectLst>
                <a:innerShdw blurRad="69850" dist="43180" dir="5400000">
                  <a:srgbClr val="000000">
                    <a:alpha val="65000"/>
                  </a:srgbClr>
                </a:innerShdw>
              </a:effectLst>
              <a:latin typeface="+mj-lt"/>
            </a:endParaRPr>
          </a:p>
        </p:txBody>
      </p:sp>
      <p:sp>
        <p:nvSpPr>
          <p:cNvPr id="6" name="Rectangle 2"/>
          <p:cNvSpPr txBox="1">
            <a:spLocks noChangeArrowheads="1"/>
          </p:cNvSpPr>
          <p:nvPr/>
        </p:nvSpPr>
        <p:spPr>
          <a:xfrm>
            <a:off x="714348" y="714356"/>
            <a:ext cx="7772400" cy="1143000"/>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kumimoji="0" lang="ru-RU" sz="4600" b="1" i="0" u="none" strike="noStrike" kern="1200" cap="none" spc="0" normalizeH="0" baseline="0" noProof="0" dirty="0" err="1"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rPr>
              <a:t>Самосчёты</a:t>
            </a:r>
            <a:r>
              <a:rPr kumimoji="0" lang="ru-RU" sz="4600" b="1"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rPr>
              <a:t> </a:t>
            </a:r>
            <a:r>
              <a:rPr kumimoji="0" lang="ru-RU" sz="4600" b="1" i="0" u="none" strike="noStrike" kern="1200" cap="none" spc="0" normalizeH="0" baseline="0" noProof="0" dirty="0" err="1"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rPr>
              <a:t>Буняковского</a:t>
            </a:r>
            <a:endParaRPr kumimoji="0" lang="ru-RU" sz="46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pic>
        <p:nvPicPr>
          <p:cNvPr id="36868" name="Picture 4" descr="http://gorod.tomsk.ru/uploads/34046/1257509251/070219151256.jpg"/>
          <p:cNvPicPr>
            <a:picLocks noChangeAspect="1" noChangeArrowheads="1"/>
          </p:cNvPicPr>
          <p:nvPr/>
        </p:nvPicPr>
        <p:blipFill>
          <a:blip r:embed="rId5" cstate="email"/>
          <a:srcRect/>
          <a:stretch>
            <a:fillRect/>
          </a:stretch>
        </p:blipFill>
        <p:spPr bwMode="auto">
          <a:xfrm>
            <a:off x="285720" y="2000240"/>
            <a:ext cx="3842508" cy="3286148"/>
          </a:xfrm>
          <a:prstGeom prst="rect">
            <a:avLst/>
          </a:prstGeom>
          <a:noFill/>
          <a:ln>
            <a:solidFill>
              <a:schemeClr val="accent1"/>
            </a:solidFill>
          </a:ln>
        </p:spPr>
      </p:pic>
      <p:sp>
        <p:nvSpPr>
          <p:cNvPr id="10" name="Прямоугольник 9"/>
          <p:cNvSpPr/>
          <p:nvPr/>
        </p:nvSpPr>
        <p:spPr>
          <a:xfrm>
            <a:off x="4214810" y="1643050"/>
            <a:ext cx="4714908" cy="4770537"/>
          </a:xfrm>
          <a:prstGeom prst="rect">
            <a:avLst/>
          </a:prstGeom>
        </p:spPr>
        <p:txBody>
          <a:bodyPr wrap="square">
            <a:spAutoFit/>
          </a:bodyPr>
          <a:lstStyle/>
          <a:p>
            <a:r>
              <a:rPr lang="ru-RU" sz="1600" dirty="0" smtClean="0"/>
              <a:t>По устройству </a:t>
            </a:r>
            <a:r>
              <a:rPr lang="ru-RU" sz="1600" dirty="0" err="1" smtClean="0"/>
              <a:t>самосчёты</a:t>
            </a:r>
            <a:r>
              <a:rPr lang="ru-RU" sz="1600" dirty="0" smtClean="0"/>
              <a:t> совсем не похожи на русские счёты, только принцип действия их одинаков. Основу его конструкции составляет металлическое кольцо (колесо), свободно вращающееся на оси, проходящей через центр основания. К кольцу на одинаковых расстояниях жестко крепятся небольшие кружки (30 шт.) с цифрами от 0 до 9, повторяющимися три раза, причем после каждой цифры 9 на кольце предусмотрен зубец для передачи десятков в счетчик. У каждого кружка есть изогнутый металлический стержень с шаровидной косточкой на конце, с их помощью кольцо приводится в движение при установке чисел. Вращая кольцо против часовой стрелки, производится сложение чисел, при вращении кольца по часовой стрелке - вычитание. В средней части прибора - планка с окошками счетчика.</a:t>
            </a:r>
            <a:endParaRPr lang="ru-RU" sz="1600" dirty="0"/>
          </a:p>
        </p:txBody>
      </p:sp>
      <p:sp>
        <p:nvSpPr>
          <p:cNvPr id="9" name="Стрелка влево 8"/>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Стрелка влево 11">
            <a:hlinkClick r:id="rId6" action="ppaction://hlinksldjump" tooltip="МЕНЮ"/>
          </p:cNvPr>
          <p:cNvSpPr/>
          <p:nvPr/>
        </p:nvSpPr>
        <p:spPr>
          <a:xfrm>
            <a:off x="8215338"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p:cNvPicPr>
            <a:picLocks noChangeAspect="1"/>
          </p:cNvPicPr>
          <p:nvPr/>
        </p:nvPicPr>
        <p:blipFill>
          <a:blip r:embed="rId3" cstate="email">
            <a:extLst>
              <a:ext uri="{28A0092B-C50C-407E-A947-70E740481C1C}">
                <a14:useLocalDpi xmlns:a14="http://schemas.microsoft.com/office/drawing/2010/main" xmlns="" val="0"/>
              </a:ext>
            </a:extLst>
          </a:blip>
          <a:stretch>
            <a:fillRect/>
          </a:stretch>
        </p:blipFill>
        <p:spPr>
          <a:xfrm>
            <a:off x="3448" y="0"/>
            <a:ext cx="9138198" cy="6858000"/>
          </a:xfrm>
          <a:prstGeom prst="rect">
            <a:avLst/>
          </a:prstGeom>
        </p:spPr>
      </p:pic>
      <p:pic>
        <p:nvPicPr>
          <p:cNvPr id="11266" name="Picture 2" descr="эмб-аним-2"/>
          <p:cNvPicPr>
            <a:picLocks noChangeAspect="1" noChangeArrowheads="1" noCrop="1"/>
          </p:cNvPicPr>
          <p:nvPr/>
        </p:nvPicPr>
        <p:blipFill>
          <a:blip r:embed="rId4" cstate="email"/>
          <a:srcRect/>
          <a:stretch>
            <a:fillRect/>
          </a:stretch>
        </p:blipFill>
        <p:spPr bwMode="auto">
          <a:xfrm>
            <a:off x="0" y="-1"/>
            <a:ext cx="4500562" cy="4324575"/>
          </a:xfrm>
          <a:prstGeom prst="rect">
            <a:avLst/>
          </a:prstGeom>
          <a:noFill/>
          <a:ln w="9525">
            <a:noFill/>
            <a:miter lim="800000"/>
            <a:headEnd/>
            <a:tailEnd/>
          </a:ln>
        </p:spPr>
      </p:pic>
      <p:sp>
        <p:nvSpPr>
          <p:cNvPr id="9" name="Скругленный прямоугольник 8"/>
          <p:cNvSpPr/>
          <p:nvPr/>
        </p:nvSpPr>
        <p:spPr>
          <a:xfrm>
            <a:off x="1214414" y="4572000"/>
            <a:ext cx="6715172" cy="2286000"/>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3600" dirty="0">
                <a:solidFill>
                  <a:schemeClr val="accent1"/>
                </a:solidFill>
                <a:effectLst>
                  <a:outerShdw blurRad="38100" dist="38100" dir="2700000" algn="tl">
                    <a:srgbClr val="000000">
                      <a:alpha val="43137"/>
                    </a:srgbClr>
                  </a:outerShdw>
                </a:effectLst>
              </a:rPr>
              <a:t>СПАСИБО ЗА ВНИМАНИЕ!</a:t>
            </a:r>
          </a:p>
          <a:p>
            <a:pPr algn="ctr">
              <a:defRPr/>
            </a:pPr>
            <a:r>
              <a:rPr lang="ru-RU" sz="2800" dirty="0" err="1" smtClean="0">
                <a:solidFill>
                  <a:schemeClr val="accent1"/>
                </a:solidFill>
                <a:effectLst>
                  <a:outerShdw blurRad="38100" dist="38100" dir="2700000" algn="tl">
                    <a:srgbClr val="000000">
                      <a:alpha val="43137"/>
                    </a:srgbClr>
                  </a:outerShdw>
                </a:effectLst>
              </a:rPr>
              <a:t>Опанащук</a:t>
            </a:r>
            <a:r>
              <a:rPr lang="ru-RU" sz="2800" dirty="0" smtClean="0">
                <a:solidFill>
                  <a:schemeClr val="accent1"/>
                </a:solidFill>
                <a:effectLst>
                  <a:outerShdw blurRad="38100" dist="38100" dir="2700000" algn="tl">
                    <a:srgbClr val="000000">
                      <a:alpha val="43137"/>
                    </a:srgbClr>
                  </a:outerShdw>
                </a:effectLst>
              </a:rPr>
              <a:t> Ольга Борисовна</a:t>
            </a:r>
          </a:p>
          <a:p>
            <a:pPr algn="ctr">
              <a:defRPr/>
            </a:pPr>
            <a:r>
              <a:rPr lang="ru-RU" sz="2800" dirty="0" smtClean="0">
                <a:solidFill>
                  <a:schemeClr val="accent1"/>
                </a:solidFill>
                <a:effectLst>
                  <a:outerShdw blurRad="38100" dist="38100" dir="2700000" algn="tl">
                    <a:srgbClr val="000000">
                      <a:alpha val="43137"/>
                    </a:srgbClr>
                  </a:outerShdw>
                </a:effectLst>
              </a:rPr>
              <a:t>МБОУ </a:t>
            </a:r>
            <a:r>
              <a:rPr lang="ru-RU" sz="2800" dirty="0">
                <a:solidFill>
                  <a:schemeClr val="accent1"/>
                </a:solidFill>
                <a:effectLst>
                  <a:outerShdw blurRad="38100" dist="38100" dir="2700000" algn="tl">
                    <a:srgbClr val="000000">
                      <a:alpha val="43137"/>
                    </a:srgbClr>
                  </a:outerShdw>
                </a:effectLst>
              </a:rPr>
              <a:t>«СОШ №1»</a:t>
            </a:r>
          </a:p>
          <a:p>
            <a:pPr algn="ctr">
              <a:defRPr/>
            </a:pPr>
            <a:r>
              <a:rPr lang="ru-RU" sz="2000" dirty="0">
                <a:solidFill>
                  <a:schemeClr val="accent1"/>
                </a:solidFill>
                <a:effectLst>
                  <a:outerShdw blurRad="38100" dist="38100" dir="2700000" algn="tl">
                    <a:srgbClr val="000000">
                      <a:alpha val="43137"/>
                    </a:srgbClr>
                  </a:outerShdw>
                </a:effectLst>
              </a:rPr>
              <a:t>г.Нефтеюганск</a:t>
            </a:r>
          </a:p>
          <a:p>
            <a:pPr algn="ctr">
              <a:defRPr/>
            </a:pPr>
            <a:r>
              <a:rPr lang="ru-RU" sz="2000" dirty="0">
                <a:solidFill>
                  <a:schemeClr val="accent1"/>
                </a:solidFill>
                <a:effectLst>
                  <a:outerShdw blurRad="38100" dist="38100" dir="2700000" algn="tl">
                    <a:srgbClr val="000000">
                      <a:alpha val="43137"/>
                    </a:srgbClr>
                  </a:outerShdw>
                </a:effectLst>
              </a:rPr>
              <a:t>2012 год</a:t>
            </a:r>
          </a:p>
        </p:txBody>
      </p:sp>
      <p:pic>
        <p:nvPicPr>
          <p:cNvPr id="18434" name="Picture 2" descr="D:\ОБ\фон к презентации\робот-махает-аним.gif"/>
          <p:cNvPicPr>
            <a:picLocks noChangeAspect="1" noChangeArrowheads="1" noCrop="1"/>
          </p:cNvPicPr>
          <p:nvPr/>
        </p:nvPicPr>
        <p:blipFill>
          <a:blip r:embed="rId5" cstate="email"/>
          <a:srcRect/>
          <a:stretch>
            <a:fillRect/>
          </a:stretch>
        </p:blipFill>
        <p:spPr bwMode="auto">
          <a:xfrm>
            <a:off x="5857884" y="714356"/>
            <a:ext cx="2330205" cy="3531718"/>
          </a:xfrm>
          <a:prstGeom prst="rect">
            <a:avLst/>
          </a:prstGeom>
          <a:noFill/>
        </p:spPr>
      </p:pic>
      <p:pic>
        <p:nvPicPr>
          <p:cNvPr id="6" name="2.mp3">
            <a:hlinkClick r:id="" action="ppaction://media"/>
          </p:cNvPr>
          <p:cNvPicPr>
            <a:picLocks noRot="1" noChangeAspect="1"/>
          </p:cNvPicPr>
          <p:nvPr>
            <a:audioFile r:link="rId1"/>
          </p:nvPr>
        </p:nvPicPr>
        <p:blipFill>
          <a:blip r:embed="rId6" cstate="email"/>
          <a:stretch>
            <a:fillRect/>
          </a:stretch>
        </p:blipFill>
        <p:spPr>
          <a:xfrm>
            <a:off x="-304800" y="3500438"/>
            <a:ext cx="304800" cy="304800"/>
          </a:xfrm>
          <a:prstGeom prst="rect">
            <a:avLst/>
          </a:prstGeom>
        </p:spPr>
      </p:pic>
    </p:spTree>
  </p:cSld>
  <p:clrMapOvr>
    <a:masterClrMapping/>
  </p:clrMapOvr>
  <p:transition advClick="0" advTm="30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2">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10" name="TextBox 9"/>
          <p:cNvSpPr txBox="1"/>
          <p:nvPr/>
        </p:nvSpPr>
        <p:spPr>
          <a:xfrm>
            <a:off x="357158" y="428604"/>
            <a:ext cx="8429684" cy="6740307"/>
          </a:xfrm>
          <a:prstGeom prst="rect">
            <a:avLst/>
          </a:prstGeom>
          <a:noFill/>
        </p:spPr>
        <p:txBody>
          <a:bodyPr wrap="square" rtlCol="0">
            <a:spAutoFit/>
          </a:bodyPr>
          <a:lstStyle/>
          <a:p>
            <a:r>
              <a:rPr lang="ru-RU" u="sng" dirty="0" smtClean="0">
                <a:hlinkClick r:id="rId2"/>
              </a:rPr>
              <a:t>http://gorod.tomsk.ru/index-1257512674.php</a:t>
            </a:r>
            <a:endParaRPr lang="ru-RU" dirty="0" smtClean="0"/>
          </a:p>
          <a:p>
            <a:r>
              <a:rPr lang="ru-RU" u="sng" dirty="0" smtClean="0">
                <a:hlinkClick r:id="rId3"/>
              </a:rPr>
              <a:t>http://school-8.ucoz.ru/index/do_nachala_xix_veka/0-179</a:t>
            </a:r>
            <a:endParaRPr lang="ru-RU" dirty="0" smtClean="0"/>
          </a:p>
          <a:p>
            <a:r>
              <a:rPr lang="ru-RU" u="sng" dirty="0" smtClean="0">
                <a:hlinkClick r:id="rId4"/>
              </a:rPr>
              <a:t>http://www.trinity.se-ua.net/infrmtqu/1/4/</a:t>
            </a:r>
            <a:r>
              <a:rPr lang="ru-RU" dirty="0" smtClean="0"/>
              <a:t> </a:t>
            </a:r>
          </a:p>
          <a:p>
            <a:r>
              <a:rPr lang="ru-RU" u="sng" dirty="0" smtClean="0">
                <a:hlinkClick r:id="rId5"/>
              </a:rPr>
              <a:t>http://edu.mccme.ru/School/INet/sch1685/history.htm</a:t>
            </a:r>
            <a:endParaRPr lang="ru-RU" dirty="0" smtClean="0"/>
          </a:p>
          <a:p>
            <a:r>
              <a:rPr lang="ru-RU" u="sng" dirty="0" smtClean="0">
                <a:hlinkClick r:id="rId6"/>
              </a:rPr>
              <a:t>http://htt.my1.ru/index/0-7</a:t>
            </a:r>
            <a:endParaRPr lang="ru-RU" dirty="0" smtClean="0"/>
          </a:p>
          <a:p>
            <a:r>
              <a:rPr lang="ru-RU" u="sng" dirty="0" smtClean="0">
                <a:hlinkClick r:id="rId5"/>
              </a:rPr>
              <a:t>http://edu.mccme.ru/School/INet/sch1685/history.htm</a:t>
            </a:r>
            <a:endParaRPr lang="ru-RU" dirty="0" smtClean="0"/>
          </a:p>
          <a:p>
            <a:r>
              <a:rPr lang="ru-RU" u="sng" dirty="0" smtClean="0">
                <a:hlinkClick r:id="rId7"/>
              </a:rPr>
              <a:t>http://schools.keldysh.ru/sch444/MUSEUM/1_17-17.htm</a:t>
            </a:r>
            <a:r>
              <a:rPr lang="ru-RU" dirty="0" smtClean="0"/>
              <a:t> </a:t>
            </a:r>
          </a:p>
          <a:p>
            <a:r>
              <a:rPr lang="ru-RU" u="sng" dirty="0" smtClean="0">
                <a:hlinkClick r:id="rId8"/>
              </a:rPr>
              <a:t>http://schools.keldysh.ru/sch444/MUSEUM/PRES/PL-5-98.htm</a:t>
            </a:r>
            <a:endParaRPr lang="ru-RU" dirty="0" smtClean="0"/>
          </a:p>
          <a:p>
            <a:r>
              <a:rPr lang="ru-RU" u="sng" dirty="0" smtClean="0">
                <a:hlinkClick r:id="rId9"/>
              </a:rPr>
              <a:t>http://informedu.narod.ru/hist2.html</a:t>
            </a:r>
            <a:endParaRPr lang="ru-RU" dirty="0" smtClean="0"/>
          </a:p>
          <a:p>
            <a:r>
              <a:rPr lang="ru-RU" u="sng" dirty="0" smtClean="0">
                <a:hlinkClick r:id="rId10"/>
              </a:rPr>
              <a:t>http://sfrolov.livejournal.com/73337.html</a:t>
            </a:r>
            <a:endParaRPr lang="ru-RU" dirty="0" smtClean="0"/>
          </a:p>
          <a:p>
            <a:r>
              <a:rPr lang="ru-RU" u="sng" dirty="0" smtClean="0">
                <a:hlinkClick r:id="rId11"/>
              </a:rPr>
              <a:t>http://www.project.sch901.edusite.ru/p31aa1.html</a:t>
            </a:r>
            <a:endParaRPr lang="ru-RU" dirty="0" smtClean="0"/>
          </a:p>
          <a:p>
            <a:r>
              <a:rPr lang="en-US" u="sng" dirty="0" smtClean="0">
                <a:hlinkClick r:id="rId12"/>
              </a:rPr>
              <a:t>http</a:t>
            </a:r>
            <a:r>
              <a:rPr lang="ru-RU" u="sng" dirty="0" smtClean="0">
                <a:hlinkClick r:id="rId12"/>
              </a:rPr>
              <a:t>://</a:t>
            </a:r>
            <a:r>
              <a:rPr lang="en-US" u="sng" dirty="0" smtClean="0">
                <a:hlinkClick r:id="rId12"/>
              </a:rPr>
              <a:t>www</a:t>
            </a:r>
            <a:r>
              <a:rPr lang="ru-RU" u="sng" dirty="0" smtClean="0">
                <a:hlinkClick r:id="rId12"/>
              </a:rPr>
              <a:t>.</a:t>
            </a:r>
            <a:r>
              <a:rPr lang="en-US" u="sng" dirty="0" err="1" smtClean="0">
                <a:hlinkClick r:id="rId12"/>
              </a:rPr>
              <a:t>computerhistory</a:t>
            </a:r>
            <a:r>
              <a:rPr lang="ru-RU" u="sng" dirty="0" smtClean="0">
                <a:hlinkClick r:id="rId12"/>
              </a:rPr>
              <a:t>.</a:t>
            </a:r>
            <a:r>
              <a:rPr lang="en-US" u="sng" dirty="0" err="1" smtClean="0">
                <a:hlinkClick r:id="rId12"/>
              </a:rPr>
              <a:t>narod</a:t>
            </a:r>
            <a:r>
              <a:rPr lang="ru-RU" u="sng" dirty="0" smtClean="0">
                <a:hlinkClick r:id="rId12"/>
              </a:rPr>
              <a:t>.</a:t>
            </a:r>
            <a:r>
              <a:rPr lang="en-US" u="sng" dirty="0" err="1" smtClean="0">
                <a:hlinkClick r:id="rId12"/>
              </a:rPr>
              <a:t>ru</a:t>
            </a:r>
            <a:r>
              <a:rPr lang="ru-RU" u="sng" dirty="0" smtClean="0">
                <a:hlinkClick r:id="rId12"/>
              </a:rPr>
              <a:t>/</a:t>
            </a:r>
            <a:r>
              <a:rPr lang="en-US" u="sng" dirty="0" smtClean="0">
                <a:hlinkClick r:id="rId12"/>
              </a:rPr>
              <a:t>microcomputers</a:t>
            </a:r>
            <a:r>
              <a:rPr lang="ru-RU" u="sng" dirty="0" smtClean="0">
                <a:hlinkClick r:id="rId12"/>
              </a:rPr>
              <a:t>.</a:t>
            </a:r>
            <a:r>
              <a:rPr lang="en-US" u="sng" dirty="0" err="1" smtClean="0">
                <a:hlinkClick r:id="rId12"/>
              </a:rPr>
              <a:t>htm</a:t>
            </a:r>
            <a:endParaRPr lang="ru-RU" dirty="0" smtClean="0"/>
          </a:p>
          <a:p>
            <a:r>
              <a:rPr lang="en-US" u="sng" dirty="0" smtClean="0">
                <a:hlinkClick r:id="rId13"/>
              </a:rPr>
              <a:t>http</a:t>
            </a:r>
            <a:r>
              <a:rPr lang="ru-RU" u="sng" dirty="0" smtClean="0">
                <a:hlinkClick r:id="rId13"/>
              </a:rPr>
              <a:t>://</a:t>
            </a:r>
            <a:r>
              <a:rPr lang="en-US" u="sng" dirty="0" err="1" smtClean="0">
                <a:hlinkClick r:id="rId13"/>
              </a:rPr>
              <a:t>ru</a:t>
            </a:r>
            <a:r>
              <a:rPr lang="ru-RU" u="sng" dirty="0" smtClean="0">
                <a:hlinkClick r:id="rId13"/>
              </a:rPr>
              <a:t>.</a:t>
            </a:r>
            <a:r>
              <a:rPr lang="en-US" u="sng" dirty="0" err="1" smtClean="0">
                <a:hlinkClick r:id="rId13"/>
              </a:rPr>
              <a:t>wikipedia</a:t>
            </a:r>
            <a:r>
              <a:rPr lang="ru-RU" u="sng" dirty="0" smtClean="0">
                <a:hlinkClick r:id="rId13"/>
              </a:rPr>
              <a:t>.</a:t>
            </a:r>
            <a:r>
              <a:rPr lang="en-US" u="sng" dirty="0" smtClean="0">
                <a:hlinkClick r:id="rId13"/>
              </a:rPr>
              <a:t>org</a:t>
            </a:r>
            <a:r>
              <a:rPr lang="ru-RU" u="sng" dirty="0" smtClean="0">
                <a:hlinkClick r:id="rId13"/>
              </a:rPr>
              <a:t>/</a:t>
            </a:r>
            <a:r>
              <a:rPr lang="en-US" u="sng" dirty="0" smtClean="0">
                <a:hlinkClick r:id="rId13"/>
              </a:rPr>
              <a:t>wiki</a:t>
            </a:r>
            <a:r>
              <a:rPr lang="ru-RU" u="sng" dirty="0" smtClean="0">
                <a:hlinkClick r:id="rId13"/>
              </a:rPr>
              <a:t>/%</a:t>
            </a:r>
            <a:r>
              <a:rPr lang="en-US" u="sng" dirty="0" smtClean="0">
                <a:hlinkClick r:id="rId13"/>
              </a:rPr>
              <a:t>D</a:t>
            </a:r>
            <a:r>
              <a:rPr lang="ru-RU" u="sng" dirty="0" smtClean="0">
                <a:hlinkClick r:id="rId13"/>
              </a:rPr>
              <a:t>1%</a:t>
            </a:r>
            <a:r>
              <a:rPr lang="en-US" u="sng" dirty="0" smtClean="0">
                <a:hlinkClick r:id="rId13"/>
              </a:rPr>
              <a:t>F</a:t>
            </a:r>
            <a:r>
              <a:rPr lang="ru-RU" u="sng" dirty="0" smtClean="0">
                <a:hlinkClick r:id="rId13"/>
              </a:rPr>
              <a:t>3%</a:t>
            </a:r>
            <a:r>
              <a:rPr lang="en-US" u="sng" dirty="0" smtClean="0">
                <a:hlinkClick r:id="rId13"/>
              </a:rPr>
              <a:t>EF</a:t>
            </a:r>
            <a:r>
              <a:rPr lang="ru-RU" u="sng" dirty="0" smtClean="0">
                <a:hlinkClick r:id="rId13"/>
              </a:rPr>
              <a:t>%</a:t>
            </a:r>
            <a:r>
              <a:rPr lang="en-US" u="sng" dirty="0" smtClean="0">
                <a:hlinkClick r:id="rId13"/>
              </a:rPr>
              <a:t>E</a:t>
            </a:r>
            <a:r>
              <a:rPr lang="ru-RU" u="sng" dirty="0" smtClean="0">
                <a:hlinkClick r:id="rId13"/>
              </a:rPr>
              <a:t>5%</a:t>
            </a:r>
            <a:r>
              <a:rPr lang="en-US" u="sng" dirty="0" smtClean="0">
                <a:hlinkClick r:id="rId13"/>
              </a:rPr>
              <a:t>F</a:t>
            </a:r>
            <a:r>
              <a:rPr lang="ru-RU" u="sng" dirty="0" smtClean="0">
                <a:hlinkClick r:id="rId13"/>
              </a:rPr>
              <a:t>0%</a:t>
            </a:r>
            <a:r>
              <a:rPr lang="en-US" u="sng" dirty="0" smtClean="0">
                <a:hlinkClick r:id="rId13"/>
              </a:rPr>
              <a:t>EA</a:t>
            </a:r>
            <a:r>
              <a:rPr lang="ru-RU" u="sng" dirty="0" smtClean="0">
                <a:hlinkClick r:id="rId13"/>
              </a:rPr>
              <a:t>%</a:t>
            </a:r>
            <a:r>
              <a:rPr lang="en-US" u="sng" dirty="0" smtClean="0">
                <a:hlinkClick r:id="rId13"/>
              </a:rPr>
              <a:t>EE</a:t>
            </a:r>
            <a:r>
              <a:rPr lang="ru-RU" u="sng" dirty="0" smtClean="0">
                <a:hlinkClick r:id="rId13"/>
              </a:rPr>
              <a:t>%</a:t>
            </a:r>
            <a:r>
              <a:rPr lang="en-US" u="sng" dirty="0" smtClean="0">
                <a:hlinkClick r:id="rId13"/>
              </a:rPr>
              <a:t>EC</a:t>
            </a:r>
            <a:r>
              <a:rPr lang="ru-RU" u="sng" dirty="0" smtClean="0">
                <a:hlinkClick r:id="rId13"/>
              </a:rPr>
              <a:t>%</a:t>
            </a:r>
            <a:r>
              <a:rPr lang="en-US" u="sng" dirty="0" smtClean="0">
                <a:hlinkClick r:id="rId13"/>
              </a:rPr>
              <a:t>EF</a:t>
            </a:r>
            <a:r>
              <a:rPr lang="ru-RU" u="sng" dirty="0" smtClean="0">
                <a:hlinkClick r:id="rId13"/>
              </a:rPr>
              <a:t>%</a:t>
            </a:r>
            <a:r>
              <a:rPr lang="en-US" u="sng" dirty="0" smtClean="0">
                <a:hlinkClick r:id="rId13"/>
              </a:rPr>
              <a:t>FC</a:t>
            </a:r>
            <a:r>
              <a:rPr lang="ru-RU" u="sng" dirty="0" smtClean="0">
                <a:hlinkClick r:id="rId13"/>
              </a:rPr>
              <a:t>%</a:t>
            </a:r>
            <a:r>
              <a:rPr lang="en-US" u="sng" dirty="0" smtClean="0">
                <a:hlinkClick r:id="rId13"/>
              </a:rPr>
              <a:t>FE</a:t>
            </a:r>
            <a:r>
              <a:rPr lang="ru-RU" u="sng" dirty="0" smtClean="0">
                <a:hlinkClick r:id="rId13"/>
              </a:rPr>
              <a:t>%</a:t>
            </a:r>
            <a:r>
              <a:rPr lang="en-US" u="sng" dirty="0" smtClean="0">
                <a:hlinkClick r:id="rId13"/>
              </a:rPr>
              <a:t>F</a:t>
            </a:r>
            <a:r>
              <a:rPr lang="ru-RU" u="sng" dirty="0" smtClean="0">
                <a:hlinkClick r:id="rId13"/>
              </a:rPr>
              <a:t>2%</a:t>
            </a:r>
            <a:r>
              <a:rPr lang="en-US" u="sng" dirty="0" smtClean="0">
                <a:hlinkClick r:id="rId13"/>
              </a:rPr>
              <a:t>E</a:t>
            </a:r>
            <a:r>
              <a:rPr lang="ru-RU" u="sng" dirty="0" smtClean="0">
                <a:hlinkClick r:id="rId13"/>
              </a:rPr>
              <a:t>5%</a:t>
            </a:r>
            <a:r>
              <a:rPr lang="en-US" u="sng" dirty="0" smtClean="0">
                <a:hlinkClick r:id="rId13"/>
              </a:rPr>
              <a:t>F</a:t>
            </a:r>
            <a:r>
              <a:rPr lang="ru-RU" u="sng" dirty="0" smtClean="0">
                <a:hlinkClick r:id="rId13"/>
              </a:rPr>
              <a:t>0</a:t>
            </a:r>
            <a:endParaRPr lang="ru-RU" dirty="0" smtClean="0"/>
          </a:p>
          <a:p>
            <a:r>
              <a:rPr lang="ru-RU" u="sng" dirty="0" smtClean="0">
                <a:hlinkClick r:id="rId14"/>
              </a:rPr>
              <a:t>http://www.pcweek.ru/pictures/detail.php?ID=121450&amp;PICTURE_ID=121449</a:t>
            </a:r>
            <a:endParaRPr lang="ru-RU" dirty="0" smtClean="0"/>
          </a:p>
          <a:p>
            <a:r>
              <a:rPr lang="ru-RU" dirty="0" smtClean="0"/>
              <a:t> </a:t>
            </a:r>
            <a:r>
              <a:rPr lang="ru-RU" u="sng" dirty="0" smtClean="0">
                <a:hlinkClick r:id="rId15"/>
              </a:rPr>
              <a:t>http://будущее.рф/</a:t>
            </a:r>
            <a:endParaRPr lang="ru-RU" dirty="0" smtClean="0"/>
          </a:p>
          <a:p>
            <a:r>
              <a:rPr lang="ru-RU" u="sng" dirty="0" smtClean="0">
                <a:hlinkClick r:id="rId16"/>
              </a:rPr>
              <a:t>http://www.scorcher.ru/art/future_society/future_society2.php</a:t>
            </a:r>
            <a:endParaRPr lang="ru-RU" dirty="0" smtClean="0"/>
          </a:p>
          <a:p>
            <a:r>
              <a:rPr lang="ru-RU" u="sng" dirty="0" smtClean="0">
                <a:hlinkClick r:id="rId17"/>
              </a:rPr>
              <a:t>http://thirdangels.ucoz.ru/publ/kompjutery/kompjutery_budushhego/vzgljad_v_cifrovoe_budushhee_ili_razmechtalis_kompjuter_cherez_20_let/53-1-0-92</a:t>
            </a:r>
            <a:endParaRPr lang="ru-RU" dirty="0" smtClean="0"/>
          </a:p>
          <a:p>
            <a:r>
              <a:rPr lang="ru-RU" u="sng" dirty="0" smtClean="0">
                <a:hlinkClick r:id="rId18"/>
              </a:rPr>
              <a:t>http://www.technofresh.ru/technics/technostory/future-computers.html</a:t>
            </a:r>
            <a:endParaRPr lang="ru-RU" dirty="0" smtClean="0"/>
          </a:p>
          <a:p>
            <a:r>
              <a:rPr lang="ru-RU" u="sng" dirty="0" smtClean="0">
                <a:hlinkClick r:id="rId19"/>
              </a:rPr>
              <a:t>http://www.infuture.ru/article/727</a:t>
            </a:r>
            <a:endParaRPr lang="ru-RU" dirty="0" smtClean="0"/>
          </a:p>
          <a:p>
            <a:r>
              <a:rPr lang="ru-RU" u="sng" dirty="0" smtClean="0">
                <a:hlinkClick r:id="rId20"/>
              </a:rPr>
              <a:t>http://laaax.ru/interest2/hi-tech/8463-nextep-konceptualnyj-naruchnyj-kompyuter.html</a:t>
            </a:r>
            <a:endParaRPr lang="ru-RU" dirty="0" smtClean="0"/>
          </a:p>
          <a:p>
            <a:endParaRPr lang="ru-RU" dirty="0"/>
          </a:p>
        </p:txBody>
      </p:sp>
    </p:spTree>
  </p:cSld>
  <p:clrMapOvr>
    <a:masterClrMapping/>
  </p:clrMapOvr>
  <p:transition advClick="0"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ppt_x"/>
                                          </p:val>
                                        </p:tav>
                                        <p:tav tm="100000">
                                          <p:val>
                                            <p:strVal val="#ppt_x"/>
                                          </p:val>
                                        </p:tav>
                                      </p:tavLst>
                                    </p:anim>
                                    <p:anim calcmode="lin" valueType="num">
                                      <p:cBhvr additive="base">
                                        <p:cTn id="8" dur="10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xit" presetSubtype="1" fill="hold" grpId="1" nodeType="afterEffect">
                                  <p:stCondLst>
                                    <p:cond delay="2000"/>
                                  </p:stCondLst>
                                  <p:childTnLst>
                                    <p:anim calcmode="lin" valueType="num">
                                      <p:cBhvr additive="base">
                                        <p:cTn id="11" dur="1000"/>
                                        <p:tgtEl>
                                          <p:spTgt spid="10"/>
                                        </p:tgtEl>
                                        <p:attrNameLst>
                                          <p:attrName>ppt_x</p:attrName>
                                        </p:attrNameLst>
                                      </p:cBhvr>
                                      <p:tavLst>
                                        <p:tav tm="0">
                                          <p:val>
                                            <p:strVal val="ppt_x"/>
                                          </p:val>
                                        </p:tav>
                                        <p:tav tm="100000">
                                          <p:val>
                                            <p:strVal val="ppt_x"/>
                                          </p:val>
                                        </p:tav>
                                      </p:tavLst>
                                    </p:anim>
                                    <p:anim calcmode="lin" valueType="num">
                                      <p:cBhvr additive="base">
                                        <p:cTn id="12" dur="1000"/>
                                        <p:tgtEl>
                                          <p:spTgt spid="10"/>
                                        </p:tgtEl>
                                        <p:attrNameLst>
                                          <p:attrName>ppt_y</p:attrName>
                                        </p:attrNameLst>
                                      </p:cBhvr>
                                      <p:tavLst>
                                        <p:tav tm="0">
                                          <p:val>
                                            <p:strVal val="ppt_y"/>
                                          </p:val>
                                        </p:tav>
                                        <p:tav tm="100000">
                                          <p:val>
                                            <p:strVal val="0-ppt_h/2"/>
                                          </p:val>
                                        </p:tav>
                                      </p:tavLst>
                                    </p:anim>
                                    <p:set>
                                      <p:cBhvr>
                                        <p:cTn id="13" dur="1" fill="hold">
                                          <p:stCondLst>
                                            <p:cond delay="9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1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None/>
            </a:pPr>
            <a:r>
              <a:rPr lang="ru-RU" sz="2800" dirty="0" smtClean="0">
                <a:ln w="1905"/>
                <a:solidFill>
                  <a:srgbClr val="FF0000"/>
                </a:solidFill>
                <a:effectLst>
                  <a:innerShdw blurRad="69850" dist="43180" dir="5400000">
                    <a:srgbClr val="000000">
                      <a:alpha val="65000"/>
                    </a:srgbClr>
                  </a:innerShdw>
                </a:effectLst>
                <a:latin typeface="Arial Narrow" pitchFamily="34" charset="0"/>
              </a:rPr>
              <a:t>Проверь себя: </a:t>
            </a:r>
            <a:r>
              <a:rPr lang="ru-RU" sz="2800" dirty="0" smtClean="0">
                <a:ln w="1905"/>
                <a:solidFill>
                  <a:srgbClr val="FF0000"/>
                </a:solidFill>
                <a:effectLst>
                  <a:outerShdw blurRad="38100" dist="38100" dir="2700000" algn="tl">
                    <a:srgbClr val="000000">
                      <a:alpha val="43137"/>
                    </a:srgbClr>
                  </a:outerShdw>
                </a:effectLst>
                <a:latin typeface="Arial Narrow" pitchFamily="34" charset="0"/>
              </a:rPr>
              <a:t>«ПОКОЛЕНИЯ</a:t>
            </a:r>
            <a:r>
              <a:rPr lang="ru-RU" sz="2800" dirty="0" smtClean="0">
                <a:ln w="1905"/>
                <a:solidFill>
                  <a:srgbClr val="FF0000"/>
                </a:solidFill>
                <a:effectLst>
                  <a:outerShdw blurRad="38100" dist="38100" dir="2700000" algn="tl">
                    <a:srgbClr val="000000">
                      <a:alpha val="43137"/>
                    </a:srgbClr>
                  </a:outerShdw>
                </a:effectLst>
              </a:rPr>
              <a:t>  КОМПЬЮТЕРОВ»</a:t>
            </a:r>
            <a:endParaRPr lang="ru-RU" sz="2800" dirty="0">
              <a:ln w="1905"/>
              <a:solidFill>
                <a:srgbClr val="FF0000"/>
              </a:solidFill>
              <a:effectLst>
                <a:outerShdw blurRad="38100" dist="38100" dir="2700000" algn="tl">
                  <a:srgbClr val="000000">
                    <a:alpha val="43137"/>
                  </a:srgbClr>
                </a:outerShdw>
              </a:effectLst>
            </a:endParaRPr>
          </a:p>
        </p:txBody>
      </p:sp>
      <p:sp>
        <p:nvSpPr>
          <p:cNvPr id="8" name="Rectangle 2"/>
          <p:cNvSpPr txBox="1">
            <a:spLocks noChangeArrowheads="1"/>
          </p:cNvSpPr>
          <p:nvPr/>
        </p:nvSpPr>
        <p:spPr>
          <a:xfrm>
            <a:off x="500034" y="1357298"/>
            <a:ext cx="8072494" cy="857256"/>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lang="ru-RU" sz="2800" b="1" dirty="0" smtClean="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rPr>
              <a:t>Выбери правильный ответ</a:t>
            </a:r>
            <a:endParaRPr kumimoji="0" lang="ru-RU" sz="28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sp>
        <p:nvSpPr>
          <p:cNvPr id="10" name="TextBox 9"/>
          <p:cNvSpPr txBox="1"/>
          <p:nvPr/>
        </p:nvSpPr>
        <p:spPr>
          <a:xfrm>
            <a:off x="428596" y="2214554"/>
            <a:ext cx="8215370" cy="1569660"/>
          </a:xfrm>
          <a:prstGeom prst="rect">
            <a:avLst/>
          </a:prstGeom>
          <a:noFill/>
        </p:spPr>
        <p:txBody>
          <a:bodyPr wrap="square" rtlCol="0">
            <a:spAutoFit/>
          </a:bodyPr>
          <a:lstStyle/>
          <a:p>
            <a:r>
              <a:rPr lang="ru-RU" sz="2400" b="1" u="sng" dirty="0" smtClean="0"/>
              <a:t>Элементной базой ЭВМ  1-го поколения являются:</a:t>
            </a:r>
          </a:p>
          <a:p>
            <a:pPr>
              <a:buFont typeface="Arial" pitchFamily="34" charset="0"/>
              <a:buChar char="•"/>
            </a:pPr>
            <a:r>
              <a:rPr lang="ru-RU" sz="2400" dirty="0" smtClean="0">
                <a:hlinkClick r:id="rId6" action="ppaction://hlinksldjump"/>
              </a:rPr>
              <a:t>Транзисторы</a:t>
            </a:r>
            <a:endParaRPr lang="ru-RU" sz="2400" dirty="0" smtClean="0"/>
          </a:p>
          <a:p>
            <a:pPr>
              <a:buFont typeface="Arial" pitchFamily="34" charset="0"/>
              <a:buChar char="•"/>
            </a:pPr>
            <a:r>
              <a:rPr lang="ru-RU" sz="2400" dirty="0" smtClean="0">
                <a:hlinkClick r:id="rId7" action="ppaction://hlinksldjump"/>
              </a:rPr>
              <a:t>Электронные лампы</a:t>
            </a:r>
            <a:endParaRPr lang="ru-RU" sz="2400" dirty="0" smtClean="0"/>
          </a:p>
          <a:p>
            <a:pPr>
              <a:buFont typeface="Arial" pitchFamily="34" charset="0"/>
              <a:buChar char="•"/>
            </a:pPr>
            <a:r>
              <a:rPr lang="ru-RU" sz="2400" dirty="0" smtClean="0">
                <a:hlinkClick r:id="rId6" action="ppaction://hlinksldjump"/>
              </a:rPr>
              <a:t>ИС- интегральные схемы</a:t>
            </a:r>
            <a:endParaRPr lang="ru-RU" sz="2400" dirty="0" smtClean="0"/>
          </a:p>
        </p:txBody>
      </p:sp>
      <p:pic>
        <p:nvPicPr>
          <p:cNvPr id="12" name="Picture 5" descr="3C6"/>
          <p:cNvPicPr>
            <a:picLocks noChangeAspect="1" noChangeArrowheads="1"/>
          </p:cNvPicPr>
          <p:nvPr/>
        </p:nvPicPr>
        <p:blipFill>
          <a:blip r:embed="rId8" cstate="email"/>
          <a:srcRect/>
          <a:stretch>
            <a:fillRect/>
          </a:stretch>
        </p:blipFill>
        <p:spPr bwMode="auto">
          <a:xfrm>
            <a:off x="6556375" y="4267200"/>
            <a:ext cx="2148269" cy="2162196"/>
          </a:xfrm>
          <a:prstGeom prst="rect">
            <a:avLst/>
          </a:prstGeom>
          <a:noFill/>
        </p:spPr>
      </p:pic>
    </p:spTree>
  </p:cSld>
  <p:clrMapOvr>
    <a:masterClrMapping/>
  </p:clrMapOvr>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a:hlinkClick r:id="rId5" action="ppaction://hlinksldjump" tooltip="следующий вопрос"/>
          </p:cNvPr>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6" action="ppaction://hlinksldjump" tooltip="ПОКОЛЕНИЯ КОМПЬЮТЕРОВ"/>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None/>
            </a:pPr>
            <a:r>
              <a:rPr lang="ru-RU" sz="2800" dirty="0" smtClean="0">
                <a:ln w="1905"/>
                <a:solidFill>
                  <a:srgbClr val="FF0000"/>
                </a:solidFill>
                <a:effectLst>
                  <a:innerShdw blurRad="69850" dist="43180" dir="5400000">
                    <a:srgbClr val="000000">
                      <a:alpha val="65000"/>
                    </a:srgbClr>
                  </a:innerShdw>
                </a:effectLst>
                <a:latin typeface="Arial Narrow" pitchFamily="34" charset="0"/>
              </a:rPr>
              <a:t>Проверь себя: </a:t>
            </a:r>
            <a:r>
              <a:rPr lang="ru-RU" sz="2800" dirty="0" smtClean="0">
                <a:ln w="1905"/>
                <a:solidFill>
                  <a:srgbClr val="FF0000"/>
                </a:solidFill>
                <a:effectLst>
                  <a:outerShdw blurRad="38100" dist="38100" dir="2700000" algn="tl">
                    <a:srgbClr val="000000">
                      <a:alpha val="43137"/>
                    </a:srgbClr>
                  </a:outerShdw>
                </a:effectLst>
                <a:latin typeface="Arial Narrow" pitchFamily="34" charset="0"/>
              </a:rPr>
              <a:t>«ПОКОЛЕНИЯ</a:t>
            </a:r>
            <a:r>
              <a:rPr lang="ru-RU" sz="2800" dirty="0" smtClean="0">
                <a:ln w="1905"/>
                <a:solidFill>
                  <a:srgbClr val="FF0000"/>
                </a:solidFill>
                <a:effectLst>
                  <a:outerShdw blurRad="38100" dist="38100" dir="2700000" algn="tl">
                    <a:srgbClr val="000000">
                      <a:alpha val="43137"/>
                    </a:srgbClr>
                  </a:outerShdw>
                </a:effectLst>
              </a:rPr>
              <a:t>  КОМПЬЮТЕРОВ»</a:t>
            </a:r>
            <a:endParaRPr lang="ru-RU" sz="2800" dirty="0">
              <a:ln w="1905"/>
              <a:solidFill>
                <a:srgbClr val="FF0000"/>
              </a:solidFill>
              <a:effectLst>
                <a:outerShdw blurRad="38100" dist="38100" dir="2700000" algn="tl">
                  <a:srgbClr val="000000">
                    <a:alpha val="43137"/>
                  </a:srgbClr>
                </a:outerShdw>
              </a:effectLst>
            </a:endParaRPr>
          </a:p>
        </p:txBody>
      </p:sp>
      <p:pic>
        <p:nvPicPr>
          <p:cNvPr id="11" name="Picture 5" descr="012"/>
          <p:cNvPicPr>
            <a:picLocks noChangeAspect="1" noChangeArrowheads="1" noCrop="1"/>
          </p:cNvPicPr>
          <p:nvPr/>
        </p:nvPicPr>
        <p:blipFill>
          <a:blip r:embed="rId7" cstate="email"/>
          <a:srcRect/>
          <a:stretch>
            <a:fillRect/>
          </a:stretch>
        </p:blipFill>
        <p:spPr bwMode="auto">
          <a:xfrm>
            <a:off x="3143240" y="4286256"/>
            <a:ext cx="2880954" cy="1852305"/>
          </a:xfrm>
          <a:prstGeom prst="rect">
            <a:avLst/>
          </a:prstGeom>
          <a:noFill/>
        </p:spPr>
      </p:pic>
      <p:sp>
        <p:nvSpPr>
          <p:cNvPr id="12" name="WordArt 4"/>
          <p:cNvSpPr>
            <a:spLocks noChangeArrowheads="1" noChangeShapeType="1" noTextEdit="1"/>
          </p:cNvSpPr>
          <p:nvPr/>
        </p:nvSpPr>
        <p:spPr bwMode="auto">
          <a:xfrm>
            <a:off x="2000232" y="1857364"/>
            <a:ext cx="5105408" cy="2200276"/>
          </a:xfrm>
          <a:prstGeom prst="rect">
            <a:avLst/>
          </a:prstGeom>
        </p:spPr>
        <p:txBody>
          <a:bodyPr wrap="none" fromWordArt="1">
            <a:prstTxWarp prst="textPlain">
              <a:avLst>
                <a:gd name="adj" fmla="val 50000"/>
              </a:avLst>
            </a:prstTxWarp>
          </a:bodyPr>
          <a:lstStyle/>
          <a:p>
            <a:pPr algn="ctr"/>
            <a:r>
              <a:rPr lang="ru-RU" sz="36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rPr>
              <a:t>ПРАВИЛЬНО!</a:t>
            </a:r>
            <a:endParaRPr lang="ru-RU"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endParaRPr>
          </a:p>
          <a:p>
            <a:pPr algn="ctr"/>
            <a:r>
              <a:rPr lang="ru-RU" sz="36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rPr>
              <a:t>М О Л О Д Е Ц!</a:t>
            </a:r>
            <a:endParaRPr lang="ru-RU"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endParaRPr>
          </a:p>
        </p:txBody>
      </p:sp>
    </p:spTree>
  </p:cSld>
  <p:clrMapOvr>
    <a:masterClrMapping/>
  </p:clrMapOvr>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a:hlinkClick r:id="rId5" action="ppaction://hlinksldjump" tooltip="следующий вопрос"/>
          </p:cNvPr>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6" action="ppaction://hlinksldjump" tooltip="вернуться к вопросу"/>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None/>
            </a:pPr>
            <a:r>
              <a:rPr lang="ru-RU" sz="2800" dirty="0" smtClean="0">
                <a:ln w="1905"/>
                <a:solidFill>
                  <a:srgbClr val="FF0000"/>
                </a:solidFill>
                <a:effectLst>
                  <a:innerShdw blurRad="69850" dist="43180" dir="5400000">
                    <a:srgbClr val="000000">
                      <a:alpha val="65000"/>
                    </a:srgbClr>
                  </a:innerShdw>
                </a:effectLst>
                <a:latin typeface="Arial Narrow" pitchFamily="34" charset="0"/>
              </a:rPr>
              <a:t>Проверь себя: </a:t>
            </a:r>
            <a:r>
              <a:rPr lang="ru-RU" sz="2800" dirty="0" smtClean="0">
                <a:ln w="1905"/>
                <a:solidFill>
                  <a:srgbClr val="FF0000"/>
                </a:solidFill>
                <a:effectLst>
                  <a:outerShdw blurRad="38100" dist="38100" dir="2700000" algn="tl">
                    <a:srgbClr val="000000">
                      <a:alpha val="43137"/>
                    </a:srgbClr>
                  </a:outerShdw>
                </a:effectLst>
                <a:latin typeface="Arial Narrow" pitchFamily="34" charset="0"/>
              </a:rPr>
              <a:t>«ПОКОЛЕНИЯ</a:t>
            </a:r>
            <a:r>
              <a:rPr lang="ru-RU" sz="2800" dirty="0" smtClean="0">
                <a:ln w="1905"/>
                <a:solidFill>
                  <a:srgbClr val="FF0000"/>
                </a:solidFill>
                <a:effectLst>
                  <a:outerShdw blurRad="38100" dist="38100" dir="2700000" algn="tl">
                    <a:srgbClr val="000000">
                      <a:alpha val="43137"/>
                    </a:srgbClr>
                  </a:outerShdw>
                </a:effectLst>
              </a:rPr>
              <a:t>  КОМПЬЮТЕРОВ»</a:t>
            </a:r>
            <a:endParaRPr lang="ru-RU" sz="2800" dirty="0">
              <a:ln w="1905"/>
              <a:solidFill>
                <a:srgbClr val="FF0000"/>
              </a:solidFill>
              <a:effectLst>
                <a:outerShdw blurRad="38100" dist="38100" dir="2700000" algn="tl">
                  <a:srgbClr val="000000">
                    <a:alpha val="43137"/>
                  </a:srgbClr>
                </a:outerShdw>
              </a:effectLst>
            </a:endParaRPr>
          </a:p>
        </p:txBody>
      </p:sp>
      <p:sp>
        <p:nvSpPr>
          <p:cNvPr id="12" name="WordArt 4"/>
          <p:cNvSpPr>
            <a:spLocks noChangeArrowheads="1" noChangeShapeType="1" noTextEdit="1"/>
          </p:cNvSpPr>
          <p:nvPr/>
        </p:nvSpPr>
        <p:spPr bwMode="auto">
          <a:xfrm>
            <a:off x="2000232" y="3429000"/>
            <a:ext cx="5105408" cy="2200276"/>
          </a:xfrm>
          <a:prstGeom prst="rect">
            <a:avLst/>
          </a:prstGeom>
        </p:spPr>
        <p:txBody>
          <a:bodyPr wrap="none" fromWordArt="1">
            <a:prstTxWarp prst="textPlain">
              <a:avLst>
                <a:gd name="adj" fmla="val 50000"/>
              </a:avLst>
            </a:prstTxWarp>
          </a:bodyPr>
          <a:lstStyle/>
          <a:p>
            <a:pPr algn="ctr"/>
            <a:r>
              <a:rPr lang="ru-RU" sz="36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rPr>
              <a:t>НЕВЕРНО!</a:t>
            </a:r>
          </a:p>
          <a:p>
            <a:pPr algn="ctr"/>
            <a:r>
              <a:rPr lang="ru-RU" sz="36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rPr>
              <a:t>ПОДУМАЙ!</a:t>
            </a:r>
            <a:endParaRPr lang="ru-RU"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endParaRPr>
          </a:p>
        </p:txBody>
      </p:sp>
      <p:pic>
        <p:nvPicPr>
          <p:cNvPr id="13" name="Picture 5" descr="METODLIV"/>
          <p:cNvPicPr>
            <a:picLocks noChangeAspect="1" noChangeArrowheads="1" noCrop="1"/>
          </p:cNvPicPr>
          <p:nvPr/>
        </p:nvPicPr>
        <p:blipFill>
          <a:blip r:embed="rId7" cstate="email"/>
          <a:srcRect/>
          <a:stretch>
            <a:fillRect/>
          </a:stretch>
        </p:blipFill>
        <p:spPr bwMode="auto">
          <a:xfrm>
            <a:off x="3286116" y="1285860"/>
            <a:ext cx="2319368" cy="1932806"/>
          </a:xfrm>
          <a:prstGeom prst="rect">
            <a:avLst/>
          </a:prstGeom>
          <a:noFill/>
        </p:spPr>
      </p:pic>
    </p:spTree>
  </p:cSld>
  <p:clrMapOvr>
    <a:masterClrMapping/>
  </p:clrMapOvr>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None/>
            </a:pPr>
            <a:r>
              <a:rPr lang="ru-RU" sz="2800" dirty="0" smtClean="0">
                <a:ln w="1905"/>
                <a:solidFill>
                  <a:srgbClr val="FF0000"/>
                </a:solidFill>
                <a:effectLst>
                  <a:innerShdw blurRad="69850" dist="43180" dir="5400000">
                    <a:srgbClr val="000000">
                      <a:alpha val="65000"/>
                    </a:srgbClr>
                  </a:innerShdw>
                </a:effectLst>
                <a:latin typeface="Arial Narrow" pitchFamily="34" charset="0"/>
              </a:rPr>
              <a:t>Проверь себя: </a:t>
            </a:r>
            <a:r>
              <a:rPr lang="ru-RU" sz="2800" dirty="0" smtClean="0">
                <a:ln w="1905"/>
                <a:solidFill>
                  <a:srgbClr val="FF0000"/>
                </a:solidFill>
                <a:effectLst>
                  <a:outerShdw blurRad="38100" dist="38100" dir="2700000" algn="tl">
                    <a:srgbClr val="000000">
                      <a:alpha val="43137"/>
                    </a:srgbClr>
                  </a:outerShdw>
                </a:effectLst>
                <a:latin typeface="Arial Narrow" pitchFamily="34" charset="0"/>
              </a:rPr>
              <a:t>«ПОКОЛЕНИЯ</a:t>
            </a:r>
            <a:r>
              <a:rPr lang="ru-RU" sz="2800" dirty="0" smtClean="0">
                <a:ln w="1905"/>
                <a:solidFill>
                  <a:srgbClr val="FF0000"/>
                </a:solidFill>
                <a:effectLst>
                  <a:outerShdw blurRad="38100" dist="38100" dir="2700000" algn="tl">
                    <a:srgbClr val="000000">
                      <a:alpha val="43137"/>
                    </a:srgbClr>
                  </a:outerShdw>
                </a:effectLst>
              </a:rPr>
              <a:t>  КОМПЬЮТЕРОВ»</a:t>
            </a:r>
            <a:endParaRPr lang="ru-RU" sz="2800" dirty="0">
              <a:ln w="1905"/>
              <a:solidFill>
                <a:srgbClr val="FF0000"/>
              </a:solidFill>
              <a:effectLst>
                <a:outerShdw blurRad="38100" dist="38100" dir="2700000" algn="tl">
                  <a:srgbClr val="000000">
                    <a:alpha val="43137"/>
                  </a:srgbClr>
                </a:outerShdw>
              </a:effectLst>
            </a:endParaRPr>
          </a:p>
        </p:txBody>
      </p:sp>
      <p:sp>
        <p:nvSpPr>
          <p:cNvPr id="8" name="Rectangle 2"/>
          <p:cNvSpPr txBox="1">
            <a:spLocks noChangeArrowheads="1"/>
          </p:cNvSpPr>
          <p:nvPr/>
        </p:nvSpPr>
        <p:spPr>
          <a:xfrm>
            <a:off x="500034" y="1285860"/>
            <a:ext cx="8072494" cy="857256"/>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lang="ru-RU" sz="2800" b="1" dirty="0" smtClean="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rPr>
              <a:t>Выбери правильный ответ</a:t>
            </a:r>
            <a:endParaRPr kumimoji="0" lang="ru-RU" sz="28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sp>
        <p:nvSpPr>
          <p:cNvPr id="11" name="TextBox 10"/>
          <p:cNvSpPr txBox="1"/>
          <p:nvPr/>
        </p:nvSpPr>
        <p:spPr>
          <a:xfrm>
            <a:off x="500034" y="2357430"/>
            <a:ext cx="8215370" cy="1569660"/>
          </a:xfrm>
          <a:prstGeom prst="rect">
            <a:avLst/>
          </a:prstGeom>
          <a:noFill/>
        </p:spPr>
        <p:txBody>
          <a:bodyPr wrap="square" rtlCol="0">
            <a:spAutoFit/>
          </a:bodyPr>
          <a:lstStyle/>
          <a:p>
            <a:r>
              <a:rPr lang="ru-RU" sz="2400" b="1" u="sng" dirty="0" smtClean="0"/>
              <a:t>Элементной базой ЭВМ  2-го поколения являются:</a:t>
            </a:r>
          </a:p>
          <a:p>
            <a:pPr>
              <a:buFont typeface="Arial" pitchFamily="34" charset="0"/>
              <a:buChar char="•"/>
            </a:pPr>
            <a:r>
              <a:rPr lang="ru-RU" sz="2400" dirty="0" smtClean="0">
                <a:hlinkClick r:id="rId6" action="ppaction://hlinksldjump"/>
              </a:rPr>
              <a:t>Транзисторы</a:t>
            </a:r>
            <a:endParaRPr lang="ru-RU" sz="2400" dirty="0" smtClean="0"/>
          </a:p>
          <a:p>
            <a:pPr>
              <a:buFont typeface="Arial" pitchFamily="34" charset="0"/>
              <a:buChar char="•"/>
            </a:pPr>
            <a:r>
              <a:rPr lang="ru-RU" sz="2400" dirty="0" smtClean="0">
                <a:hlinkClick r:id="rId7" action="ppaction://hlinksldjump"/>
              </a:rPr>
              <a:t>Электронные лампы</a:t>
            </a:r>
            <a:endParaRPr lang="ru-RU" sz="2400" dirty="0" smtClean="0"/>
          </a:p>
          <a:p>
            <a:pPr>
              <a:buFont typeface="Arial" pitchFamily="34" charset="0"/>
              <a:buChar char="•"/>
            </a:pPr>
            <a:r>
              <a:rPr lang="ru-RU" sz="2400" dirty="0" smtClean="0">
                <a:hlinkClick r:id="rId7" action="ppaction://hlinksldjump"/>
              </a:rPr>
              <a:t>ИС- интегральные схемы</a:t>
            </a:r>
            <a:endParaRPr lang="ru-RU" sz="2400" dirty="0" smtClean="0"/>
          </a:p>
        </p:txBody>
      </p:sp>
      <p:pic>
        <p:nvPicPr>
          <p:cNvPr id="12" name="Picture 5" descr="3C6"/>
          <p:cNvPicPr>
            <a:picLocks noChangeAspect="1" noChangeArrowheads="1"/>
          </p:cNvPicPr>
          <p:nvPr/>
        </p:nvPicPr>
        <p:blipFill>
          <a:blip r:embed="rId8" cstate="email"/>
          <a:srcRect/>
          <a:stretch>
            <a:fillRect/>
          </a:stretch>
        </p:blipFill>
        <p:spPr bwMode="auto">
          <a:xfrm>
            <a:off x="6556375" y="4267200"/>
            <a:ext cx="1958975" cy="1971675"/>
          </a:xfrm>
          <a:prstGeom prst="rect">
            <a:avLst/>
          </a:prstGeom>
          <a:noFill/>
        </p:spPr>
      </p:pic>
    </p:spTree>
  </p:cSld>
  <p:clrMapOvr>
    <a:masterClrMapping/>
  </p:clrMapOvr>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a:hlinkClick r:id="rId5" action="ppaction://hlinksldjump" tooltip="следующий вопрос"/>
          </p:cNvPr>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6" action="ppaction://hlinksldjump" tooltip="ПОКОЛЕНИЯ КОМПЬЮТЕРОВ"/>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None/>
            </a:pPr>
            <a:r>
              <a:rPr lang="ru-RU" sz="2800" dirty="0" smtClean="0">
                <a:ln w="1905"/>
                <a:solidFill>
                  <a:srgbClr val="FF0000"/>
                </a:solidFill>
                <a:effectLst>
                  <a:innerShdw blurRad="69850" dist="43180" dir="5400000">
                    <a:srgbClr val="000000">
                      <a:alpha val="65000"/>
                    </a:srgbClr>
                  </a:innerShdw>
                </a:effectLst>
                <a:latin typeface="Arial Narrow" pitchFamily="34" charset="0"/>
              </a:rPr>
              <a:t>Проверь себя: </a:t>
            </a:r>
            <a:r>
              <a:rPr lang="ru-RU" sz="2800" dirty="0" smtClean="0">
                <a:ln w="1905"/>
                <a:solidFill>
                  <a:srgbClr val="FF0000"/>
                </a:solidFill>
                <a:effectLst>
                  <a:outerShdw blurRad="38100" dist="38100" dir="2700000" algn="tl">
                    <a:srgbClr val="000000">
                      <a:alpha val="43137"/>
                    </a:srgbClr>
                  </a:outerShdw>
                </a:effectLst>
                <a:latin typeface="Arial Narrow" pitchFamily="34" charset="0"/>
              </a:rPr>
              <a:t>«ПОКОЛЕНИЯ</a:t>
            </a:r>
            <a:r>
              <a:rPr lang="ru-RU" sz="2800" dirty="0" smtClean="0">
                <a:ln w="1905"/>
                <a:solidFill>
                  <a:srgbClr val="FF0000"/>
                </a:solidFill>
                <a:effectLst>
                  <a:outerShdw blurRad="38100" dist="38100" dir="2700000" algn="tl">
                    <a:srgbClr val="000000">
                      <a:alpha val="43137"/>
                    </a:srgbClr>
                  </a:outerShdw>
                </a:effectLst>
              </a:rPr>
              <a:t>  КОМПЬЮТЕРОВ»</a:t>
            </a:r>
            <a:endParaRPr lang="ru-RU" sz="2800" dirty="0">
              <a:ln w="1905"/>
              <a:solidFill>
                <a:srgbClr val="FF0000"/>
              </a:solidFill>
              <a:effectLst>
                <a:outerShdw blurRad="38100" dist="38100" dir="2700000" algn="tl">
                  <a:srgbClr val="000000">
                    <a:alpha val="43137"/>
                  </a:srgbClr>
                </a:outerShdw>
              </a:effectLst>
            </a:endParaRPr>
          </a:p>
        </p:txBody>
      </p:sp>
      <p:pic>
        <p:nvPicPr>
          <p:cNvPr id="11" name="Picture 5" descr="012"/>
          <p:cNvPicPr>
            <a:picLocks noChangeAspect="1" noChangeArrowheads="1" noCrop="1"/>
          </p:cNvPicPr>
          <p:nvPr/>
        </p:nvPicPr>
        <p:blipFill>
          <a:blip r:embed="rId7" cstate="email"/>
          <a:srcRect/>
          <a:stretch>
            <a:fillRect/>
          </a:stretch>
        </p:blipFill>
        <p:spPr bwMode="auto">
          <a:xfrm>
            <a:off x="3143240" y="4286256"/>
            <a:ext cx="2880954" cy="1852305"/>
          </a:xfrm>
          <a:prstGeom prst="rect">
            <a:avLst/>
          </a:prstGeom>
          <a:noFill/>
        </p:spPr>
      </p:pic>
      <p:sp>
        <p:nvSpPr>
          <p:cNvPr id="12" name="WordArt 4"/>
          <p:cNvSpPr>
            <a:spLocks noChangeArrowheads="1" noChangeShapeType="1" noTextEdit="1"/>
          </p:cNvSpPr>
          <p:nvPr/>
        </p:nvSpPr>
        <p:spPr bwMode="auto">
          <a:xfrm>
            <a:off x="2000232" y="1857364"/>
            <a:ext cx="5105408" cy="2200276"/>
          </a:xfrm>
          <a:prstGeom prst="rect">
            <a:avLst/>
          </a:prstGeom>
        </p:spPr>
        <p:txBody>
          <a:bodyPr wrap="none" fromWordArt="1">
            <a:prstTxWarp prst="textPlain">
              <a:avLst>
                <a:gd name="adj" fmla="val 50000"/>
              </a:avLst>
            </a:prstTxWarp>
          </a:bodyPr>
          <a:lstStyle/>
          <a:p>
            <a:pPr algn="ctr"/>
            <a:r>
              <a:rPr lang="ru-RU" sz="36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rPr>
              <a:t>ПРАВИЛЬНО!</a:t>
            </a:r>
            <a:endParaRPr lang="ru-RU"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endParaRPr>
          </a:p>
          <a:p>
            <a:pPr algn="ctr"/>
            <a:r>
              <a:rPr lang="ru-RU" sz="36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rPr>
              <a:t>М О Л О Д Е Ц!</a:t>
            </a:r>
            <a:endParaRPr lang="ru-RU"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endParaRPr>
          </a:p>
        </p:txBody>
      </p:sp>
    </p:spTree>
  </p:cSld>
  <p:clrMapOvr>
    <a:masterClrMapping/>
  </p:clrMapOvr>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a:hlinkClick r:id="rId5" action="ppaction://hlinksldjump" tooltip="следующий вопрос"/>
          </p:cNvPr>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6" action="ppaction://hlinksldjump" tooltip="вернуться к вопросу"/>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None/>
            </a:pPr>
            <a:r>
              <a:rPr lang="ru-RU" sz="2800" dirty="0" smtClean="0">
                <a:ln w="1905"/>
                <a:solidFill>
                  <a:srgbClr val="FF0000"/>
                </a:solidFill>
                <a:effectLst>
                  <a:innerShdw blurRad="69850" dist="43180" dir="5400000">
                    <a:srgbClr val="000000">
                      <a:alpha val="65000"/>
                    </a:srgbClr>
                  </a:innerShdw>
                </a:effectLst>
                <a:latin typeface="Arial Narrow" pitchFamily="34" charset="0"/>
              </a:rPr>
              <a:t>Проверь себя: </a:t>
            </a:r>
            <a:r>
              <a:rPr lang="ru-RU" sz="2800" dirty="0" smtClean="0">
                <a:ln w="1905"/>
                <a:solidFill>
                  <a:srgbClr val="FF0000"/>
                </a:solidFill>
                <a:effectLst>
                  <a:outerShdw blurRad="38100" dist="38100" dir="2700000" algn="tl">
                    <a:srgbClr val="000000">
                      <a:alpha val="43137"/>
                    </a:srgbClr>
                  </a:outerShdw>
                </a:effectLst>
                <a:latin typeface="Arial Narrow" pitchFamily="34" charset="0"/>
              </a:rPr>
              <a:t>«ПОКОЛЕНИЯ</a:t>
            </a:r>
            <a:r>
              <a:rPr lang="ru-RU" sz="2800" dirty="0" smtClean="0">
                <a:ln w="1905"/>
                <a:solidFill>
                  <a:srgbClr val="FF0000"/>
                </a:solidFill>
                <a:effectLst>
                  <a:outerShdw blurRad="38100" dist="38100" dir="2700000" algn="tl">
                    <a:srgbClr val="000000">
                      <a:alpha val="43137"/>
                    </a:srgbClr>
                  </a:outerShdw>
                </a:effectLst>
              </a:rPr>
              <a:t>  КОМПЬЮТЕРОВ»</a:t>
            </a:r>
            <a:endParaRPr lang="ru-RU" sz="2800" dirty="0">
              <a:ln w="1905"/>
              <a:solidFill>
                <a:srgbClr val="FF0000"/>
              </a:solidFill>
              <a:effectLst>
                <a:outerShdw blurRad="38100" dist="38100" dir="2700000" algn="tl">
                  <a:srgbClr val="000000">
                    <a:alpha val="43137"/>
                  </a:srgbClr>
                </a:outerShdw>
              </a:effectLst>
            </a:endParaRPr>
          </a:p>
        </p:txBody>
      </p:sp>
      <p:sp>
        <p:nvSpPr>
          <p:cNvPr id="12" name="WordArt 4"/>
          <p:cNvSpPr>
            <a:spLocks noChangeArrowheads="1" noChangeShapeType="1" noTextEdit="1"/>
          </p:cNvSpPr>
          <p:nvPr/>
        </p:nvSpPr>
        <p:spPr bwMode="auto">
          <a:xfrm>
            <a:off x="2000232" y="3429000"/>
            <a:ext cx="5105408" cy="2200276"/>
          </a:xfrm>
          <a:prstGeom prst="rect">
            <a:avLst/>
          </a:prstGeom>
        </p:spPr>
        <p:txBody>
          <a:bodyPr wrap="none" fromWordArt="1">
            <a:prstTxWarp prst="textPlain">
              <a:avLst>
                <a:gd name="adj" fmla="val 50000"/>
              </a:avLst>
            </a:prstTxWarp>
          </a:bodyPr>
          <a:lstStyle/>
          <a:p>
            <a:pPr algn="ctr"/>
            <a:r>
              <a:rPr lang="ru-RU" sz="36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rPr>
              <a:t>НЕВЕРНО!</a:t>
            </a:r>
          </a:p>
          <a:p>
            <a:pPr algn="ctr"/>
            <a:r>
              <a:rPr lang="ru-RU" sz="36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rPr>
              <a:t>ПОДУМАЙ!</a:t>
            </a:r>
            <a:endParaRPr lang="ru-RU"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endParaRPr>
          </a:p>
        </p:txBody>
      </p:sp>
      <p:pic>
        <p:nvPicPr>
          <p:cNvPr id="13" name="Picture 5" descr="METODLIV"/>
          <p:cNvPicPr>
            <a:picLocks noChangeAspect="1" noChangeArrowheads="1" noCrop="1"/>
          </p:cNvPicPr>
          <p:nvPr/>
        </p:nvPicPr>
        <p:blipFill>
          <a:blip r:embed="rId7" cstate="email"/>
          <a:srcRect/>
          <a:stretch>
            <a:fillRect/>
          </a:stretch>
        </p:blipFill>
        <p:spPr bwMode="auto">
          <a:xfrm>
            <a:off x="3286116" y="1285860"/>
            <a:ext cx="2319368" cy="1932806"/>
          </a:xfrm>
          <a:prstGeom prst="rect">
            <a:avLst/>
          </a:prstGeom>
          <a:noFill/>
        </p:spPr>
      </p:pic>
    </p:spTree>
  </p:cSld>
  <p:clrMapOvr>
    <a:masterClrMapping/>
  </p:clrMapOvr>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None/>
            </a:pPr>
            <a:r>
              <a:rPr lang="ru-RU" sz="2800" dirty="0" smtClean="0">
                <a:ln w="1905"/>
                <a:solidFill>
                  <a:srgbClr val="FF0000"/>
                </a:solidFill>
                <a:effectLst>
                  <a:innerShdw blurRad="69850" dist="43180" dir="5400000">
                    <a:srgbClr val="000000">
                      <a:alpha val="65000"/>
                    </a:srgbClr>
                  </a:innerShdw>
                </a:effectLst>
                <a:latin typeface="Arial Narrow" pitchFamily="34" charset="0"/>
              </a:rPr>
              <a:t>Проверь себя: </a:t>
            </a:r>
            <a:r>
              <a:rPr lang="ru-RU" sz="2800" dirty="0" smtClean="0">
                <a:ln w="1905"/>
                <a:solidFill>
                  <a:srgbClr val="FF0000"/>
                </a:solidFill>
                <a:effectLst>
                  <a:outerShdw blurRad="38100" dist="38100" dir="2700000" algn="tl">
                    <a:srgbClr val="000000">
                      <a:alpha val="43137"/>
                    </a:srgbClr>
                  </a:outerShdw>
                </a:effectLst>
                <a:latin typeface="Arial Narrow" pitchFamily="34" charset="0"/>
              </a:rPr>
              <a:t>«ПОКОЛЕНИЯ</a:t>
            </a:r>
            <a:r>
              <a:rPr lang="ru-RU" sz="2800" dirty="0" smtClean="0">
                <a:ln w="1905"/>
                <a:solidFill>
                  <a:srgbClr val="FF0000"/>
                </a:solidFill>
                <a:effectLst>
                  <a:outerShdw blurRad="38100" dist="38100" dir="2700000" algn="tl">
                    <a:srgbClr val="000000">
                      <a:alpha val="43137"/>
                    </a:srgbClr>
                  </a:outerShdw>
                </a:effectLst>
              </a:rPr>
              <a:t>  КОМПЬЮТЕРОВ»</a:t>
            </a:r>
            <a:endParaRPr lang="ru-RU" sz="2800" dirty="0">
              <a:ln w="1905"/>
              <a:solidFill>
                <a:srgbClr val="FF0000"/>
              </a:solidFill>
              <a:effectLst>
                <a:outerShdw blurRad="38100" dist="38100" dir="2700000" algn="tl">
                  <a:srgbClr val="000000">
                    <a:alpha val="43137"/>
                  </a:srgbClr>
                </a:outerShdw>
              </a:effectLst>
            </a:endParaRPr>
          </a:p>
        </p:txBody>
      </p:sp>
      <p:sp>
        <p:nvSpPr>
          <p:cNvPr id="8" name="Rectangle 2"/>
          <p:cNvSpPr txBox="1">
            <a:spLocks noChangeArrowheads="1"/>
          </p:cNvSpPr>
          <p:nvPr/>
        </p:nvSpPr>
        <p:spPr>
          <a:xfrm>
            <a:off x="428596" y="1285860"/>
            <a:ext cx="8072494" cy="857256"/>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lang="ru-RU" sz="2800" b="1" dirty="0" smtClean="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rPr>
              <a:t>Выбери правильный ответ</a:t>
            </a:r>
            <a:endParaRPr kumimoji="0" lang="ru-RU" sz="28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sp>
        <p:nvSpPr>
          <p:cNvPr id="10" name="TextBox 9"/>
          <p:cNvSpPr txBox="1"/>
          <p:nvPr/>
        </p:nvSpPr>
        <p:spPr>
          <a:xfrm>
            <a:off x="500034" y="2428868"/>
            <a:ext cx="8072494" cy="2677656"/>
          </a:xfrm>
          <a:prstGeom prst="rect">
            <a:avLst/>
          </a:prstGeom>
          <a:noFill/>
        </p:spPr>
        <p:txBody>
          <a:bodyPr wrap="square" rtlCol="0">
            <a:spAutoFit/>
          </a:bodyPr>
          <a:lstStyle/>
          <a:p>
            <a:r>
              <a:rPr lang="ru-RU" sz="2800" dirty="0" smtClean="0"/>
              <a:t>Первая в мире ЭВМ создана:</a:t>
            </a:r>
          </a:p>
          <a:p>
            <a:pPr>
              <a:buFont typeface="Arial" pitchFamily="34" charset="0"/>
              <a:buChar char="•"/>
            </a:pPr>
            <a:r>
              <a:rPr lang="ru-RU" sz="2800" dirty="0" smtClean="0">
                <a:hlinkClick r:id="rId6" action="ppaction://hlinksldjump"/>
              </a:rPr>
              <a:t>В 1822 году</a:t>
            </a:r>
            <a:endParaRPr lang="ru-RU" sz="2800" dirty="0" smtClean="0"/>
          </a:p>
          <a:p>
            <a:pPr>
              <a:buFont typeface="Arial" pitchFamily="34" charset="0"/>
              <a:buChar char="•"/>
            </a:pPr>
            <a:r>
              <a:rPr lang="ru-RU" sz="2800" dirty="0" smtClean="0">
                <a:hlinkClick r:id="rId6" action="ppaction://hlinksldjump"/>
              </a:rPr>
              <a:t>В 1925 году</a:t>
            </a:r>
            <a:endParaRPr lang="ru-RU" sz="2800" dirty="0" smtClean="0"/>
          </a:p>
          <a:p>
            <a:pPr>
              <a:buFont typeface="Arial" pitchFamily="34" charset="0"/>
              <a:buChar char="•"/>
            </a:pPr>
            <a:r>
              <a:rPr lang="ru-RU" sz="2800" dirty="0" smtClean="0">
                <a:hlinkClick r:id="rId7" action="ppaction://hlinksldjump"/>
              </a:rPr>
              <a:t>В 1945 году</a:t>
            </a:r>
            <a:endParaRPr lang="ru-RU" sz="2800" dirty="0" smtClean="0"/>
          </a:p>
          <a:p>
            <a:pPr>
              <a:buFont typeface="Arial" pitchFamily="34" charset="0"/>
              <a:buChar char="•"/>
            </a:pPr>
            <a:r>
              <a:rPr lang="ru-RU" sz="2800" dirty="0" smtClean="0">
                <a:hlinkClick r:id="rId6" action="ppaction://hlinksldjump"/>
              </a:rPr>
              <a:t>В 1957 году</a:t>
            </a:r>
            <a:endParaRPr lang="ru-RU" sz="2800" dirty="0" smtClean="0"/>
          </a:p>
          <a:p>
            <a:pPr marL="342900" indent="-342900"/>
            <a:endParaRPr lang="ru-RU" sz="2800" dirty="0"/>
          </a:p>
        </p:txBody>
      </p:sp>
      <p:pic>
        <p:nvPicPr>
          <p:cNvPr id="11" name="Picture 5" descr="3C6"/>
          <p:cNvPicPr>
            <a:picLocks noChangeAspect="1" noChangeArrowheads="1"/>
          </p:cNvPicPr>
          <p:nvPr/>
        </p:nvPicPr>
        <p:blipFill>
          <a:blip r:embed="rId8" cstate="email"/>
          <a:srcRect/>
          <a:stretch>
            <a:fillRect/>
          </a:stretch>
        </p:blipFill>
        <p:spPr bwMode="auto">
          <a:xfrm>
            <a:off x="6556375" y="4267200"/>
            <a:ext cx="2148269" cy="2162196"/>
          </a:xfrm>
          <a:prstGeom prst="rect">
            <a:avLst/>
          </a:prstGeom>
          <a:noFill/>
        </p:spPr>
      </p:pic>
    </p:spTree>
  </p:cSld>
  <p:clrMapOvr>
    <a:masterClrMapping/>
  </p:clrMapOvr>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a:hlinkClick r:id="rId5" action="ppaction://hlinksldjump" tooltip="следующий вопрос"/>
          </p:cNvPr>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6" action="ppaction://hlinksldjump" tooltip="ПОКОЛЕНИЯ КОМПЬЮТЕРОВ"/>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None/>
            </a:pPr>
            <a:r>
              <a:rPr lang="ru-RU" sz="2800" dirty="0" smtClean="0">
                <a:ln w="1905"/>
                <a:solidFill>
                  <a:srgbClr val="FF0000"/>
                </a:solidFill>
                <a:effectLst>
                  <a:innerShdw blurRad="69850" dist="43180" dir="5400000">
                    <a:srgbClr val="000000">
                      <a:alpha val="65000"/>
                    </a:srgbClr>
                  </a:innerShdw>
                </a:effectLst>
                <a:latin typeface="Arial Narrow" pitchFamily="34" charset="0"/>
              </a:rPr>
              <a:t>Проверь себя: </a:t>
            </a:r>
            <a:r>
              <a:rPr lang="ru-RU" sz="2800" dirty="0" smtClean="0">
                <a:ln w="1905"/>
                <a:solidFill>
                  <a:srgbClr val="FF0000"/>
                </a:solidFill>
                <a:effectLst>
                  <a:outerShdw blurRad="38100" dist="38100" dir="2700000" algn="tl">
                    <a:srgbClr val="000000">
                      <a:alpha val="43137"/>
                    </a:srgbClr>
                  </a:outerShdw>
                </a:effectLst>
                <a:latin typeface="Arial Narrow" pitchFamily="34" charset="0"/>
              </a:rPr>
              <a:t>«ПОКОЛЕНИЯ</a:t>
            </a:r>
            <a:r>
              <a:rPr lang="ru-RU" sz="2800" dirty="0" smtClean="0">
                <a:ln w="1905"/>
                <a:solidFill>
                  <a:srgbClr val="FF0000"/>
                </a:solidFill>
                <a:effectLst>
                  <a:outerShdw blurRad="38100" dist="38100" dir="2700000" algn="tl">
                    <a:srgbClr val="000000">
                      <a:alpha val="43137"/>
                    </a:srgbClr>
                  </a:outerShdw>
                </a:effectLst>
              </a:rPr>
              <a:t>  КОМПЬЮТЕРОВ»</a:t>
            </a:r>
            <a:endParaRPr lang="ru-RU" sz="2800" dirty="0">
              <a:ln w="1905"/>
              <a:solidFill>
                <a:srgbClr val="FF0000"/>
              </a:solidFill>
              <a:effectLst>
                <a:outerShdw blurRad="38100" dist="38100" dir="2700000" algn="tl">
                  <a:srgbClr val="000000">
                    <a:alpha val="43137"/>
                  </a:srgbClr>
                </a:outerShdw>
              </a:effectLst>
            </a:endParaRPr>
          </a:p>
        </p:txBody>
      </p:sp>
      <p:pic>
        <p:nvPicPr>
          <p:cNvPr id="11" name="Picture 5" descr="012"/>
          <p:cNvPicPr>
            <a:picLocks noChangeAspect="1" noChangeArrowheads="1" noCrop="1"/>
          </p:cNvPicPr>
          <p:nvPr/>
        </p:nvPicPr>
        <p:blipFill>
          <a:blip r:embed="rId7" cstate="email"/>
          <a:srcRect/>
          <a:stretch>
            <a:fillRect/>
          </a:stretch>
        </p:blipFill>
        <p:spPr bwMode="auto">
          <a:xfrm>
            <a:off x="3143240" y="4286256"/>
            <a:ext cx="2880954" cy="1852305"/>
          </a:xfrm>
          <a:prstGeom prst="rect">
            <a:avLst/>
          </a:prstGeom>
          <a:noFill/>
        </p:spPr>
      </p:pic>
      <p:sp>
        <p:nvSpPr>
          <p:cNvPr id="12" name="WordArt 4"/>
          <p:cNvSpPr>
            <a:spLocks noChangeArrowheads="1" noChangeShapeType="1" noTextEdit="1"/>
          </p:cNvSpPr>
          <p:nvPr/>
        </p:nvSpPr>
        <p:spPr bwMode="auto">
          <a:xfrm>
            <a:off x="2000232" y="1857364"/>
            <a:ext cx="5105408" cy="2200276"/>
          </a:xfrm>
          <a:prstGeom prst="rect">
            <a:avLst/>
          </a:prstGeom>
        </p:spPr>
        <p:txBody>
          <a:bodyPr wrap="none" fromWordArt="1">
            <a:prstTxWarp prst="textPlain">
              <a:avLst>
                <a:gd name="adj" fmla="val 50000"/>
              </a:avLst>
            </a:prstTxWarp>
          </a:bodyPr>
          <a:lstStyle/>
          <a:p>
            <a:pPr algn="ctr"/>
            <a:r>
              <a:rPr lang="ru-RU" sz="36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rPr>
              <a:t>ПРАВИЛЬНО!</a:t>
            </a:r>
            <a:endParaRPr lang="ru-RU"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endParaRPr>
          </a:p>
          <a:p>
            <a:pPr algn="ctr"/>
            <a:r>
              <a:rPr lang="ru-RU" sz="36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rPr>
              <a:t>М О Л О Д Е Ц!</a:t>
            </a:r>
            <a:endParaRPr lang="ru-RU"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7" name="TextBox 6"/>
          <p:cNvSpPr txBox="1"/>
          <p:nvPr/>
        </p:nvSpPr>
        <p:spPr>
          <a:xfrm>
            <a:off x="1714480" y="214290"/>
            <a:ext cx="5572164" cy="523220"/>
          </a:xfrm>
          <a:prstGeom prst="rect">
            <a:avLst/>
          </a:prstGeom>
          <a:noFill/>
        </p:spPr>
        <p:txBody>
          <a:bodyPr wrap="square" rtlCol="0">
            <a:spAutoFit/>
          </a:bodyPr>
          <a:lstStyle/>
          <a:p>
            <a:pPr algn="ctr"/>
            <a:r>
              <a:rPr lang="ru-RU" sz="2800" b="1" dirty="0" smtClean="0">
                <a:ln w="1905"/>
                <a:solidFill>
                  <a:schemeClr val="accent1">
                    <a:lumMod val="75000"/>
                  </a:schemeClr>
                </a:solidFill>
                <a:effectLst>
                  <a:innerShdw blurRad="69850" dist="43180" dir="5400000">
                    <a:srgbClr val="000000">
                      <a:alpha val="65000"/>
                    </a:srgbClr>
                  </a:innerShdw>
                </a:effectLst>
                <a:latin typeface="Arial Narrow" pitchFamily="34" charset="0"/>
              </a:rPr>
              <a:t>Первые счётные устройства</a:t>
            </a:r>
            <a:endParaRPr lang="ru-RU" sz="2800" b="1" dirty="0" smtClean="0">
              <a:ln w="1905"/>
              <a:solidFill>
                <a:schemeClr val="accent1">
                  <a:lumMod val="75000"/>
                </a:schemeClr>
              </a:solidFill>
              <a:effectLst>
                <a:innerShdw blurRad="69850" dist="43180" dir="5400000">
                  <a:srgbClr val="000000">
                    <a:alpha val="65000"/>
                  </a:srgbClr>
                </a:innerShdw>
              </a:effectLst>
              <a:latin typeface="+mj-lt"/>
            </a:endParaRPr>
          </a:p>
        </p:txBody>
      </p:sp>
      <p:pic>
        <p:nvPicPr>
          <p:cNvPr id="37890" name="Picture 2" descr="http://gorod.tomsk.ru/uploads/34046/1257509251/schickard.jpg"/>
          <p:cNvPicPr>
            <a:picLocks noChangeAspect="1" noChangeArrowheads="1"/>
          </p:cNvPicPr>
          <p:nvPr/>
        </p:nvPicPr>
        <p:blipFill>
          <a:blip r:embed="rId5" cstate="email"/>
          <a:srcRect/>
          <a:stretch>
            <a:fillRect/>
          </a:stretch>
        </p:blipFill>
        <p:spPr bwMode="auto">
          <a:xfrm>
            <a:off x="428596" y="3643314"/>
            <a:ext cx="2857500" cy="2466975"/>
          </a:xfrm>
          <a:prstGeom prst="rect">
            <a:avLst/>
          </a:prstGeom>
          <a:noFill/>
          <a:ln>
            <a:solidFill>
              <a:schemeClr val="accent1"/>
            </a:solidFill>
          </a:ln>
        </p:spPr>
      </p:pic>
      <p:sp>
        <p:nvSpPr>
          <p:cNvPr id="8" name="Прямоугольник 7"/>
          <p:cNvSpPr/>
          <p:nvPr/>
        </p:nvSpPr>
        <p:spPr>
          <a:xfrm>
            <a:off x="3500430" y="1571612"/>
            <a:ext cx="5357850" cy="4770537"/>
          </a:xfrm>
          <a:prstGeom prst="rect">
            <a:avLst/>
          </a:prstGeom>
        </p:spPr>
        <p:txBody>
          <a:bodyPr wrap="square">
            <a:spAutoFit/>
          </a:bodyPr>
          <a:lstStyle/>
          <a:p>
            <a:r>
              <a:rPr lang="ru-RU" sz="1600" dirty="0" smtClean="0"/>
              <a:t>Вильгельм Шиккард (</a:t>
            </a:r>
            <a:r>
              <a:rPr lang="ru-RU" sz="1600" dirty="0" err="1" smtClean="0"/>
              <a:t>Wilhelm</a:t>
            </a:r>
            <a:r>
              <a:rPr lang="ru-RU" sz="1600" dirty="0" smtClean="0"/>
              <a:t> </a:t>
            </a:r>
            <a:r>
              <a:rPr lang="ru-RU" sz="1600" dirty="0" err="1" smtClean="0"/>
              <a:t>Schickard</a:t>
            </a:r>
            <a:r>
              <a:rPr lang="ru-RU" sz="1600" dirty="0" smtClean="0"/>
              <a:t>, 1592-1636) - востоковед и математик, профессор </a:t>
            </a:r>
            <a:r>
              <a:rPr lang="ru-RU" sz="1600" dirty="0" err="1" smtClean="0"/>
              <a:t>Тюбинского</a:t>
            </a:r>
            <a:r>
              <a:rPr lang="ru-RU" sz="1600" dirty="0" smtClean="0"/>
              <a:t> университета - в письмах своему другу </a:t>
            </a:r>
            <a:r>
              <a:rPr lang="ru-RU" sz="1600" dirty="0" err="1" smtClean="0"/>
              <a:t>Иогану</a:t>
            </a:r>
            <a:r>
              <a:rPr lang="ru-RU" sz="1600" dirty="0" smtClean="0"/>
              <a:t> Кеплеру описал устройство "часов для счета" - счетной машины с устройством установки чисел и валиками с движком и окном для считывания результата. Это была весьма «продвинутая» 6-разрядная машина из трех узлов: устройства сложения-вычитания, множительного устройства и блока записи промежуточных результатов. Если сумматор был выполнен на традиционных зубчатых колесах, имевших кулачки для передачи в соседний разряд единицы переноса, то множитель был построен по методу «решетки», когда при помощи «насаженной» на валы зубчатой «таблицы умножения» происходит перемножение каждой цифры первого сомножителя на каждую цифру второго, после чего со сдвигом складываются все эти частные произведения.</a:t>
            </a:r>
            <a:endParaRPr lang="ru-RU" sz="1600" dirty="0"/>
          </a:p>
        </p:txBody>
      </p:sp>
      <p:sp>
        <p:nvSpPr>
          <p:cNvPr id="9" name="Rectangle 2"/>
          <p:cNvSpPr txBox="1">
            <a:spLocks noChangeArrowheads="1"/>
          </p:cNvSpPr>
          <p:nvPr/>
        </p:nvSpPr>
        <p:spPr>
          <a:xfrm>
            <a:off x="428596" y="642918"/>
            <a:ext cx="8429684" cy="1000132"/>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kumimoji="0" lang="ru-RU" sz="4600" b="1"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rPr>
              <a:t>«Часы для счёта» </a:t>
            </a:r>
            <a:r>
              <a:rPr kumimoji="0" lang="ru-RU" sz="4600" b="1" i="0" u="none" strike="noStrike" kern="1200" cap="none" spc="0" normalizeH="0" baseline="0" noProof="0" dirty="0" err="1"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rPr>
              <a:t>Шиккарда</a:t>
            </a:r>
            <a:endParaRPr kumimoji="0" lang="ru-RU" sz="46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pic>
        <p:nvPicPr>
          <p:cNvPr id="37892" name="Picture 4" descr="Картинка 3 из 84">
            <a:hlinkClick r:id="rId6"/>
          </p:cNvPr>
          <p:cNvPicPr>
            <a:picLocks noChangeAspect="1" noChangeArrowheads="1"/>
          </p:cNvPicPr>
          <p:nvPr/>
        </p:nvPicPr>
        <p:blipFill>
          <a:blip r:embed="rId7" cstate="email"/>
          <a:srcRect/>
          <a:stretch>
            <a:fillRect/>
          </a:stretch>
        </p:blipFill>
        <p:spPr bwMode="auto">
          <a:xfrm flipH="1">
            <a:off x="714348" y="1643050"/>
            <a:ext cx="2071702" cy="1802744"/>
          </a:xfrm>
          <a:prstGeom prst="rect">
            <a:avLst/>
          </a:prstGeom>
          <a:noFill/>
          <a:ln>
            <a:solidFill>
              <a:schemeClr val="accent1"/>
            </a:solidFill>
          </a:ln>
        </p:spPr>
      </p:pic>
      <p:sp>
        <p:nvSpPr>
          <p:cNvPr id="10" name="Стрелка влево 9"/>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Стрелка влево 11">
            <a:hlinkClick r:id="rId8" action="ppaction://hlinksldjump" tooltip="МЕНЮ"/>
          </p:cNvPr>
          <p:cNvSpPr/>
          <p:nvPr/>
        </p:nvSpPr>
        <p:spPr>
          <a:xfrm>
            <a:off x="8215338"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a:hlinkClick r:id="rId5" action="ppaction://hlinksldjump" tooltip="следующий вопрос"/>
          </p:cNvPr>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6" action="ppaction://hlinksldjump" tooltip="вернуться к вопросу"/>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None/>
            </a:pPr>
            <a:r>
              <a:rPr lang="ru-RU" sz="2800" dirty="0" smtClean="0">
                <a:ln w="1905"/>
                <a:solidFill>
                  <a:srgbClr val="FF0000"/>
                </a:solidFill>
                <a:effectLst>
                  <a:innerShdw blurRad="69850" dist="43180" dir="5400000">
                    <a:srgbClr val="000000">
                      <a:alpha val="65000"/>
                    </a:srgbClr>
                  </a:innerShdw>
                </a:effectLst>
                <a:latin typeface="Arial Narrow" pitchFamily="34" charset="0"/>
              </a:rPr>
              <a:t>Проверь себя: </a:t>
            </a:r>
            <a:r>
              <a:rPr lang="ru-RU" sz="2800" dirty="0" smtClean="0">
                <a:ln w="1905"/>
                <a:solidFill>
                  <a:srgbClr val="FF0000"/>
                </a:solidFill>
                <a:effectLst>
                  <a:outerShdw blurRad="38100" dist="38100" dir="2700000" algn="tl">
                    <a:srgbClr val="000000">
                      <a:alpha val="43137"/>
                    </a:srgbClr>
                  </a:outerShdw>
                </a:effectLst>
                <a:latin typeface="Arial Narrow" pitchFamily="34" charset="0"/>
              </a:rPr>
              <a:t>«ПОКОЛЕНИЯ</a:t>
            </a:r>
            <a:r>
              <a:rPr lang="ru-RU" sz="2800" dirty="0" smtClean="0">
                <a:ln w="1905"/>
                <a:solidFill>
                  <a:srgbClr val="FF0000"/>
                </a:solidFill>
                <a:effectLst>
                  <a:outerShdw blurRad="38100" dist="38100" dir="2700000" algn="tl">
                    <a:srgbClr val="000000">
                      <a:alpha val="43137"/>
                    </a:srgbClr>
                  </a:outerShdw>
                </a:effectLst>
              </a:rPr>
              <a:t>  КОМПЬЮТЕРОВ»</a:t>
            </a:r>
            <a:endParaRPr lang="ru-RU" sz="2800" dirty="0">
              <a:ln w="1905"/>
              <a:solidFill>
                <a:srgbClr val="FF0000"/>
              </a:solidFill>
              <a:effectLst>
                <a:outerShdw blurRad="38100" dist="38100" dir="2700000" algn="tl">
                  <a:srgbClr val="000000">
                    <a:alpha val="43137"/>
                  </a:srgbClr>
                </a:outerShdw>
              </a:effectLst>
            </a:endParaRPr>
          </a:p>
        </p:txBody>
      </p:sp>
      <p:sp>
        <p:nvSpPr>
          <p:cNvPr id="12" name="WordArt 4"/>
          <p:cNvSpPr>
            <a:spLocks noChangeArrowheads="1" noChangeShapeType="1" noTextEdit="1"/>
          </p:cNvSpPr>
          <p:nvPr/>
        </p:nvSpPr>
        <p:spPr bwMode="auto">
          <a:xfrm>
            <a:off x="2000232" y="3429000"/>
            <a:ext cx="5105408" cy="2200276"/>
          </a:xfrm>
          <a:prstGeom prst="rect">
            <a:avLst/>
          </a:prstGeom>
        </p:spPr>
        <p:txBody>
          <a:bodyPr wrap="none" fromWordArt="1">
            <a:prstTxWarp prst="textPlain">
              <a:avLst>
                <a:gd name="adj" fmla="val 50000"/>
              </a:avLst>
            </a:prstTxWarp>
          </a:bodyPr>
          <a:lstStyle/>
          <a:p>
            <a:pPr algn="ctr"/>
            <a:r>
              <a:rPr lang="ru-RU" sz="36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rPr>
              <a:t>НЕВЕРНО!</a:t>
            </a:r>
          </a:p>
          <a:p>
            <a:pPr algn="ctr"/>
            <a:r>
              <a:rPr lang="ru-RU" sz="36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rPr>
              <a:t>ПОДУМАЙ!</a:t>
            </a:r>
            <a:endParaRPr lang="ru-RU"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endParaRPr>
          </a:p>
        </p:txBody>
      </p:sp>
      <p:pic>
        <p:nvPicPr>
          <p:cNvPr id="13" name="Picture 5" descr="METODLIV"/>
          <p:cNvPicPr>
            <a:picLocks noChangeAspect="1" noChangeArrowheads="1" noCrop="1"/>
          </p:cNvPicPr>
          <p:nvPr/>
        </p:nvPicPr>
        <p:blipFill>
          <a:blip r:embed="rId7" cstate="email"/>
          <a:srcRect/>
          <a:stretch>
            <a:fillRect/>
          </a:stretch>
        </p:blipFill>
        <p:spPr bwMode="auto">
          <a:xfrm>
            <a:off x="3286116" y="1285860"/>
            <a:ext cx="2319368" cy="1932806"/>
          </a:xfrm>
          <a:prstGeom prst="rect">
            <a:avLst/>
          </a:prstGeom>
          <a:noFill/>
        </p:spPr>
      </p:pic>
    </p:spTree>
  </p:cSld>
  <p:clrMapOvr>
    <a:masterClrMapping/>
  </p:clrMapOvr>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None/>
            </a:pPr>
            <a:r>
              <a:rPr lang="ru-RU" sz="2800" dirty="0" smtClean="0">
                <a:ln w="1905"/>
                <a:solidFill>
                  <a:srgbClr val="FF0000"/>
                </a:solidFill>
                <a:effectLst>
                  <a:innerShdw blurRad="69850" dist="43180" dir="5400000">
                    <a:srgbClr val="000000">
                      <a:alpha val="65000"/>
                    </a:srgbClr>
                  </a:innerShdw>
                </a:effectLst>
                <a:latin typeface="Arial Narrow" pitchFamily="34" charset="0"/>
              </a:rPr>
              <a:t>Проверь себя: </a:t>
            </a:r>
            <a:r>
              <a:rPr lang="ru-RU" sz="2800" dirty="0" smtClean="0">
                <a:ln w="1905"/>
                <a:solidFill>
                  <a:srgbClr val="FF0000"/>
                </a:solidFill>
                <a:effectLst>
                  <a:outerShdw blurRad="38100" dist="38100" dir="2700000" algn="tl">
                    <a:srgbClr val="000000">
                      <a:alpha val="43137"/>
                    </a:srgbClr>
                  </a:outerShdw>
                </a:effectLst>
                <a:latin typeface="Arial Narrow" pitchFamily="34" charset="0"/>
              </a:rPr>
              <a:t>«ПОКОЛЕНИЯ</a:t>
            </a:r>
            <a:r>
              <a:rPr lang="ru-RU" sz="2800" dirty="0" smtClean="0">
                <a:ln w="1905"/>
                <a:solidFill>
                  <a:srgbClr val="FF0000"/>
                </a:solidFill>
                <a:effectLst>
                  <a:outerShdw blurRad="38100" dist="38100" dir="2700000" algn="tl">
                    <a:srgbClr val="000000">
                      <a:alpha val="43137"/>
                    </a:srgbClr>
                  </a:outerShdw>
                </a:effectLst>
              </a:rPr>
              <a:t>  КОМПЬЮТЕРОВ»</a:t>
            </a:r>
            <a:endParaRPr lang="ru-RU" sz="2800" dirty="0">
              <a:ln w="1905"/>
              <a:solidFill>
                <a:srgbClr val="FF0000"/>
              </a:solidFill>
              <a:effectLst>
                <a:outerShdw blurRad="38100" dist="38100" dir="2700000" algn="tl">
                  <a:srgbClr val="000000">
                    <a:alpha val="43137"/>
                  </a:srgbClr>
                </a:outerShdw>
              </a:effectLst>
            </a:endParaRPr>
          </a:p>
        </p:txBody>
      </p:sp>
      <p:sp>
        <p:nvSpPr>
          <p:cNvPr id="8" name="Rectangle 2"/>
          <p:cNvSpPr txBox="1">
            <a:spLocks noChangeArrowheads="1"/>
          </p:cNvSpPr>
          <p:nvPr/>
        </p:nvSpPr>
        <p:spPr>
          <a:xfrm>
            <a:off x="500034" y="714356"/>
            <a:ext cx="8072494" cy="857256"/>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lang="ru-RU" sz="2800" b="1" dirty="0" smtClean="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rPr>
              <a:t>Выбери правильный ответ</a:t>
            </a:r>
            <a:endParaRPr kumimoji="0" lang="ru-RU" sz="28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sp>
        <p:nvSpPr>
          <p:cNvPr id="10" name="TextBox 9"/>
          <p:cNvSpPr txBox="1"/>
          <p:nvPr/>
        </p:nvSpPr>
        <p:spPr>
          <a:xfrm>
            <a:off x="571472" y="1785926"/>
            <a:ext cx="7929618" cy="2554545"/>
          </a:xfrm>
          <a:prstGeom prst="rect">
            <a:avLst/>
          </a:prstGeom>
          <a:noFill/>
        </p:spPr>
        <p:txBody>
          <a:bodyPr wrap="square" rtlCol="0">
            <a:spAutoFit/>
          </a:bodyPr>
          <a:lstStyle/>
          <a:p>
            <a:r>
              <a:rPr lang="ru-RU" sz="3200" dirty="0" smtClean="0"/>
              <a:t>Первая в мире ЭВМ называлась:</a:t>
            </a:r>
          </a:p>
          <a:p>
            <a:pPr>
              <a:buFont typeface="Arial" pitchFamily="34" charset="0"/>
              <a:buChar char="•"/>
            </a:pPr>
            <a:r>
              <a:rPr lang="ru-RU" sz="3200" dirty="0" smtClean="0">
                <a:hlinkClick r:id="rId6" action="ppaction://hlinksldjump"/>
              </a:rPr>
              <a:t>МЭСМ</a:t>
            </a:r>
            <a:endParaRPr lang="ru-RU" sz="3200" dirty="0" smtClean="0"/>
          </a:p>
          <a:p>
            <a:pPr>
              <a:buFont typeface="Arial" pitchFamily="34" charset="0"/>
              <a:buChar char="•"/>
            </a:pPr>
            <a:r>
              <a:rPr lang="ru-RU" sz="3200" dirty="0" smtClean="0">
                <a:hlinkClick r:id="rId7" action="ppaction://hlinksldjump"/>
              </a:rPr>
              <a:t>ЭНИАК</a:t>
            </a:r>
            <a:endParaRPr lang="ru-RU" sz="3200" dirty="0" smtClean="0"/>
          </a:p>
          <a:p>
            <a:pPr>
              <a:buFont typeface="Arial" pitchFamily="34" charset="0"/>
              <a:buChar char="•"/>
            </a:pPr>
            <a:r>
              <a:rPr lang="ru-RU" sz="3200" dirty="0" smtClean="0">
                <a:hlinkClick r:id="rId6" action="ppaction://hlinksldjump"/>
              </a:rPr>
              <a:t>ЭДСАК</a:t>
            </a:r>
            <a:endParaRPr lang="ru-RU" sz="3200" dirty="0" smtClean="0"/>
          </a:p>
          <a:p>
            <a:pPr>
              <a:buFont typeface="Arial" pitchFamily="34" charset="0"/>
              <a:buChar char="•"/>
            </a:pPr>
            <a:r>
              <a:rPr lang="ru-RU" sz="3200" dirty="0" smtClean="0">
                <a:hlinkClick r:id="rId6" action="ppaction://hlinksldjump"/>
              </a:rPr>
              <a:t>БЭСМ</a:t>
            </a:r>
            <a:endParaRPr lang="ru-RU" sz="3200" dirty="0"/>
          </a:p>
        </p:txBody>
      </p:sp>
      <p:pic>
        <p:nvPicPr>
          <p:cNvPr id="11" name="Picture 5" descr="3C6"/>
          <p:cNvPicPr>
            <a:picLocks noChangeAspect="1" noChangeArrowheads="1"/>
          </p:cNvPicPr>
          <p:nvPr/>
        </p:nvPicPr>
        <p:blipFill>
          <a:blip r:embed="rId8" cstate="email"/>
          <a:srcRect/>
          <a:stretch>
            <a:fillRect/>
          </a:stretch>
        </p:blipFill>
        <p:spPr bwMode="auto">
          <a:xfrm>
            <a:off x="6556375" y="4267200"/>
            <a:ext cx="2148269" cy="2162196"/>
          </a:xfrm>
          <a:prstGeom prst="rect">
            <a:avLst/>
          </a:prstGeom>
          <a:noFill/>
        </p:spPr>
      </p:pic>
    </p:spTree>
  </p:cSld>
  <p:clrMapOvr>
    <a:masterClrMapping/>
  </p:clrMapOvr>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a:hlinkClick r:id="rId5" action="ppaction://hlinksldjump" tooltip="Главное меню"/>
          </p:cNvPr>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ПОКОЛЕНИЯ КОМПЬЮТЕРОВ"/>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None/>
            </a:pPr>
            <a:r>
              <a:rPr lang="ru-RU" sz="2800" dirty="0" smtClean="0">
                <a:ln w="1905"/>
                <a:solidFill>
                  <a:srgbClr val="FF0000"/>
                </a:solidFill>
                <a:effectLst>
                  <a:innerShdw blurRad="69850" dist="43180" dir="5400000">
                    <a:srgbClr val="000000">
                      <a:alpha val="65000"/>
                    </a:srgbClr>
                  </a:innerShdw>
                </a:effectLst>
                <a:latin typeface="Arial Narrow" pitchFamily="34" charset="0"/>
              </a:rPr>
              <a:t>Проверь себя: </a:t>
            </a:r>
            <a:r>
              <a:rPr lang="ru-RU" sz="2800" dirty="0" smtClean="0">
                <a:ln w="1905"/>
                <a:solidFill>
                  <a:srgbClr val="FF0000"/>
                </a:solidFill>
                <a:effectLst>
                  <a:outerShdw blurRad="38100" dist="38100" dir="2700000" algn="tl">
                    <a:srgbClr val="000000">
                      <a:alpha val="43137"/>
                    </a:srgbClr>
                  </a:outerShdw>
                </a:effectLst>
                <a:latin typeface="Arial Narrow" pitchFamily="34" charset="0"/>
              </a:rPr>
              <a:t>«ПОКОЛЕНИЯ</a:t>
            </a:r>
            <a:r>
              <a:rPr lang="ru-RU" sz="2800" dirty="0" smtClean="0">
                <a:ln w="1905"/>
                <a:solidFill>
                  <a:srgbClr val="FF0000"/>
                </a:solidFill>
                <a:effectLst>
                  <a:outerShdw blurRad="38100" dist="38100" dir="2700000" algn="tl">
                    <a:srgbClr val="000000">
                      <a:alpha val="43137"/>
                    </a:srgbClr>
                  </a:outerShdw>
                </a:effectLst>
              </a:rPr>
              <a:t>  КОМПЬЮТЕРОВ»</a:t>
            </a:r>
            <a:endParaRPr lang="ru-RU" sz="2800" dirty="0">
              <a:ln w="1905"/>
              <a:solidFill>
                <a:srgbClr val="FF0000"/>
              </a:solidFill>
              <a:effectLst>
                <a:outerShdw blurRad="38100" dist="38100" dir="2700000" algn="tl">
                  <a:srgbClr val="000000">
                    <a:alpha val="43137"/>
                  </a:srgbClr>
                </a:outerShdw>
              </a:effectLst>
            </a:endParaRPr>
          </a:p>
        </p:txBody>
      </p:sp>
      <p:pic>
        <p:nvPicPr>
          <p:cNvPr id="11" name="Picture 5" descr="012"/>
          <p:cNvPicPr>
            <a:picLocks noChangeAspect="1" noChangeArrowheads="1" noCrop="1"/>
          </p:cNvPicPr>
          <p:nvPr/>
        </p:nvPicPr>
        <p:blipFill>
          <a:blip r:embed="rId6" cstate="email"/>
          <a:srcRect/>
          <a:stretch>
            <a:fillRect/>
          </a:stretch>
        </p:blipFill>
        <p:spPr bwMode="auto">
          <a:xfrm>
            <a:off x="3143240" y="4286256"/>
            <a:ext cx="2880954" cy="1852305"/>
          </a:xfrm>
          <a:prstGeom prst="rect">
            <a:avLst/>
          </a:prstGeom>
          <a:noFill/>
        </p:spPr>
      </p:pic>
      <p:sp>
        <p:nvSpPr>
          <p:cNvPr id="12" name="WordArt 4"/>
          <p:cNvSpPr>
            <a:spLocks noChangeArrowheads="1" noChangeShapeType="1" noTextEdit="1"/>
          </p:cNvSpPr>
          <p:nvPr/>
        </p:nvSpPr>
        <p:spPr bwMode="auto">
          <a:xfrm>
            <a:off x="2000232" y="1857364"/>
            <a:ext cx="5105408" cy="2200276"/>
          </a:xfrm>
          <a:prstGeom prst="rect">
            <a:avLst/>
          </a:prstGeom>
        </p:spPr>
        <p:txBody>
          <a:bodyPr wrap="none" fromWordArt="1">
            <a:prstTxWarp prst="textPlain">
              <a:avLst>
                <a:gd name="adj" fmla="val 50000"/>
              </a:avLst>
            </a:prstTxWarp>
          </a:bodyPr>
          <a:lstStyle/>
          <a:p>
            <a:pPr algn="ctr"/>
            <a:r>
              <a:rPr lang="ru-RU" sz="36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rPr>
              <a:t>ПРАВИЛЬНО!</a:t>
            </a:r>
            <a:endParaRPr lang="ru-RU"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endParaRPr>
          </a:p>
          <a:p>
            <a:pPr algn="ctr"/>
            <a:r>
              <a:rPr lang="ru-RU" sz="36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rPr>
              <a:t>М О Л О Д Е Ц!</a:t>
            </a:r>
            <a:endParaRPr lang="ru-RU"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endParaRPr>
          </a:p>
        </p:txBody>
      </p:sp>
    </p:spTree>
  </p:cSld>
  <p:clrMapOvr>
    <a:masterClrMapping/>
  </p:clrMapOvr>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a:hlinkClick r:id="rId5" action="ppaction://hlinksldjump" tooltip="главное меню"/>
          </p:cNvPr>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6" action="ppaction://hlinksldjump" tooltip="вернуться к вопросу"/>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None/>
            </a:pPr>
            <a:r>
              <a:rPr lang="ru-RU" sz="2800" dirty="0" smtClean="0">
                <a:ln w="1905"/>
                <a:solidFill>
                  <a:srgbClr val="FF0000"/>
                </a:solidFill>
                <a:effectLst>
                  <a:innerShdw blurRad="69850" dist="43180" dir="5400000">
                    <a:srgbClr val="000000">
                      <a:alpha val="65000"/>
                    </a:srgbClr>
                  </a:innerShdw>
                </a:effectLst>
                <a:latin typeface="Arial Narrow" pitchFamily="34" charset="0"/>
              </a:rPr>
              <a:t>Проверь себя: </a:t>
            </a:r>
            <a:r>
              <a:rPr lang="ru-RU" sz="2800" dirty="0" smtClean="0">
                <a:ln w="1905"/>
                <a:solidFill>
                  <a:srgbClr val="FF0000"/>
                </a:solidFill>
                <a:effectLst>
                  <a:outerShdw blurRad="38100" dist="38100" dir="2700000" algn="tl">
                    <a:srgbClr val="000000">
                      <a:alpha val="43137"/>
                    </a:srgbClr>
                  </a:outerShdw>
                </a:effectLst>
                <a:latin typeface="Arial Narrow" pitchFamily="34" charset="0"/>
              </a:rPr>
              <a:t>«ПОКОЛЕНИЯ</a:t>
            </a:r>
            <a:r>
              <a:rPr lang="ru-RU" sz="2800" dirty="0" smtClean="0">
                <a:ln w="1905"/>
                <a:solidFill>
                  <a:srgbClr val="FF0000"/>
                </a:solidFill>
                <a:effectLst>
                  <a:outerShdw blurRad="38100" dist="38100" dir="2700000" algn="tl">
                    <a:srgbClr val="000000">
                      <a:alpha val="43137"/>
                    </a:srgbClr>
                  </a:outerShdw>
                </a:effectLst>
              </a:rPr>
              <a:t>  КОМПЬЮТЕРОВ»</a:t>
            </a:r>
            <a:endParaRPr lang="ru-RU" sz="2800" dirty="0">
              <a:ln w="1905"/>
              <a:solidFill>
                <a:srgbClr val="FF0000"/>
              </a:solidFill>
              <a:effectLst>
                <a:outerShdw blurRad="38100" dist="38100" dir="2700000" algn="tl">
                  <a:srgbClr val="000000">
                    <a:alpha val="43137"/>
                  </a:srgbClr>
                </a:outerShdw>
              </a:effectLst>
            </a:endParaRPr>
          </a:p>
        </p:txBody>
      </p:sp>
      <p:sp>
        <p:nvSpPr>
          <p:cNvPr id="12" name="WordArt 4"/>
          <p:cNvSpPr>
            <a:spLocks noChangeArrowheads="1" noChangeShapeType="1" noTextEdit="1"/>
          </p:cNvSpPr>
          <p:nvPr/>
        </p:nvSpPr>
        <p:spPr bwMode="auto">
          <a:xfrm>
            <a:off x="2000232" y="3429000"/>
            <a:ext cx="5105408" cy="2200276"/>
          </a:xfrm>
          <a:prstGeom prst="rect">
            <a:avLst/>
          </a:prstGeom>
        </p:spPr>
        <p:txBody>
          <a:bodyPr wrap="none" fromWordArt="1">
            <a:prstTxWarp prst="textPlain">
              <a:avLst>
                <a:gd name="adj" fmla="val 50000"/>
              </a:avLst>
            </a:prstTxWarp>
          </a:bodyPr>
          <a:lstStyle/>
          <a:p>
            <a:pPr algn="ctr"/>
            <a:r>
              <a:rPr lang="ru-RU" sz="36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rPr>
              <a:t>НЕВЕРНО!</a:t>
            </a:r>
          </a:p>
          <a:p>
            <a:pPr algn="ctr"/>
            <a:r>
              <a:rPr lang="ru-RU" sz="36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rPr>
              <a:t>ПОДУМАЙ!</a:t>
            </a:r>
            <a:endParaRPr lang="ru-RU"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endParaRPr>
          </a:p>
        </p:txBody>
      </p:sp>
      <p:pic>
        <p:nvPicPr>
          <p:cNvPr id="13" name="Picture 5" descr="METODLIV"/>
          <p:cNvPicPr>
            <a:picLocks noChangeAspect="1" noChangeArrowheads="1" noCrop="1"/>
          </p:cNvPicPr>
          <p:nvPr/>
        </p:nvPicPr>
        <p:blipFill>
          <a:blip r:embed="rId7" cstate="email"/>
          <a:srcRect/>
          <a:stretch>
            <a:fillRect/>
          </a:stretch>
        </p:blipFill>
        <p:spPr bwMode="auto">
          <a:xfrm>
            <a:off x="3286116" y="1285860"/>
            <a:ext cx="2319368" cy="1932806"/>
          </a:xfrm>
          <a:prstGeom prst="rect">
            <a:avLst/>
          </a:prstGeom>
          <a:noFill/>
        </p:spPr>
      </p:pic>
    </p:spTree>
  </p:cSld>
  <p:clrMapOvr>
    <a:masterClrMapping/>
  </p:clrMapOvr>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1714480" y="214290"/>
            <a:ext cx="5572164" cy="523220"/>
          </a:xfrm>
          <a:prstGeom prst="rect">
            <a:avLst/>
          </a:prstGeom>
          <a:noFill/>
        </p:spPr>
        <p:txBody>
          <a:bodyPr wrap="square" rtlCol="0">
            <a:spAutoFit/>
          </a:bodyPr>
          <a:lstStyle/>
          <a:p>
            <a:pPr algn="ctr"/>
            <a:r>
              <a:rPr lang="ru-RU" sz="2800" b="1" dirty="0" smtClean="0">
                <a:ln w="1905"/>
                <a:solidFill>
                  <a:srgbClr val="FF0000"/>
                </a:solidFill>
                <a:effectLst>
                  <a:innerShdw blurRad="69850" dist="43180" dir="5400000">
                    <a:srgbClr val="000000">
                      <a:alpha val="65000"/>
                    </a:srgbClr>
                  </a:innerShdw>
                </a:effectLst>
                <a:latin typeface="Arial Narrow" pitchFamily="34" charset="0"/>
              </a:rPr>
              <a:t>Проверь себя: «Галерея учёных»</a:t>
            </a:r>
            <a:endParaRPr lang="ru-RU" sz="2800" b="1" dirty="0" smtClean="0">
              <a:ln w="1905"/>
              <a:solidFill>
                <a:srgbClr val="FF0000"/>
              </a:solidFill>
              <a:effectLst>
                <a:innerShdw blurRad="69850" dist="43180" dir="5400000">
                  <a:srgbClr val="000000">
                    <a:alpha val="65000"/>
                  </a:srgbClr>
                </a:innerShdw>
              </a:effectLst>
              <a:latin typeface="+mj-lt"/>
            </a:endParaRPr>
          </a:p>
        </p:txBody>
      </p:sp>
      <p:sp>
        <p:nvSpPr>
          <p:cNvPr id="9" name="Rectangle 2"/>
          <p:cNvSpPr txBox="1">
            <a:spLocks noChangeArrowheads="1"/>
          </p:cNvSpPr>
          <p:nvPr/>
        </p:nvSpPr>
        <p:spPr>
          <a:xfrm>
            <a:off x="500034" y="714356"/>
            <a:ext cx="8072494" cy="857256"/>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lang="ru-RU" sz="2800" b="1" dirty="0" smtClean="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rPr>
              <a:t>Выбери правильный ответ</a:t>
            </a:r>
            <a:endParaRPr kumimoji="0" lang="ru-RU" sz="28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sp>
        <p:nvSpPr>
          <p:cNvPr id="10" name="TextBox 9"/>
          <p:cNvSpPr txBox="1"/>
          <p:nvPr/>
        </p:nvSpPr>
        <p:spPr>
          <a:xfrm>
            <a:off x="571472" y="1714488"/>
            <a:ext cx="8072494" cy="2246769"/>
          </a:xfrm>
          <a:prstGeom prst="rect">
            <a:avLst/>
          </a:prstGeom>
          <a:noFill/>
        </p:spPr>
        <p:txBody>
          <a:bodyPr wrap="square" rtlCol="0">
            <a:spAutoFit/>
          </a:bodyPr>
          <a:lstStyle/>
          <a:p>
            <a:r>
              <a:rPr lang="ru-RU" sz="2800" dirty="0" smtClean="0"/>
              <a:t>Учёный-инженер, основатель отечественной вычислительной техники:</a:t>
            </a:r>
          </a:p>
          <a:p>
            <a:pPr>
              <a:buFont typeface="Arial" pitchFamily="34" charset="0"/>
              <a:buChar char="•"/>
            </a:pPr>
            <a:r>
              <a:rPr lang="ru-RU" sz="2800" dirty="0" smtClean="0">
                <a:hlinkClick r:id="rId6" action="ppaction://hlinksldjump"/>
              </a:rPr>
              <a:t>А.П.Ершов</a:t>
            </a:r>
            <a:endParaRPr lang="ru-RU" sz="2800" dirty="0" smtClean="0"/>
          </a:p>
          <a:p>
            <a:pPr>
              <a:buFont typeface="Arial" pitchFamily="34" charset="0"/>
              <a:buChar char="•"/>
            </a:pPr>
            <a:r>
              <a:rPr lang="ru-RU" sz="2800" dirty="0" smtClean="0">
                <a:hlinkClick r:id="rId7" action="ppaction://hlinksldjump"/>
              </a:rPr>
              <a:t>С.А.Лебедев</a:t>
            </a:r>
            <a:endParaRPr lang="ru-RU" sz="2800" dirty="0" smtClean="0"/>
          </a:p>
          <a:p>
            <a:pPr>
              <a:buFont typeface="Arial" pitchFamily="34" charset="0"/>
              <a:buChar char="•"/>
            </a:pPr>
            <a:r>
              <a:rPr lang="ru-RU" sz="2800" dirty="0" smtClean="0">
                <a:hlinkClick r:id="rId6" action="ppaction://hlinksldjump"/>
              </a:rPr>
              <a:t>Н.П.Брусенцов</a:t>
            </a:r>
            <a:endParaRPr lang="ru-RU" sz="2800" dirty="0"/>
          </a:p>
        </p:txBody>
      </p:sp>
      <p:pic>
        <p:nvPicPr>
          <p:cNvPr id="11" name="Picture 5" descr="3C6"/>
          <p:cNvPicPr>
            <a:picLocks noChangeAspect="1" noChangeArrowheads="1"/>
          </p:cNvPicPr>
          <p:nvPr/>
        </p:nvPicPr>
        <p:blipFill>
          <a:blip r:embed="rId8" cstate="email"/>
          <a:srcRect/>
          <a:stretch>
            <a:fillRect/>
          </a:stretch>
        </p:blipFill>
        <p:spPr bwMode="auto">
          <a:xfrm>
            <a:off x="6556375" y="4267200"/>
            <a:ext cx="2148269" cy="2162196"/>
          </a:xfrm>
          <a:prstGeom prst="rect">
            <a:avLst/>
          </a:prstGeom>
          <a:noFill/>
        </p:spPr>
      </p:pic>
    </p:spTree>
  </p:cSld>
  <p:clrMapOvr>
    <a:masterClrMapping/>
  </p:clrMapOvr>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a:hlinkClick r:id="rId5" action="ppaction://hlinksldjump" tooltip="следующий вопрос"/>
          </p:cNvPr>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6" action="ppaction://hlinksldjump" tooltip="Галерея учёных"/>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None/>
            </a:pPr>
            <a:r>
              <a:rPr lang="ru-RU" sz="2800" dirty="0" smtClean="0">
                <a:ln w="1905"/>
                <a:solidFill>
                  <a:srgbClr val="FF0000"/>
                </a:solidFill>
                <a:effectLst>
                  <a:innerShdw blurRad="69850" dist="43180" dir="5400000">
                    <a:srgbClr val="000000">
                      <a:alpha val="65000"/>
                    </a:srgbClr>
                  </a:innerShdw>
                </a:effectLst>
                <a:latin typeface="Arial Narrow" pitchFamily="34" charset="0"/>
              </a:rPr>
              <a:t>Проверь себя: «Галерея учёных»</a:t>
            </a:r>
            <a:endParaRPr lang="ru-RU" sz="2800" dirty="0" smtClean="0">
              <a:ln w="1905"/>
              <a:solidFill>
                <a:srgbClr val="FF0000"/>
              </a:solidFill>
              <a:effectLst>
                <a:innerShdw blurRad="69850" dist="43180" dir="5400000">
                  <a:srgbClr val="000000">
                    <a:alpha val="65000"/>
                  </a:srgbClr>
                </a:innerShdw>
              </a:effectLst>
            </a:endParaRPr>
          </a:p>
          <a:p>
            <a:pPr marL="0" indent="0" algn="ctr">
              <a:buNone/>
            </a:pPr>
            <a:endParaRPr lang="ru-RU" sz="2800" dirty="0">
              <a:ln w="1905"/>
              <a:solidFill>
                <a:srgbClr val="FF0000"/>
              </a:solidFill>
              <a:effectLst>
                <a:outerShdw blurRad="38100" dist="38100" dir="2700000" algn="tl">
                  <a:srgbClr val="000000">
                    <a:alpha val="43137"/>
                  </a:srgbClr>
                </a:outerShdw>
              </a:effectLst>
            </a:endParaRPr>
          </a:p>
        </p:txBody>
      </p:sp>
      <p:pic>
        <p:nvPicPr>
          <p:cNvPr id="11" name="Picture 5" descr="012"/>
          <p:cNvPicPr>
            <a:picLocks noChangeAspect="1" noChangeArrowheads="1" noCrop="1"/>
          </p:cNvPicPr>
          <p:nvPr/>
        </p:nvPicPr>
        <p:blipFill>
          <a:blip r:embed="rId7" cstate="email"/>
          <a:srcRect/>
          <a:stretch>
            <a:fillRect/>
          </a:stretch>
        </p:blipFill>
        <p:spPr bwMode="auto">
          <a:xfrm>
            <a:off x="3143240" y="4286256"/>
            <a:ext cx="2880954" cy="1852305"/>
          </a:xfrm>
          <a:prstGeom prst="rect">
            <a:avLst/>
          </a:prstGeom>
          <a:noFill/>
        </p:spPr>
      </p:pic>
      <p:sp>
        <p:nvSpPr>
          <p:cNvPr id="12" name="WordArt 4"/>
          <p:cNvSpPr>
            <a:spLocks noChangeArrowheads="1" noChangeShapeType="1" noTextEdit="1"/>
          </p:cNvSpPr>
          <p:nvPr/>
        </p:nvSpPr>
        <p:spPr bwMode="auto">
          <a:xfrm>
            <a:off x="2000232" y="1857364"/>
            <a:ext cx="5105408" cy="2200276"/>
          </a:xfrm>
          <a:prstGeom prst="rect">
            <a:avLst/>
          </a:prstGeom>
        </p:spPr>
        <p:txBody>
          <a:bodyPr wrap="none" fromWordArt="1">
            <a:prstTxWarp prst="textPlain">
              <a:avLst>
                <a:gd name="adj" fmla="val 50000"/>
              </a:avLst>
            </a:prstTxWarp>
          </a:bodyPr>
          <a:lstStyle/>
          <a:p>
            <a:pPr algn="ctr"/>
            <a:r>
              <a:rPr lang="ru-RU" sz="36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rPr>
              <a:t>ПРАВИЛЬНО!</a:t>
            </a:r>
            <a:endParaRPr lang="ru-RU"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endParaRPr>
          </a:p>
          <a:p>
            <a:pPr algn="ctr"/>
            <a:r>
              <a:rPr lang="ru-RU" sz="36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rPr>
              <a:t>М О Л О Д Е Ц!</a:t>
            </a:r>
            <a:endParaRPr lang="ru-RU"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endParaRPr>
          </a:p>
        </p:txBody>
      </p:sp>
    </p:spTree>
  </p:cSld>
  <p:clrMapOvr>
    <a:masterClrMapping/>
  </p:clrMapOvr>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a:hlinkClick r:id="rId5" action="ppaction://hlinksldjump" tooltip="следующий вопрос"/>
          </p:cNvPr>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6" action="ppaction://hlinksldjump" tooltip="вернуться к вопросу"/>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None/>
            </a:pPr>
            <a:r>
              <a:rPr lang="ru-RU" sz="2800" dirty="0" smtClean="0">
                <a:ln w="1905"/>
                <a:solidFill>
                  <a:srgbClr val="FF0000"/>
                </a:solidFill>
                <a:effectLst>
                  <a:innerShdw blurRad="69850" dist="43180" dir="5400000">
                    <a:srgbClr val="000000">
                      <a:alpha val="65000"/>
                    </a:srgbClr>
                  </a:innerShdw>
                </a:effectLst>
                <a:latin typeface="Arial Narrow" pitchFamily="34" charset="0"/>
              </a:rPr>
              <a:t>Проверь себя:«Галерея учёных»</a:t>
            </a:r>
            <a:endParaRPr lang="ru-RU" sz="2800" dirty="0" smtClean="0">
              <a:ln w="1905"/>
              <a:solidFill>
                <a:srgbClr val="FF0000"/>
              </a:solidFill>
              <a:effectLst>
                <a:innerShdw blurRad="69850" dist="43180" dir="5400000">
                  <a:srgbClr val="000000">
                    <a:alpha val="65000"/>
                  </a:srgbClr>
                </a:innerShdw>
              </a:effectLst>
            </a:endParaRPr>
          </a:p>
          <a:p>
            <a:pPr marL="0" indent="0" algn="ctr">
              <a:buNone/>
            </a:pPr>
            <a:r>
              <a:rPr lang="ru-RU" sz="2800" dirty="0" smtClean="0">
                <a:ln w="1905"/>
                <a:solidFill>
                  <a:srgbClr val="FF0000"/>
                </a:solidFill>
                <a:effectLst>
                  <a:innerShdw blurRad="69850" dist="43180" dir="5400000">
                    <a:srgbClr val="000000">
                      <a:alpha val="65000"/>
                    </a:srgbClr>
                  </a:innerShdw>
                </a:effectLst>
                <a:latin typeface="Arial Narrow" pitchFamily="34" charset="0"/>
              </a:rPr>
              <a:t> </a:t>
            </a:r>
            <a:endParaRPr lang="ru-RU" sz="2800" dirty="0">
              <a:ln w="1905"/>
              <a:solidFill>
                <a:srgbClr val="FF0000"/>
              </a:solidFill>
              <a:effectLst>
                <a:outerShdw blurRad="38100" dist="38100" dir="2700000" algn="tl">
                  <a:srgbClr val="000000">
                    <a:alpha val="43137"/>
                  </a:srgbClr>
                </a:outerShdw>
              </a:effectLst>
            </a:endParaRPr>
          </a:p>
        </p:txBody>
      </p:sp>
      <p:sp>
        <p:nvSpPr>
          <p:cNvPr id="12" name="WordArt 4"/>
          <p:cNvSpPr>
            <a:spLocks noChangeArrowheads="1" noChangeShapeType="1" noTextEdit="1"/>
          </p:cNvSpPr>
          <p:nvPr/>
        </p:nvSpPr>
        <p:spPr bwMode="auto">
          <a:xfrm>
            <a:off x="2000232" y="3429000"/>
            <a:ext cx="5105408" cy="2200276"/>
          </a:xfrm>
          <a:prstGeom prst="rect">
            <a:avLst/>
          </a:prstGeom>
        </p:spPr>
        <p:txBody>
          <a:bodyPr wrap="none" fromWordArt="1">
            <a:prstTxWarp prst="textPlain">
              <a:avLst>
                <a:gd name="adj" fmla="val 50000"/>
              </a:avLst>
            </a:prstTxWarp>
          </a:bodyPr>
          <a:lstStyle/>
          <a:p>
            <a:pPr algn="ctr"/>
            <a:r>
              <a:rPr lang="ru-RU" sz="36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rPr>
              <a:t>НЕВЕРНО!</a:t>
            </a:r>
          </a:p>
          <a:p>
            <a:pPr algn="ctr"/>
            <a:r>
              <a:rPr lang="ru-RU" sz="36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rPr>
              <a:t>ПОДУМАЙ!</a:t>
            </a:r>
            <a:endParaRPr lang="ru-RU"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endParaRPr>
          </a:p>
        </p:txBody>
      </p:sp>
      <p:pic>
        <p:nvPicPr>
          <p:cNvPr id="13" name="Picture 5" descr="METODLIV"/>
          <p:cNvPicPr>
            <a:picLocks noChangeAspect="1" noChangeArrowheads="1" noCrop="1"/>
          </p:cNvPicPr>
          <p:nvPr/>
        </p:nvPicPr>
        <p:blipFill>
          <a:blip r:embed="rId7" cstate="email"/>
          <a:srcRect/>
          <a:stretch>
            <a:fillRect/>
          </a:stretch>
        </p:blipFill>
        <p:spPr bwMode="auto">
          <a:xfrm>
            <a:off x="3286116" y="1285860"/>
            <a:ext cx="2319368" cy="1932806"/>
          </a:xfrm>
          <a:prstGeom prst="rect">
            <a:avLst/>
          </a:prstGeom>
          <a:noFill/>
        </p:spPr>
      </p:pic>
    </p:spTree>
  </p:cSld>
  <p:clrMapOvr>
    <a:masterClrMapping/>
  </p:clrMapOvr>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1714480" y="214290"/>
            <a:ext cx="5572164" cy="523220"/>
          </a:xfrm>
          <a:prstGeom prst="rect">
            <a:avLst/>
          </a:prstGeom>
          <a:noFill/>
        </p:spPr>
        <p:txBody>
          <a:bodyPr wrap="square" rtlCol="0">
            <a:spAutoFit/>
          </a:bodyPr>
          <a:lstStyle/>
          <a:p>
            <a:pPr algn="ctr"/>
            <a:r>
              <a:rPr lang="ru-RU" sz="2800" b="1" dirty="0" smtClean="0">
                <a:ln w="1905"/>
                <a:solidFill>
                  <a:srgbClr val="FF0000"/>
                </a:solidFill>
                <a:effectLst>
                  <a:innerShdw blurRad="69850" dist="43180" dir="5400000">
                    <a:srgbClr val="000000">
                      <a:alpha val="65000"/>
                    </a:srgbClr>
                  </a:innerShdw>
                </a:effectLst>
                <a:latin typeface="Arial Narrow" pitchFamily="34" charset="0"/>
              </a:rPr>
              <a:t>Проверь себя: «Галерея учёных»</a:t>
            </a:r>
            <a:endParaRPr lang="ru-RU" sz="2800" b="1" dirty="0" smtClean="0">
              <a:ln w="1905"/>
              <a:solidFill>
                <a:srgbClr val="FF0000"/>
              </a:solidFill>
              <a:effectLst>
                <a:innerShdw blurRad="69850" dist="43180" dir="5400000">
                  <a:srgbClr val="000000">
                    <a:alpha val="65000"/>
                  </a:srgbClr>
                </a:innerShdw>
              </a:effectLst>
              <a:latin typeface="+mj-lt"/>
            </a:endParaRPr>
          </a:p>
        </p:txBody>
      </p:sp>
      <p:sp>
        <p:nvSpPr>
          <p:cNvPr id="9" name="Rectangle 2"/>
          <p:cNvSpPr txBox="1">
            <a:spLocks noChangeArrowheads="1"/>
          </p:cNvSpPr>
          <p:nvPr/>
        </p:nvSpPr>
        <p:spPr>
          <a:xfrm>
            <a:off x="500034" y="714356"/>
            <a:ext cx="8072494" cy="857256"/>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lang="ru-RU" sz="2800" b="1" dirty="0" smtClean="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rPr>
              <a:t>Выбери правильный ответ</a:t>
            </a:r>
            <a:endParaRPr kumimoji="0" lang="ru-RU" sz="28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sp>
        <p:nvSpPr>
          <p:cNvPr id="10" name="TextBox 9"/>
          <p:cNvSpPr txBox="1"/>
          <p:nvPr/>
        </p:nvSpPr>
        <p:spPr>
          <a:xfrm>
            <a:off x="571472" y="1714488"/>
            <a:ext cx="8072494" cy="2246769"/>
          </a:xfrm>
          <a:prstGeom prst="rect">
            <a:avLst/>
          </a:prstGeom>
          <a:noFill/>
        </p:spPr>
        <p:txBody>
          <a:bodyPr wrap="square" rtlCol="0">
            <a:spAutoFit/>
          </a:bodyPr>
          <a:lstStyle/>
          <a:p>
            <a:r>
              <a:rPr lang="ru-RU" sz="2800" dirty="0" smtClean="0"/>
              <a:t>Учёный – инициатор введения в школах СССР предмета информатика:</a:t>
            </a:r>
          </a:p>
          <a:p>
            <a:pPr>
              <a:buFont typeface="Arial" pitchFamily="34" charset="0"/>
              <a:buChar char="•"/>
            </a:pPr>
            <a:r>
              <a:rPr lang="ru-RU" sz="2800" dirty="0" smtClean="0">
                <a:hlinkClick r:id="rId6" action="ppaction://hlinksldjump"/>
              </a:rPr>
              <a:t>А.П.Ершов</a:t>
            </a:r>
            <a:endParaRPr lang="ru-RU" sz="2800" dirty="0" smtClean="0"/>
          </a:p>
          <a:p>
            <a:pPr>
              <a:buFont typeface="Arial" pitchFamily="34" charset="0"/>
              <a:buChar char="•"/>
            </a:pPr>
            <a:r>
              <a:rPr lang="ru-RU" sz="2800" dirty="0" smtClean="0">
                <a:hlinkClick r:id="rId7" action="ppaction://hlinksldjump"/>
              </a:rPr>
              <a:t>С.А.Лебедев</a:t>
            </a:r>
            <a:endParaRPr lang="ru-RU" sz="2800" dirty="0" smtClean="0"/>
          </a:p>
          <a:p>
            <a:pPr>
              <a:buFont typeface="Arial" pitchFamily="34" charset="0"/>
              <a:buChar char="•"/>
            </a:pPr>
            <a:r>
              <a:rPr lang="ru-RU" sz="2800" dirty="0" smtClean="0">
                <a:hlinkClick r:id="rId7" action="ppaction://hlinksldjump"/>
              </a:rPr>
              <a:t>Н.П.Брусенцов</a:t>
            </a:r>
            <a:endParaRPr lang="ru-RU" sz="2800" dirty="0"/>
          </a:p>
        </p:txBody>
      </p:sp>
      <p:pic>
        <p:nvPicPr>
          <p:cNvPr id="11" name="Picture 5" descr="3C6"/>
          <p:cNvPicPr>
            <a:picLocks noChangeAspect="1" noChangeArrowheads="1"/>
          </p:cNvPicPr>
          <p:nvPr/>
        </p:nvPicPr>
        <p:blipFill>
          <a:blip r:embed="rId8" cstate="email"/>
          <a:srcRect/>
          <a:stretch>
            <a:fillRect/>
          </a:stretch>
        </p:blipFill>
        <p:spPr bwMode="auto">
          <a:xfrm>
            <a:off x="6556375" y="4267200"/>
            <a:ext cx="2148269" cy="2162196"/>
          </a:xfrm>
          <a:prstGeom prst="rect">
            <a:avLst/>
          </a:prstGeom>
          <a:noFill/>
        </p:spPr>
      </p:pic>
    </p:spTree>
  </p:cSld>
  <p:clrMapOvr>
    <a:masterClrMapping/>
  </p:clrMapOvr>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a:hlinkClick r:id="rId5" action="ppaction://hlinksldjump" tooltip="следующий вопрос"/>
          </p:cNvPr>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6" action="ppaction://hlinksldjump" tooltip="Галерея учёных"/>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None/>
            </a:pPr>
            <a:r>
              <a:rPr lang="ru-RU" sz="2800" dirty="0" smtClean="0">
                <a:ln w="1905"/>
                <a:solidFill>
                  <a:srgbClr val="FF0000"/>
                </a:solidFill>
                <a:effectLst>
                  <a:innerShdw blurRad="69850" dist="43180" dir="5400000">
                    <a:srgbClr val="000000">
                      <a:alpha val="65000"/>
                    </a:srgbClr>
                  </a:innerShdw>
                </a:effectLst>
                <a:latin typeface="Arial Narrow" pitchFamily="34" charset="0"/>
              </a:rPr>
              <a:t>Проверь себя:«Галерея учёных»</a:t>
            </a:r>
            <a:endParaRPr lang="ru-RU" sz="2800" dirty="0" smtClean="0">
              <a:ln w="1905"/>
              <a:solidFill>
                <a:srgbClr val="FF0000"/>
              </a:solidFill>
              <a:effectLst>
                <a:innerShdw blurRad="69850" dist="43180" dir="5400000">
                  <a:srgbClr val="000000">
                    <a:alpha val="65000"/>
                  </a:srgbClr>
                </a:innerShdw>
              </a:effectLst>
            </a:endParaRPr>
          </a:p>
          <a:p>
            <a:pPr marL="0" indent="0" algn="ctr">
              <a:buNone/>
            </a:pPr>
            <a:endParaRPr lang="ru-RU" sz="2800" dirty="0">
              <a:ln w="1905"/>
              <a:solidFill>
                <a:srgbClr val="FF0000"/>
              </a:solidFill>
              <a:effectLst>
                <a:outerShdw blurRad="38100" dist="38100" dir="2700000" algn="tl">
                  <a:srgbClr val="000000">
                    <a:alpha val="43137"/>
                  </a:srgbClr>
                </a:outerShdw>
              </a:effectLst>
            </a:endParaRPr>
          </a:p>
        </p:txBody>
      </p:sp>
      <p:pic>
        <p:nvPicPr>
          <p:cNvPr id="11" name="Picture 5" descr="012"/>
          <p:cNvPicPr>
            <a:picLocks noChangeAspect="1" noChangeArrowheads="1" noCrop="1"/>
          </p:cNvPicPr>
          <p:nvPr/>
        </p:nvPicPr>
        <p:blipFill>
          <a:blip r:embed="rId7" cstate="email"/>
          <a:srcRect/>
          <a:stretch>
            <a:fillRect/>
          </a:stretch>
        </p:blipFill>
        <p:spPr bwMode="auto">
          <a:xfrm>
            <a:off x="3143240" y="4286256"/>
            <a:ext cx="2880954" cy="1852305"/>
          </a:xfrm>
          <a:prstGeom prst="rect">
            <a:avLst/>
          </a:prstGeom>
          <a:noFill/>
        </p:spPr>
      </p:pic>
      <p:sp>
        <p:nvSpPr>
          <p:cNvPr id="12" name="WordArt 4"/>
          <p:cNvSpPr>
            <a:spLocks noChangeArrowheads="1" noChangeShapeType="1" noTextEdit="1"/>
          </p:cNvSpPr>
          <p:nvPr/>
        </p:nvSpPr>
        <p:spPr bwMode="auto">
          <a:xfrm>
            <a:off x="2000232" y="1857364"/>
            <a:ext cx="5105408" cy="2200276"/>
          </a:xfrm>
          <a:prstGeom prst="rect">
            <a:avLst/>
          </a:prstGeom>
        </p:spPr>
        <p:txBody>
          <a:bodyPr wrap="none" fromWordArt="1">
            <a:prstTxWarp prst="textPlain">
              <a:avLst>
                <a:gd name="adj" fmla="val 50000"/>
              </a:avLst>
            </a:prstTxWarp>
          </a:bodyPr>
          <a:lstStyle/>
          <a:p>
            <a:pPr algn="ctr"/>
            <a:r>
              <a:rPr lang="ru-RU" sz="36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rPr>
              <a:t>ПРАВИЛЬНО!</a:t>
            </a:r>
            <a:endParaRPr lang="ru-RU"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endParaRPr>
          </a:p>
          <a:p>
            <a:pPr algn="ctr"/>
            <a:r>
              <a:rPr lang="ru-RU" sz="36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rPr>
              <a:t>М О Л О Д Е Ц!</a:t>
            </a:r>
            <a:endParaRPr lang="ru-RU"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endParaRPr>
          </a:p>
        </p:txBody>
      </p:sp>
    </p:spTree>
  </p:cSld>
  <p:clrMapOvr>
    <a:masterClrMapping/>
  </p:clrMapOvr>
  <p:transition/>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a:hlinkClick r:id="rId5" action="ppaction://hlinksldjump" tooltip="следующий вопрос"/>
          </p:cNvPr>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6" action="ppaction://hlinksldjump" tooltip="вернуться к вопросу"/>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None/>
            </a:pPr>
            <a:r>
              <a:rPr lang="ru-RU" sz="2800" dirty="0" smtClean="0">
                <a:ln w="1905"/>
                <a:solidFill>
                  <a:srgbClr val="FF0000"/>
                </a:solidFill>
                <a:effectLst>
                  <a:innerShdw blurRad="69850" dist="43180" dir="5400000">
                    <a:srgbClr val="000000">
                      <a:alpha val="65000"/>
                    </a:srgbClr>
                  </a:innerShdw>
                </a:effectLst>
                <a:latin typeface="Arial Narrow" pitchFamily="34" charset="0"/>
              </a:rPr>
              <a:t>Проверь себя:«Галерея учёных»</a:t>
            </a:r>
            <a:endParaRPr lang="ru-RU" sz="2800" dirty="0" smtClean="0">
              <a:ln w="1905"/>
              <a:solidFill>
                <a:srgbClr val="FF0000"/>
              </a:solidFill>
              <a:effectLst>
                <a:innerShdw blurRad="69850" dist="43180" dir="5400000">
                  <a:srgbClr val="000000">
                    <a:alpha val="65000"/>
                  </a:srgbClr>
                </a:innerShdw>
              </a:effectLst>
            </a:endParaRPr>
          </a:p>
          <a:p>
            <a:pPr marL="0" indent="0" algn="ctr">
              <a:buNone/>
            </a:pPr>
            <a:endParaRPr lang="ru-RU" sz="2800" dirty="0">
              <a:ln w="1905"/>
              <a:solidFill>
                <a:srgbClr val="FF0000"/>
              </a:solidFill>
              <a:effectLst>
                <a:outerShdw blurRad="38100" dist="38100" dir="2700000" algn="tl">
                  <a:srgbClr val="000000">
                    <a:alpha val="43137"/>
                  </a:srgbClr>
                </a:outerShdw>
              </a:effectLst>
            </a:endParaRPr>
          </a:p>
        </p:txBody>
      </p:sp>
      <p:sp>
        <p:nvSpPr>
          <p:cNvPr id="12" name="WordArt 4"/>
          <p:cNvSpPr>
            <a:spLocks noChangeArrowheads="1" noChangeShapeType="1" noTextEdit="1"/>
          </p:cNvSpPr>
          <p:nvPr/>
        </p:nvSpPr>
        <p:spPr bwMode="auto">
          <a:xfrm>
            <a:off x="2000232" y="3429000"/>
            <a:ext cx="5105408" cy="2200276"/>
          </a:xfrm>
          <a:prstGeom prst="rect">
            <a:avLst/>
          </a:prstGeom>
        </p:spPr>
        <p:txBody>
          <a:bodyPr wrap="none" fromWordArt="1">
            <a:prstTxWarp prst="textPlain">
              <a:avLst>
                <a:gd name="adj" fmla="val 50000"/>
              </a:avLst>
            </a:prstTxWarp>
          </a:bodyPr>
          <a:lstStyle/>
          <a:p>
            <a:pPr algn="ctr"/>
            <a:r>
              <a:rPr lang="ru-RU" sz="36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rPr>
              <a:t>НЕВЕРНО!</a:t>
            </a:r>
          </a:p>
          <a:p>
            <a:pPr algn="ctr"/>
            <a:r>
              <a:rPr lang="ru-RU" sz="36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rPr>
              <a:t>ПОДУМАЙ!</a:t>
            </a:r>
            <a:endParaRPr lang="ru-RU"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endParaRPr>
          </a:p>
        </p:txBody>
      </p:sp>
      <p:pic>
        <p:nvPicPr>
          <p:cNvPr id="13" name="Picture 5" descr="METODLIV"/>
          <p:cNvPicPr>
            <a:picLocks noChangeAspect="1" noChangeArrowheads="1" noCrop="1"/>
          </p:cNvPicPr>
          <p:nvPr/>
        </p:nvPicPr>
        <p:blipFill>
          <a:blip r:embed="rId7" cstate="email"/>
          <a:srcRect/>
          <a:stretch>
            <a:fillRect/>
          </a:stretch>
        </p:blipFill>
        <p:spPr bwMode="auto">
          <a:xfrm>
            <a:off x="3286116" y="1285860"/>
            <a:ext cx="2319368" cy="1932806"/>
          </a:xfrm>
          <a:prstGeom prst="rect">
            <a:avLst/>
          </a:prstGeom>
          <a:noFill/>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7" name="TextBox 6"/>
          <p:cNvSpPr txBox="1"/>
          <p:nvPr/>
        </p:nvSpPr>
        <p:spPr>
          <a:xfrm>
            <a:off x="1714480" y="214290"/>
            <a:ext cx="5572164" cy="523220"/>
          </a:xfrm>
          <a:prstGeom prst="rect">
            <a:avLst/>
          </a:prstGeom>
          <a:noFill/>
        </p:spPr>
        <p:txBody>
          <a:bodyPr wrap="square" rtlCol="0">
            <a:spAutoFit/>
          </a:bodyPr>
          <a:lstStyle/>
          <a:p>
            <a:pPr algn="ctr"/>
            <a:r>
              <a:rPr lang="ru-RU" sz="2800" b="1" dirty="0" smtClean="0">
                <a:ln w="1905"/>
                <a:solidFill>
                  <a:schemeClr val="accent1">
                    <a:lumMod val="75000"/>
                  </a:schemeClr>
                </a:solidFill>
                <a:effectLst>
                  <a:innerShdw blurRad="69850" dist="43180" dir="5400000">
                    <a:srgbClr val="000000">
                      <a:alpha val="65000"/>
                    </a:srgbClr>
                  </a:innerShdw>
                </a:effectLst>
                <a:latin typeface="Arial Narrow" pitchFamily="34" charset="0"/>
              </a:rPr>
              <a:t>Первые счётные устройства</a:t>
            </a:r>
            <a:endParaRPr lang="ru-RU" sz="2800" b="1" dirty="0" smtClean="0">
              <a:ln w="1905"/>
              <a:solidFill>
                <a:schemeClr val="accent1">
                  <a:lumMod val="75000"/>
                </a:schemeClr>
              </a:solidFill>
              <a:effectLst>
                <a:innerShdw blurRad="69850" dist="43180" dir="5400000">
                  <a:srgbClr val="000000">
                    <a:alpha val="65000"/>
                  </a:srgbClr>
                </a:innerShdw>
              </a:effectLst>
              <a:latin typeface="+mj-lt"/>
            </a:endParaRPr>
          </a:p>
        </p:txBody>
      </p:sp>
      <p:sp>
        <p:nvSpPr>
          <p:cNvPr id="9" name="Rectangle 2"/>
          <p:cNvSpPr txBox="1">
            <a:spLocks noChangeArrowheads="1"/>
          </p:cNvSpPr>
          <p:nvPr/>
        </p:nvSpPr>
        <p:spPr>
          <a:xfrm>
            <a:off x="428596" y="642918"/>
            <a:ext cx="8429684" cy="1000132"/>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kumimoji="0" lang="ru-RU" sz="4600" b="1"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rPr>
              <a:t>«Часы для счёта» </a:t>
            </a:r>
            <a:r>
              <a:rPr kumimoji="0" lang="ru-RU" sz="4600" b="1" i="0" u="none" strike="noStrike" kern="1200" cap="none" spc="0" normalizeH="0" baseline="0" noProof="0" dirty="0" err="1"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rPr>
              <a:t>Шиккарда</a:t>
            </a:r>
            <a:endParaRPr kumimoji="0" lang="ru-RU" sz="46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sp>
        <p:nvSpPr>
          <p:cNvPr id="10" name="Стрелка влево 9"/>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Стрелка влево 11">
            <a:hlinkClick r:id="rId5" action="ppaction://hlinksldjump" tooltip="МЕНЮ"/>
          </p:cNvPr>
          <p:cNvSpPr/>
          <p:nvPr/>
        </p:nvSpPr>
        <p:spPr>
          <a:xfrm>
            <a:off x="8215338"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1746" name="Picture 2" descr="Суммирующая машина Шиккарда"/>
          <p:cNvPicPr>
            <a:picLocks noChangeAspect="1" noChangeArrowheads="1"/>
          </p:cNvPicPr>
          <p:nvPr/>
        </p:nvPicPr>
        <p:blipFill>
          <a:blip r:embed="rId6" cstate="email"/>
          <a:srcRect/>
          <a:stretch>
            <a:fillRect/>
          </a:stretch>
        </p:blipFill>
        <p:spPr bwMode="auto">
          <a:xfrm>
            <a:off x="1928794" y="1571612"/>
            <a:ext cx="5286412" cy="5021490"/>
          </a:xfrm>
          <a:prstGeom prst="rect">
            <a:avLst/>
          </a:prstGeom>
          <a:noFill/>
        </p:spPr>
      </p:pic>
    </p:spTree>
  </p:cSld>
  <p:clrMapOvr>
    <a:masterClrMapping/>
  </p:clrMapOvr>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1714480" y="214290"/>
            <a:ext cx="5572164" cy="523220"/>
          </a:xfrm>
          <a:prstGeom prst="rect">
            <a:avLst/>
          </a:prstGeom>
          <a:noFill/>
        </p:spPr>
        <p:txBody>
          <a:bodyPr wrap="square" rtlCol="0">
            <a:spAutoFit/>
          </a:bodyPr>
          <a:lstStyle/>
          <a:p>
            <a:pPr algn="ctr"/>
            <a:r>
              <a:rPr lang="ru-RU" sz="2800" b="1" dirty="0" smtClean="0">
                <a:ln w="1905"/>
                <a:solidFill>
                  <a:srgbClr val="FF0000"/>
                </a:solidFill>
                <a:effectLst>
                  <a:innerShdw blurRad="69850" dist="43180" dir="5400000">
                    <a:srgbClr val="000000">
                      <a:alpha val="65000"/>
                    </a:srgbClr>
                  </a:innerShdw>
                </a:effectLst>
                <a:latin typeface="Arial Narrow" pitchFamily="34" charset="0"/>
              </a:rPr>
              <a:t>Проверь себя: «Галерея учёных»</a:t>
            </a:r>
            <a:endParaRPr lang="ru-RU" sz="2800" b="1" dirty="0" smtClean="0">
              <a:ln w="1905"/>
              <a:solidFill>
                <a:srgbClr val="FF0000"/>
              </a:solidFill>
              <a:effectLst>
                <a:innerShdw blurRad="69850" dist="43180" dir="5400000">
                  <a:srgbClr val="000000">
                    <a:alpha val="65000"/>
                  </a:srgbClr>
                </a:innerShdw>
              </a:effectLst>
              <a:latin typeface="+mj-lt"/>
            </a:endParaRPr>
          </a:p>
        </p:txBody>
      </p:sp>
      <p:sp>
        <p:nvSpPr>
          <p:cNvPr id="9" name="Rectangle 2"/>
          <p:cNvSpPr txBox="1">
            <a:spLocks noChangeArrowheads="1"/>
          </p:cNvSpPr>
          <p:nvPr/>
        </p:nvSpPr>
        <p:spPr>
          <a:xfrm>
            <a:off x="500034" y="714356"/>
            <a:ext cx="8072494" cy="857256"/>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lang="ru-RU" sz="2800" b="1" dirty="0" smtClean="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rPr>
              <a:t>Выбери правильный ответ</a:t>
            </a:r>
            <a:endParaRPr kumimoji="0" lang="ru-RU" sz="28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pic>
        <p:nvPicPr>
          <p:cNvPr id="10" name="Picture 5" descr="3C6"/>
          <p:cNvPicPr>
            <a:picLocks noChangeAspect="1" noChangeArrowheads="1"/>
          </p:cNvPicPr>
          <p:nvPr/>
        </p:nvPicPr>
        <p:blipFill>
          <a:blip r:embed="rId6" cstate="email"/>
          <a:srcRect/>
          <a:stretch>
            <a:fillRect/>
          </a:stretch>
        </p:blipFill>
        <p:spPr bwMode="auto">
          <a:xfrm>
            <a:off x="6556375" y="4267200"/>
            <a:ext cx="2148269" cy="2162196"/>
          </a:xfrm>
          <a:prstGeom prst="rect">
            <a:avLst/>
          </a:prstGeom>
          <a:noFill/>
        </p:spPr>
      </p:pic>
      <p:sp>
        <p:nvSpPr>
          <p:cNvPr id="11" name="TextBox 10"/>
          <p:cNvSpPr txBox="1"/>
          <p:nvPr/>
        </p:nvSpPr>
        <p:spPr>
          <a:xfrm>
            <a:off x="1142976" y="1571612"/>
            <a:ext cx="7643866" cy="2677656"/>
          </a:xfrm>
          <a:prstGeom prst="rect">
            <a:avLst/>
          </a:prstGeom>
          <a:noFill/>
        </p:spPr>
        <p:txBody>
          <a:bodyPr wrap="square" rtlCol="0">
            <a:spAutoFit/>
          </a:bodyPr>
          <a:lstStyle/>
          <a:p>
            <a:r>
              <a:rPr lang="ru-RU" sz="2400" dirty="0" smtClean="0"/>
              <a:t>Учёный, сформулировавший основные принципы работы компьютеров (ЭВМ):</a:t>
            </a:r>
          </a:p>
          <a:p>
            <a:pPr>
              <a:buFont typeface="Arial" pitchFamily="34" charset="0"/>
              <a:buChar char="•"/>
            </a:pPr>
            <a:r>
              <a:rPr lang="ru-RU" sz="2400" dirty="0" smtClean="0">
                <a:hlinkClick r:id="rId7" action="ppaction://hlinksldjump"/>
              </a:rPr>
              <a:t>Б.Паскаль</a:t>
            </a:r>
            <a:endParaRPr lang="ru-RU" sz="2400" dirty="0" smtClean="0"/>
          </a:p>
          <a:p>
            <a:pPr>
              <a:buFont typeface="Arial" pitchFamily="34" charset="0"/>
              <a:buChar char="•"/>
            </a:pPr>
            <a:r>
              <a:rPr lang="ru-RU" sz="2400" dirty="0" smtClean="0">
                <a:hlinkClick r:id="rId7" action="ppaction://hlinksldjump"/>
              </a:rPr>
              <a:t>Ч.Беббидж</a:t>
            </a:r>
            <a:endParaRPr lang="ru-RU" sz="2400" dirty="0" smtClean="0"/>
          </a:p>
          <a:p>
            <a:pPr>
              <a:buFont typeface="Arial" pitchFamily="34" charset="0"/>
              <a:buChar char="•"/>
            </a:pPr>
            <a:r>
              <a:rPr lang="ru-RU" sz="2400" dirty="0" smtClean="0">
                <a:hlinkClick r:id="rId7" action="ppaction://hlinksldjump"/>
              </a:rPr>
              <a:t>С.А.Лебедев</a:t>
            </a:r>
            <a:endParaRPr lang="ru-RU" sz="2400" dirty="0" smtClean="0"/>
          </a:p>
          <a:p>
            <a:pPr>
              <a:buFont typeface="Arial" pitchFamily="34" charset="0"/>
              <a:buChar char="•"/>
            </a:pPr>
            <a:r>
              <a:rPr lang="ru-RU" sz="2400" dirty="0" smtClean="0">
                <a:hlinkClick r:id="rId8" action="ppaction://hlinksldjump"/>
              </a:rPr>
              <a:t>Дж. Нейман</a:t>
            </a:r>
            <a:endParaRPr lang="ru-RU" sz="2400" dirty="0" smtClean="0"/>
          </a:p>
          <a:p>
            <a:pPr>
              <a:buFont typeface="Arial" pitchFamily="34" charset="0"/>
              <a:buChar char="•"/>
            </a:pPr>
            <a:r>
              <a:rPr lang="ru-RU" sz="2400" dirty="0" smtClean="0">
                <a:hlinkClick r:id="rId7" action="ppaction://hlinksldjump"/>
              </a:rPr>
              <a:t>А.-М. Тьюринг</a:t>
            </a:r>
            <a:endParaRPr lang="ru-RU" sz="2400" dirty="0"/>
          </a:p>
        </p:txBody>
      </p:sp>
    </p:spTree>
  </p:cSld>
  <p:clrMapOvr>
    <a:masterClrMapping/>
  </p:clrMapOvr>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a:hlinkClick r:id="rId5" action="ppaction://hlinksldjump" tooltip="следующий вопрос"/>
          </p:cNvPr>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6" action="ppaction://hlinksldjump" tooltip="Галерея учёных"/>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None/>
            </a:pPr>
            <a:r>
              <a:rPr lang="ru-RU" sz="2800" dirty="0" smtClean="0">
                <a:ln w="1905"/>
                <a:solidFill>
                  <a:srgbClr val="FF0000"/>
                </a:solidFill>
                <a:effectLst>
                  <a:innerShdw blurRad="69850" dist="43180" dir="5400000">
                    <a:srgbClr val="000000">
                      <a:alpha val="65000"/>
                    </a:srgbClr>
                  </a:innerShdw>
                </a:effectLst>
                <a:latin typeface="Arial Narrow" pitchFamily="34" charset="0"/>
              </a:rPr>
              <a:t>Проверь себя:«Галерея учёных»</a:t>
            </a:r>
            <a:endParaRPr lang="ru-RU" sz="2800" dirty="0" smtClean="0">
              <a:ln w="1905"/>
              <a:solidFill>
                <a:srgbClr val="FF0000"/>
              </a:solidFill>
              <a:effectLst>
                <a:innerShdw blurRad="69850" dist="43180" dir="5400000">
                  <a:srgbClr val="000000">
                    <a:alpha val="65000"/>
                  </a:srgbClr>
                </a:innerShdw>
              </a:effectLst>
            </a:endParaRPr>
          </a:p>
          <a:p>
            <a:pPr marL="0" indent="0" algn="ctr">
              <a:buNone/>
            </a:pPr>
            <a:endParaRPr lang="ru-RU" sz="2800" dirty="0">
              <a:ln w="1905"/>
              <a:solidFill>
                <a:srgbClr val="FF0000"/>
              </a:solidFill>
              <a:effectLst>
                <a:outerShdw blurRad="38100" dist="38100" dir="2700000" algn="tl">
                  <a:srgbClr val="000000">
                    <a:alpha val="43137"/>
                  </a:srgbClr>
                </a:outerShdw>
              </a:effectLst>
            </a:endParaRPr>
          </a:p>
        </p:txBody>
      </p:sp>
      <p:pic>
        <p:nvPicPr>
          <p:cNvPr id="11" name="Picture 5" descr="012"/>
          <p:cNvPicPr>
            <a:picLocks noChangeAspect="1" noChangeArrowheads="1" noCrop="1"/>
          </p:cNvPicPr>
          <p:nvPr/>
        </p:nvPicPr>
        <p:blipFill>
          <a:blip r:embed="rId7" cstate="email"/>
          <a:srcRect/>
          <a:stretch>
            <a:fillRect/>
          </a:stretch>
        </p:blipFill>
        <p:spPr bwMode="auto">
          <a:xfrm>
            <a:off x="3143240" y="4286256"/>
            <a:ext cx="2880954" cy="1852305"/>
          </a:xfrm>
          <a:prstGeom prst="rect">
            <a:avLst/>
          </a:prstGeom>
          <a:noFill/>
        </p:spPr>
      </p:pic>
      <p:sp>
        <p:nvSpPr>
          <p:cNvPr id="12" name="WordArt 4"/>
          <p:cNvSpPr>
            <a:spLocks noChangeArrowheads="1" noChangeShapeType="1" noTextEdit="1"/>
          </p:cNvSpPr>
          <p:nvPr/>
        </p:nvSpPr>
        <p:spPr bwMode="auto">
          <a:xfrm>
            <a:off x="2000232" y="1857364"/>
            <a:ext cx="5105408" cy="2200276"/>
          </a:xfrm>
          <a:prstGeom prst="rect">
            <a:avLst/>
          </a:prstGeom>
        </p:spPr>
        <p:txBody>
          <a:bodyPr wrap="none" fromWordArt="1">
            <a:prstTxWarp prst="textPlain">
              <a:avLst>
                <a:gd name="adj" fmla="val 50000"/>
              </a:avLst>
            </a:prstTxWarp>
          </a:bodyPr>
          <a:lstStyle/>
          <a:p>
            <a:pPr algn="ctr"/>
            <a:r>
              <a:rPr lang="ru-RU" sz="36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rPr>
              <a:t>ПРАВИЛЬНО!</a:t>
            </a:r>
            <a:endParaRPr lang="ru-RU"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endParaRPr>
          </a:p>
          <a:p>
            <a:pPr algn="ctr"/>
            <a:r>
              <a:rPr lang="ru-RU" sz="36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rPr>
              <a:t>М О Л О Д Е Ц!</a:t>
            </a:r>
            <a:endParaRPr lang="ru-RU"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endParaRPr>
          </a:p>
        </p:txBody>
      </p:sp>
    </p:spTree>
  </p:cSld>
  <p:clrMapOvr>
    <a:masterClrMapping/>
  </p:clrMapOvr>
  <p:transition/>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a:hlinkClick r:id="rId5" action="ppaction://hlinksldjump" tooltip="следующий вопрос"/>
          </p:cNvPr>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6" action="ppaction://hlinksldjump" tooltip="вернуться к вопросу"/>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None/>
            </a:pPr>
            <a:r>
              <a:rPr lang="ru-RU" sz="2800" dirty="0" smtClean="0">
                <a:ln w="1905"/>
                <a:solidFill>
                  <a:srgbClr val="FF0000"/>
                </a:solidFill>
                <a:effectLst>
                  <a:innerShdw blurRad="69850" dist="43180" dir="5400000">
                    <a:srgbClr val="000000">
                      <a:alpha val="65000"/>
                    </a:srgbClr>
                  </a:innerShdw>
                </a:effectLst>
                <a:latin typeface="Arial Narrow" pitchFamily="34" charset="0"/>
              </a:rPr>
              <a:t>Проверь себя:«Галерея учёных»</a:t>
            </a:r>
            <a:endParaRPr lang="ru-RU" sz="2800" dirty="0" smtClean="0">
              <a:ln w="1905"/>
              <a:solidFill>
                <a:srgbClr val="FF0000"/>
              </a:solidFill>
              <a:effectLst>
                <a:innerShdw blurRad="69850" dist="43180" dir="5400000">
                  <a:srgbClr val="000000">
                    <a:alpha val="65000"/>
                  </a:srgbClr>
                </a:innerShdw>
              </a:effectLst>
            </a:endParaRPr>
          </a:p>
          <a:p>
            <a:pPr marL="0" indent="0" algn="ctr">
              <a:buNone/>
            </a:pPr>
            <a:endParaRPr lang="ru-RU" sz="2800" dirty="0">
              <a:ln w="1905"/>
              <a:solidFill>
                <a:srgbClr val="FF0000"/>
              </a:solidFill>
              <a:effectLst>
                <a:outerShdw blurRad="38100" dist="38100" dir="2700000" algn="tl">
                  <a:srgbClr val="000000">
                    <a:alpha val="43137"/>
                  </a:srgbClr>
                </a:outerShdw>
              </a:effectLst>
            </a:endParaRPr>
          </a:p>
        </p:txBody>
      </p:sp>
      <p:sp>
        <p:nvSpPr>
          <p:cNvPr id="12" name="WordArt 4"/>
          <p:cNvSpPr>
            <a:spLocks noChangeArrowheads="1" noChangeShapeType="1" noTextEdit="1"/>
          </p:cNvSpPr>
          <p:nvPr/>
        </p:nvSpPr>
        <p:spPr bwMode="auto">
          <a:xfrm>
            <a:off x="2000232" y="3429000"/>
            <a:ext cx="5105408" cy="2200276"/>
          </a:xfrm>
          <a:prstGeom prst="rect">
            <a:avLst/>
          </a:prstGeom>
        </p:spPr>
        <p:txBody>
          <a:bodyPr wrap="none" fromWordArt="1">
            <a:prstTxWarp prst="textPlain">
              <a:avLst>
                <a:gd name="adj" fmla="val 50000"/>
              </a:avLst>
            </a:prstTxWarp>
          </a:bodyPr>
          <a:lstStyle/>
          <a:p>
            <a:pPr algn="ctr"/>
            <a:r>
              <a:rPr lang="ru-RU" sz="36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rPr>
              <a:t>НЕВЕРНО!</a:t>
            </a:r>
          </a:p>
          <a:p>
            <a:pPr algn="ctr"/>
            <a:r>
              <a:rPr lang="ru-RU" sz="36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rPr>
              <a:t>ПОДУМАЙ!</a:t>
            </a:r>
            <a:endParaRPr lang="ru-RU"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endParaRPr>
          </a:p>
        </p:txBody>
      </p:sp>
      <p:pic>
        <p:nvPicPr>
          <p:cNvPr id="13" name="Picture 5" descr="METODLIV"/>
          <p:cNvPicPr>
            <a:picLocks noChangeAspect="1" noChangeArrowheads="1" noCrop="1"/>
          </p:cNvPicPr>
          <p:nvPr/>
        </p:nvPicPr>
        <p:blipFill>
          <a:blip r:embed="rId7" cstate="email"/>
          <a:srcRect/>
          <a:stretch>
            <a:fillRect/>
          </a:stretch>
        </p:blipFill>
        <p:spPr bwMode="auto">
          <a:xfrm>
            <a:off x="3286116" y="1285860"/>
            <a:ext cx="2319368" cy="1932806"/>
          </a:xfrm>
          <a:prstGeom prst="rect">
            <a:avLst/>
          </a:prstGeom>
          <a:noFill/>
        </p:spPr>
      </p:pic>
    </p:spTree>
  </p:cSld>
  <p:clrMapOvr>
    <a:masterClrMapping/>
  </p:clrMapOvr>
  <p:transition/>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1714480" y="214290"/>
            <a:ext cx="5572164" cy="523220"/>
          </a:xfrm>
          <a:prstGeom prst="rect">
            <a:avLst/>
          </a:prstGeom>
          <a:noFill/>
        </p:spPr>
        <p:txBody>
          <a:bodyPr wrap="square" rtlCol="0">
            <a:spAutoFit/>
          </a:bodyPr>
          <a:lstStyle/>
          <a:p>
            <a:pPr algn="ctr"/>
            <a:r>
              <a:rPr lang="ru-RU" sz="2800" b="1" dirty="0" smtClean="0">
                <a:ln w="1905"/>
                <a:solidFill>
                  <a:srgbClr val="FF0000"/>
                </a:solidFill>
                <a:effectLst>
                  <a:innerShdw blurRad="69850" dist="43180" dir="5400000">
                    <a:srgbClr val="000000">
                      <a:alpha val="65000"/>
                    </a:srgbClr>
                  </a:innerShdw>
                </a:effectLst>
                <a:latin typeface="Arial Narrow" pitchFamily="34" charset="0"/>
              </a:rPr>
              <a:t>Проверь себя: «Галерея учёных»</a:t>
            </a:r>
            <a:endParaRPr lang="ru-RU" sz="2800" b="1" dirty="0" smtClean="0">
              <a:ln w="1905"/>
              <a:solidFill>
                <a:srgbClr val="FF0000"/>
              </a:solidFill>
              <a:effectLst>
                <a:innerShdw blurRad="69850" dist="43180" dir="5400000">
                  <a:srgbClr val="000000">
                    <a:alpha val="65000"/>
                  </a:srgbClr>
                </a:innerShdw>
              </a:effectLst>
              <a:latin typeface="+mj-lt"/>
            </a:endParaRPr>
          </a:p>
        </p:txBody>
      </p:sp>
      <p:sp>
        <p:nvSpPr>
          <p:cNvPr id="9" name="Rectangle 2"/>
          <p:cNvSpPr txBox="1">
            <a:spLocks noChangeArrowheads="1"/>
          </p:cNvSpPr>
          <p:nvPr/>
        </p:nvSpPr>
        <p:spPr>
          <a:xfrm>
            <a:off x="500034" y="714356"/>
            <a:ext cx="8072494" cy="857256"/>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lang="ru-RU" sz="2800" b="1" dirty="0" smtClean="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rPr>
              <a:t>Выбери правильный ответ</a:t>
            </a:r>
            <a:endParaRPr kumimoji="0" lang="ru-RU" sz="28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pic>
        <p:nvPicPr>
          <p:cNvPr id="10" name="Picture 5" descr="3C6"/>
          <p:cNvPicPr>
            <a:picLocks noChangeAspect="1" noChangeArrowheads="1"/>
          </p:cNvPicPr>
          <p:nvPr/>
        </p:nvPicPr>
        <p:blipFill>
          <a:blip r:embed="rId6" cstate="email"/>
          <a:srcRect/>
          <a:stretch>
            <a:fillRect/>
          </a:stretch>
        </p:blipFill>
        <p:spPr bwMode="auto">
          <a:xfrm>
            <a:off x="6220419" y="3929066"/>
            <a:ext cx="2484225" cy="2500330"/>
          </a:xfrm>
          <a:prstGeom prst="rect">
            <a:avLst/>
          </a:prstGeom>
          <a:noFill/>
        </p:spPr>
      </p:pic>
      <p:sp>
        <p:nvSpPr>
          <p:cNvPr id="11" name="TextBox 10"/>
          <p:cNvSpPr txBox="1"/>
          <p:nvPr/>
        </p:nvSpPr>
        <p:spPr>
          <a:xfrm>
            <a:off x="928662" y="1857364"/>
            <a:ext cx="7929618" cy="2246769"/>
          </a:xfrm>
          <a:prstGeom prst="rect">
            <a:avLst/>
          </a:prstGeom>
          <a:noFill/>
        </p:spPr>
        <p:txBody>
          <a:bodyPr wrap="square" rtlCol="0">
            <a:spAutoFit/>
          </a:bodyPr>
          <a:lstStyle/>
          <a:p>
            <a:r>
              <a:rPr lang="ru-RU" sz="2800" dirty="0" smtClean="0"/>
              <a:t>Учёный, первый в мире построивший механическое устройство для вычислений:</a:t>
            </a:r>
          </a:p>
          <a:p>
            <a:pPr>
              <a:buFont typeface="Arial" pitchFamily="34" charset="0"/>
              <a:buChar char="•"/>
            </a:pPr>
            <a:r>
              <a:rPr lang="ru-RU" sz="2800" dirty="0" smtClean="0">
                <a:hlinkClick r:id="rId7" action="ppaction://hlinksldjump"/>
              </a:rPr>
              <a:t>Леонардо да Винчи</a:t>
            </a:r>
            <a:endParaRPr lang="ru-RU" sz="2800" dirty="0" smtClean="0"/>
          </a:p>
          <a:p>
            <a:pPr>
              <a:buFont typeface="Arial" pitchFamily="34" charset="0"/>
              <a:buChar char="•"/>
            </a:pPr>
            <a:r>
              <a:rPr lang="ru-RU" sz="2800" dirty="0" smtClean="0">
                <a:hlinkClick r:id="rId8" action="ppaction://hlinksldjump"/>
              </a:rPr>
              <a:t>Б.Паскаль</a:t>
            </a:r>
            <a:endParaRPr lang="ru-RU" sz="2800" dirty="0" smtClean="0"/>
          </a:p>
          <a:p>
            <a:pPr>
              <a:buFont typeface="Arial" pitchFamily="34" charset="0"/>
              <a:buChar char="•"/>
            </a:pPr>
            <a:r>
              <a:rPr lang="ru-RU" sz="2800" dirty="0" smtClean="0">
                <a:hlinkClick r:id="rId7" action="ppaction://hlinksldjump"/>
              </a:rPr>
              <a:t>Г.-В.Лейбниц</a:t>
            </a:r>
            <a:endParaRPr lang="ru-RU" sz="2800" dirty="0" smtClean="0"/>
          </a:p>
        </p:txBody>
      </p:sp>
    </p:spTree>
  </p:cSld>
  <p:clrMapOvr>
    <a:masterClrMapping/>
  </p:clrMapOvr>
  <p:transition/>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a:hlinkClick r:id="rId5" action="ppaction://hlinksldjump" tooltip="следующий вопрос"/>
          </p:cNvPr>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6" action="ppaction://hlinksldjump" tooltip="Галерея учёных"/>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None/>
            </a:pPr>
            <a:r>
              <a:rPr lang="ru-RU" sz="2800" dirty="0" smtClean="0">
                <a:ln w="1905"/>
                <a:solidFill>
                  <a:srgbClr val="FF0000"/>
                </a:solidFill>
                <a:effectLst>
                  <a:innerShdw blurRad="69850" dist="43180" dir="5400000">
                    <a:srgbClr val="000000">
                      <a:alpha val="65000"/>
                    </a:srgbClr>
                  </a:innerShdw>
                </a:effectLst>
                <a:latin typeface="Arial Narrow" pitchFamily="34" charset="0"/>
              </a:rPr>
              <a:t>Проверь себя:«Галерея учёных»</a:t>
            </a:r>
            <a:endParaRPr lang="ru-RU" sz="2800" dirty="0" smtClean="0">
              <a:ln w="1905"/>
              <a:solidFill>
                <a:srgbClr val="FF0000"/>
              </a:solidFill>
              <a:effectLst>
                <a:innerShdw blurRad="69850" dist="43180" dir="5400000">
                  <a:srgbClr val="000000">
                    <a:alpha val="65000"/>
                  </a:srgbClr>
                </a:innerShdw>
              </a:effectLst>
            </a:endParaRPr>
          </a:p>
          <a:p>
            <a:pPr marL="0" indent="0" algn="ctr">
              <a:buNone/>
            </a:pPr>
            <a:endParaRPr lang="ru-RU" sz="2800" dirty="0">
              <a:ln w="1905"/>
              <a:solidFill>
                <a:srgbClr val="FF0000"/>
              </a:solidFill>
              <a:effectLst>
                <a:outerShdw blurRad="38100" dist="38100" dir="2700000" algn="tl">
                  <a:srgbClr val="000000">
                    <a:alpha val="43137"/>
                  </a:srgbClr>
                </a:outerShdw>
              </a:effectLst>
            </a:endParaRPr>
          </a:p>
        </p:txBody>
      </p:sp>
      <p:pic>
        <p:nvPicPr>
          <p:cNvPr id="11" name="Picture 5" descr="012"/>
          <p:cNvPicPr>
            <a:picLocks noChangeAspect="1" noChangeArrowheads="1" noCrop="1"/>
          </p:cNvPicPr>
          <p:nvPr/>
        </p:nvPicPr>
        <p:blipFill>
          <a:blip r:embed="rId7" cstate="email"/>
          <a:srcRect/>
          <a:stretch>
            <a:fillRect/>
          </a:stretch>
        </p:blipFill>
        <p:spPr bwMode="auto">
          <a:xfrm>
            <a:off x="3143240" y="4286256"/>
            <a:ext cx="2880954" cy="1852305"/>
          </a:xfrm>
          <a:prstGeom prst="rect">
            <a:avLst/>
          </a:prstGeom>
          <a:noFill/>
        </p:spPr>
      </p:pic>
      <p:sp>
        <p:nvSpPr>
          <p:cNvPr id="12" name="WordArt 4"/>
          <p:cNvSpPr>
            <a:spLocks noChangeArrowheads="1" noChangeShapeType="1" noTextEdit="1"/>
          </p:cNvSpPr>
          <p:nvPr/>
        </p:nvSpPr>
        <p:spPr bwMode="auto">
          <a:xfrm>
            <a:off x="2000232" y="1857364"/>
            <a:ext cx="5105408" cy="2200276"/>
          </a:xfrm>
          <a:prstGeom prst="rect">
            <a:avLst/>
          </a:prstGeom>
        </p:spPr>
        <p:txBody>
          <a:bodyPr wrap="none" fromWordArt="1">
            <a:prstTxWarp prst="textPlain">
              <a:avLst>
                <a:gd name="adj" fmla="val 50000"/>
              </a:avLst>
            </a:prstTxWarp>
          </a:bodyPr>
          <a:lstStyle/>
          <a:p>
            <a:pPr algn="ctr"/>
            <a:r>
              <a:rPr lang="ru-RU" sz="36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rPr>
              <a:t>ПРАВИЛЬНО!</a:t>
            </a:r>
            <a:endParaRPr lang="ru-RU"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endParaRPr>
          </a:p>
          <a:p>
            <a:pPr algn="ctr"/>
            <a:r>
              <a:rPr lang="ru-RU" sz="36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rPr>
              <a:t>М О Л О Д Е Ц!</a:t>
            </a:r>
            <a:endParaRPr lang="ru-RU"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endParaRPr>
          </a:p>
        </p:txBody>
      </p:sp>
    </p:spTree>
  </p:cSld>
  <p:clrMapOvr>
    <a:masterClrMapping/>
  </p:clrMapOvr>
  <p:transition/>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a:hlinkClick r:id="rId5" action="ppaction://hlinksldjump" tooltip="следующий вопрос"/>
          </p:cNvPr>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6" action="ppaction://hlinksldjump" tooltip="вернуться к вопросу"/>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None/>
            </a:pPr>
            <a:r>
              <a:rPr lang="ru-RU" sz="2800" dirty="0" smtClean="0">
                <a:ln w="1905"/>
                <a:solidFill>
                  <a:srgbClr val="FF0000"/>
                </a:solidFill>
                <a:effectLst>
                  <a:innerShdw blurRad="69850" dist="43180" dir="5400000">
                    <a:srgbClr val="000000">
                      <a:alpha val="65000"/>
                    </a:srgbClr>
                  </a:innerShdw>
                </a:effectLst>
                <a:latin typeface="Arial Narrow" pitchFamily="34" charset="0"/>
              </a:rPr>
              <a:t>Проверь себя:«Галерея учёных»</a:t>
            </a:r>
            <a:endParaRPr lang="ru-RU" sz="2800" dirty="0" smtClean="0">
              <a:ln w="1905"/>
              <a:solidFill>
                <a:srgbClr val="FF0000"/>
              </a:solidFill>
              <a:effectLst>
                <a:innerShdw blurRad="69850" dist="43180" dir="5400000">
                  <a:srgbClr val="000000">
                    <a:alpha val="65000"/>
                  </a:srgbClr>
                </a:innerShdw>
              </a:effectLst>
            </a:endParaRPr>
          </a:p>
          <a:p>
            <a:pPr marL="0" indent="0" algn="ctr">
              <a:buNone/>
            </a:pPr>
            <a:endParaRPr lang="ru-RU" sz="2800" dirty="0">
              <a:ln w="1905"/>
              <a:solidFill>
                <a:srgbClr val="FF0000"/>
              </a:solidFill>
              <a:effectLst>
                <a:outerShdw blurRad="38100" dist="38100" dir="2700000" algn="tl">
                  <a:srgbClr val="000000">
                    <a:alpha val="43137"/>
                  </a:srgbClr>
                </a:outerShdw>
              </a:effectLst>
            </a:endParaRPr>
          </a:p>
        </p:txBody>
      </p:sp>
      <p:sp>
        <p:nvSpPr>
          <p:cNvPr id="12" name="WordArt 4"/>
          <p:cNvSpPr>
            <a:spLocks noChangeArrowheads="1" noChangeShapeType="1" noTextEdit="1"/>
          </p:cNvSpPr>
          <p:nvPr/>
        </p:nvSpPr>
        <p:spPr bwMode="auto">
          <a:xfrm>
            <a:off x="2000232" y="3429000"/>
            <a:ext cx="5105408" cy="2200276"/>
          </a:xfrm>
          <a:prstGeom prst="rect">
            <a:avLst/>
          </a:prstGeom>
        </p:spPr>
        <p:txBody>
          <a:bodyPr wrap="none" fromWordArt="1">
            <a:prstTxWarp prst="textPlain">
              <a:avLst>
                <a:gd name="adj" fmla="val 50000"/>
              </a:avLst>
            </a:prstTxWarp>
          </a:bodyPr>
          <a:lstStyle/>
          <a:p>
            <a:pPr algn="ctr"/>
            <a:r>
              <a:rPr lang="ru-RU" sz="36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rPr>
              <a:t>НЕВЕРНО!</a:t>
            </a:r>
          </a:p>
          <a:p>
            <a:pPr algn="ctr"/>
            <a:r>
              <a:rPr lang="ru-RU" sz="36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rPr>
              <a:t>ПОДУМАЙ!</a:t>
            </a:r>
            <a:endParaRPr lang="ru-RU"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endParaRPr>
          </a:p>
        </p:txBody>
      </p:sp>
      <p:pic>
        <p:nvPicPr>
          <p:cNvPr id="13" name="Picture 5" descr="METODLIV"/>
          <p:cNvPicPr>
            <a:picLocks noChangeAspect="1" noChangeArrowheads="1" noCrop="1"/>
          </p:cNvPicPr>
          <p:nvPr/>
        </p:nvPicPr>
        <p:blipFill>
          <a:blip r:embed="rId7" cstate="email"/>
          <a:srcRect/>
          <a:stretch>
            <a:fillRect/>
          </a:stretch>
        </p:blipFill>
        <p:spPr bwMode="auto">
          <a:xfrm>
            <a:off x="3286116" y="1285860"/>
            <a:ext cx="2319368" cy="1932806"/>
          </a:xfrm>
          <a:prstGeom prst="rect">
            <a:avLst/>
          </a:prstGeom>
          <a:noFill/>
        </p:spPr>
      </p:pic>
    </p:spTree>
  </p:cSld>
  <p:clrMapOvr>
    <a:masterClrMapping/>
  </p:clrMapOvr>
  <p:transition/>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1714480" y="214290"/>
            <a:ext cx="5572164" cy="523220"/>
          </a:xfrm>
          <a:prstGeom prst="rect">
            <a:avLst/>
          </a:prstGeom>
          <a:noFill/>
        </p:spPr>
        <p:txBody>
          <a:bodyPr wrap="square" rtlCol="0">
            <a:spAutoFit/>
          </a:bodyPr>
          <a:lstStyle/>
          <a:p>
            <a:pPr algn="ctr"/>
            <a:r>
              <a:rPr lang="ru-RU" sz="2800" b="1" dirty="0" smtClean="0">
                <a:ln w="1905"/>
                <a:solidFill>
                  <a:srgbClr val="FF0000"/>
                </a:solidFill>
                <a:effectLst>
                  <a:innerShdw blurRad="69850" dist="43180" dir="5400000">
                    <a:srgbClr val="000000">
                      <a:alpha val="65000"/>
                    </a:srgbClr>
                  </a:innerShdw>
                </a:effectLst>
                <a:latin typeface="Arial Narrow" pitchFamily="34" charset="0"/>
              </a:rPr>
              <a:t>Проверь себя: «Галерея учёных»</a:t>
            </a:r>
            <a:endParaRPr lang="ru-RU" sz="2800" b="1" dirty="0" smtClean="0">
              <a:ln w="1905"/>
              <a:solidFill>
                <a:srgbClr val="FF0000"/>
              </a:solidFill>
              <a:effectLst>
                <a:innerShdw blurRad="69850" dist="43180" dir="5400000">
                  <a:srgbClr val="000000">
                    <a:alpha val="65000"/>
                  </a:srgbClr>
                </a:innerShdw>
              </a:effectLst>
              <a:latin typeface="+mj-lt"/>
            </a:endParaRPr>
          </a:p>
        </p:txBody>
      </p:sp>
      <p:sp>
        <p:nvSpPr>
          <p:cNvPr id="9" name="Rectangle 2"/>
          <p:cNvSpPr txBox="1">
            <a:spLocks noChangeArrowheads="1"/>
          </p:cNvSpPr>
          <p:nvPr/>
        </p:nvSpPr>
        <p:spPr>
          <a:xfrm>
            <a:off x="500034" y="714356"/>
            <a:ext cx="8072494" cy="857256"/>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lang="ru-RU" sz="2800" b="1" dirty="0" smtClean="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rPr>
              <a:t>Выбери правильный ответ</a:t>
            </a:r>
            <a:endParaRPr kumimoji="0" lang="ru-RU" sz="28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pic>
        <p:nvPicPr>
          <p:cNvPr id="10" name="Picture 5" descr="3C6"/>
          <p:cNvPicPr>
            <a:picLocks noChangeAspect="1" noChangeArrowheads="1"/>
          </p:cNvPicPr>
          <p:nvPr/>
        </p:nvPicPr>
        <p:blipFill>
          <a:blip r:embed="rId6" cstate="email"/>
          <a:srcRect/>
          <a:stretch>
            <a:fillRect/>
          </a:stretch>
        </p:blipFill>
        <p:spPr bwMode="auto">
          <a:xfrm>
            <a:off x="6556375" y="4267200"/>
            <a:ext cx="2148269" cy="2162196"/>
          </a:xfrm>
          <a:prstGeom prst="rect">
            <a:avLst/>
          </a:prstGeom>
          <a:noFill/>
        </p:spPr>
      </p:pic>
      <p:sp>
        <p:nvSpPr>
          <p:cNvPr id="11" name="TextBox 10"/>
          <p:cNvSpPr txBox="1"/>
          <p:nvPr/>
        </p:nvSpPr>
        <p:spPr>
          <a:xfrm>
            <a:off x="428596" y="1571612"/>
            <a:ext cx="8358246" cy="3046988"/>
          </a:xfrm>
          <a:prstGeom prst="rect">
            <a:avLst/>
          </a:prstGeom>
          <a:noFill/>
        </p:spPr>
        <p:txBody>
          <a:bodyPr wrap="square" rtlCol="0">
            <a:spAutoFit/>
          </a:bodyPr>
          <a:lstStyle/>
          <a:p>
            <a:r>
              <a:rPr lang="ru-RU" sz="3200" dirty="0" smtClean="0"/>
              <a:t>Учёный- основатель науки кибернетики:</a:t>
            </a:r>
          </a:p>
          <a:p>
            <a:pPr>
              <a:buFont typeface="Arial" pitchFamily="34" charset="0"/>
              <a:buChar char="•"/>
            </a:pPr>
            <a:r>
              <a:rPr lang="ru-RU" sz="3200" dirty="0" smtClean="0">
                <a:hlinkClick r:id="rId7" action="ppaction://hlinksldjump"/>
              </a:rPr>
              <a:t>Б.Паскаль</a:t>
            </a:r>
            <a:endParaRPr lang="ru-RU" sz="3200" dirty="0" smtClean="0"/>
          </a:p>
          <a:p>
            <a:pPr>
              <a:buFont typeface="Arial" pitchFamily="34" charset="0"/>
              <a:buChar char="•"/>
            </a:pPr>
            <a:r>
              <a:rPr lang="ru-RU" sz="3200" dirty="0" smtClean="0">
                <a:hlinkClick r:id="rId7" action="ppaction://hlinksldjump"/>
              </a:rPr>
              <a:t>Ч.Беббидж</a:t>
            </a:r>
            <a:endParaRPr lang="ru-RU" sz="3200" dirty="0" smtClean="0"/>
          </a:p>
          <a:p>
            <a:pPr>
              <a:buFont typeface="Arial" pitchFamily="34" charset="0"/>
              <a:buChar char="•"/>
            </a:pPr>
            <a:r>
              <a:rPr lang="ru-RU" sz="3200" dirty="0" smtClean="0">
                <a:hlinkClick r:id="rId7" action="ppaction://hlinksldjump"/>
              </a:rPr>
              <a:t>А.-М.Тьюринг</a:t>
            </a:r>
            <a:endParaRPr lang="ru-RU" sz="3200" dirty="0" smtClean="0"/>
          </a:p>
          <a:p>
            <a:pPr>
              <a:buFont typeface="Arial" pitchFamily="34" charset="0"/>
              <a:buChar char="•"/>
            </a:pPr>
            <a:r>
              <a:rPr lang="ru-RU" sz="3200" dirty="0" smtClean="0">
                <a:hlinkClick r:id="rId8" action="ppaction://hlinksldjump"/>
              </a:rPr>
              <a:t>Н.Винер</a:t>
            </a:r>
            <a:endParaRPr lang="ru-RU" sz="3200" dirty="0" smtClean="0"/>
          </a:p>
          <a:p>
            <a:pPr>
              <a:buFont typeface="Arial" pitchFamily="34" charset="0"/>
              <a:buChar char="•"/>
            </a:pPr>
            <a:r>
              <a:rPr lang="ru-RU" sz="3200" dirty="0" smtClean="0">
                <a:hlinkClick r:id="rId7" action="ppaction://hlinksldjump"/>
              </a:rPr>
              <a:t>Дж Нейман</a:t>
            </a:r>
            <a:endParaRPr lang="ru-RU" sz="3200" dirty="0"/>
          </a:p>
        </p:txBody>
      </p:sp>
    </p:spTree>
  </p:cSld>
  <p:clrMapOvr>
    <a:masterClrMapping/>
  </p:clrMapOvr>
  <p:transition/>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a:hlinkClick r:id="rId5" action="ppaction://hlinksldjump" tooltip="Галерея учёных"/>
          </p:cNvPr>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None/>
            </a:pPr>
            <a:r>
              <a:rPr lang="ru-RU" sz="2800" dirty="0" smtClean="0">
                <a:ln w="1905"/>
                <a:solidFill>
                  <a:srgbClr val="FF0000"/>
                </a:solidFill>
                <a:effectLst>
                  <a:innerShdw blurRad="69850" dist="43180" dir="5400000">
                    <a:srgbClr val="000000">
                      <a:alpha val="65000"/>
                    </a:srgbClr>
                  </a:innerShdw>
                </a:effectLst>
                <a:latin typeface="Arial Narrow" pitchFamily="34" charset="0"/>
              </a:rPr>
              <a:t>Проверь себя: «Галерея учёных»</a:t>
            </a:r>
            <a:endParaRPr lang="ru-RU" sz="2800" dirty="0">
              <a:ln w="1905"/>
              <a:solidFill>
                <a:srgbClr val="FF0000"/>
              </a:solidFill>
              <a:effectLst>
                <a:outerShdw blurRad="38100" dist="38100" dir="2700000" algn="tl">
                  <a:srgbClr val="000000">
                    <a:alpha val="43137"/>
                  </a:srgbClr>
                </a:outerShdw>
              </a:effectLst>
            </a:endParaRPr>
          </a:p>
        </p:txBody>
      </p:sp>
      <p:pic>
        <p:nvPicPr>
          <p:cNvPr id="11" name="Picture 5" descr="012"/>
          <p:cNvPicPr>
            <a:picLocks noChangeAspect="1" noChangeArrowheads="1" noCrop="1"/>
          </p:cNvPicPr>
          <p:nvPr/>
        </p:nvPicPr>
        <p:blipFill>
          <a:blip r:embed="rId6" cstate="email"/>
          <a:srcRect/>
          <a:stretch>
            <a:fillRect/>
          </a:stretch>
        </p:blipFill>
        <p:spPr bwMode="auto">
          <a:xfrm>
            <a:off x="3143240" y="4286256"/>
            <a:ext cx="2880954" cy="1852305"/>
          </a:xfrm>
          <a:prstGeom prst="rect">
            <a:avLst/>
          </a:prstGeom>
          <a:noFill/>
        </p:spPr>
      </p:pic>
      <p:sp>
        <p:nvSpPr>
          <p:cNvPr id="12" name="WordArt 4"/>
          <p:cNvSpPr>
            <a:spLocks noChangeArrowheads="1" noChangeShapeType="1" noTextEdit="1"/>
          </p:cNvSpPr>
          <p:nvPr/>
        </p:nvSpPr>
        <p:spPr bwMode="auto">
          <a:xfrm>
            <a:off x="2000232" y="1857364"/>
            <a:ext cx="5105408" cy="2200276"/>
          </a:xfrm>
          <a:prstGeom prst="rect">
            <a:avLst/>
          </a:prstGeom>
        </p:spPr>
        <p:txBody>
          <a:bodyPr wrap="none" fromWordArt="1">
            <a:prstTxWarp prst="textPlain">
              <a:avLst>
                <a:gd name="adj" fmla="val 50000"/>
              </a:avLst>
            </a:prstTxWarp>
          </a:bodyPr>
          <a:lstStyle/>
          <a:p>
            <a:pPr algn="ctr"/>
            <a:r>
              <a:rPr lang="ru-RU" sz="36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rPr>
              <a:t>ПРАВИЛЬНО!</a:t>
            </a:r>
            <a:endParaRPr lang="ru-RU"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endParaRPr>
          </a:p>
          <a:p>
            <a:pPr algn="ctr"/>
            <a:r>
              <a:rPr lang="ru-RU" sz="36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rPr>
              <a:t>М О Л О Д Е Ц!</a:t>
            </a:r>
            <a:endParaRPr lang="ru-RU"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endParaRPr>
          </a:p>
        </p:txBody>
      </p:sp>
    </p:spTree>
  </p:cSld>
  <p:clrMapOvr>
    <a:masterClrMapping/>
  </p:clrMapOvr>
  <p:transition/>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a:hlinkClick r:id="rId5" action="ppaction://hlinksldjump" tooltip="Галерея учёных"/>
          </p:cNvPr>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6" action="ppaction://hlinksldjump" tooltip="вернуться к вопросу"/>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None/>
            </a:pPr>
            <a:r>
              <a:rPr lang="ru-RU" sz="2800" dirty="0" smtClean="0">
                <a:ln w="1905"/>
                <a:solidFill>
                  <a:srgbClr val="FF0000"/>
                </a:solidFill>
                <a:effectLst>
                  <a:innerShdw blurRad="69850" dist="43180" dir="5400000">
                    <a:srgbClr val="000000">
                      <a:alpha val="65000"/>
                    </a:srgbClr>
                  </a:innerShdw>
                </a:effectLst>
                <a:latin typeface="Arial Narrow" pitchFamily="34" charset="0"/>
              </a:rPr>
              <a:t>Проверь себя: </a:t>
            </a:r>
            <a:r>
              <a:rPr lang="ru-RU" sz="2800" dirty="0" smtClean="0">
                <a:ln w="1905"/>
                <a:solidFill>
                  <a:srgbClr val="FF0000"/>
                </a:solidFill>
                <a:effectLst>
                  <a:outerShdw blurRad="38100" dist="38100" dir="2700000" algn="tl">
                    <a:srgbClr val="000000">
                      <a:alpha val="43137"/>
                    </a:srgbClr>
                  </a:outerShdw>
                </a:effectLst>
                <a:latin typeface="Arial Narrow" pitchFamily="34" charset="0"/>
              </a:rPr>
              <a:t>«Галерея учёных</a:t>
            </a:r>
            <a:r>
              <a:rPr lang="ru-RU" sz="2800" dirty="0" smtClean="0">
                <a:ln w="1905"/>
                <a:solidFill>
                  <a:srgbClr val="FF0000"/>
                </a:solidFill>
                <a:effectLst>
                  <a:outerShdw blurRad="38100" dist="38100" dir="2700000" algn="tl">
                    <a:srgbClr val="000000">
                      <a:alpha val="43137"/>
                    </a:srgbClr>
                  </a:outerShdw>
                </a:effectLst>
              </a:rPr>
              <a:t>»</a:t>
            </a:r>
            <a:endParaRPr lang="ru-RU" sz="2800" dirty="0">
              <a:ln w="1905"/>
              <a:solidFill>
                <a:srgbClr val="FF0000"/>
              </a:solidFill>
              <a:effectLst>
                <a:outerShdw blurRad="38100" dist="38100" dir="2700000" algn="tl">
                  <a:srgbClr val="000000">
                    <a:alpha val="43137"/>
                  </a:srgbClr>
                </a:outerShdw>
              </a:effectLst>
            </a:endParaRPr>
          </a:p>
        </p:txBody>
      </p:sp>
      <p:sp>
        <p:nvSpPr>
          <p:cNvPr id="12" name="WordArt 4"/>
          <p:cNvSpPr>
            <a:spLocks noChangeArrowheads="1" noChangeShapeType="1" noTextEdit="1"/>
          </p:cNvSpPr>
          <p:nvPr/>
        </p:nvSpPr>
        <p:spPr bwMode="auto">
          <a:xfrm>
            <a:off x="2000232" y="3429000"/>
            <a:ext cx="5105408" cy="2200276"/>
          </a:xfrm>
          <a:prstGeom prst="rect">
            <a:avLst/>
          </a:prstGeom>
        </p:spPr>
        <p:txBody>
          <a:bodyPr wrap="none" fromWordArt="1">
            <a:prstTxWarp prst="textPlain">
              <a:avLst>
                <a:gd name="adj" fmla="val 50000"/>
              </a:avLst>
            </a:prstTxWarp>
          </a:bodyPr>
          <a:lstStyle/>
          <a:p>
            <a:pPr algn="ctr"/>
            <a:r>
              <a:rPr lang="ru-RU" sz="36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rPr>
              <a:t>НЕВЕРНО!</a:t>
            </a:r>
          </a:p>
          <a:p>
            <a:pPr algn="ctr"/>
            <a:r>
              <a:rPr lang="ru-RU" sz="36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rPr>
              <a:t>ПОДУМАЙ!</a:t>
            </a:r>
            <a:endParaRPr lang="ru-RU"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endParaRPr>
          </a:p>
        </p:txBody>
      </p:sp>
      <p:pic>
        <p:nvPicPr>
          <p:cNvPr id="13" name="Picture 5" descr="METODLIV"/>
          <p:cNvPicPr>
            <a:picLocks noChangeAspect="1" noChangeArrowheads="1" noCrop="1"/>
          </p:cNvPicPr>
          <p:nvPr/>
        </p:nvPicPr>
        <p:blipFill>
          <a:blip r:embed="rId7" cstate="email"/>
          <a:srcRect/>
          <a:stretch>
            <a:fillRect/>
          </a:stretch>
        </p:blipFill>
        <p:spPr bwMode="auto">
          <a:xfrm>
            <a:off x="3286116" y="1285860"/>
            <a:ext cx="2319368" cy="1932806"/>
          </a:xfrm>
          <a:prstGeom prst="rect">
            <a:avLst/>
          </a:prstGeom>
          <a:noFill/>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7" name="TextBox 6"/>
          <p:cNvSpPr txBox="1"/>
          <p:nvPr/>
        </p:nvSpPr>
        <p:spPr>
          <a:xfrm>
            <a:off x="1714480" y="214290"/>
            <a:ext cx="5572164" cy="523220"/>
          </a:xfrm>
          <a:prstGeom prst="rect">
            <a:avLst/>
          </a:prstGeom>
          <a:noFill/>
        </p:spPr>
        <p:txBody>
          <a:bodyPr wrap="square" rtlCol="0">
            <a:spAutoFit/>
          </a:bodyPr>
          <a:lstStyle/>
          <a:p>
            <a:pPr algn="ctr"/>
            <a:r>
              <a:rPr lang="ru-RU" sz="2800" b="1" dirty="0" smtClean="0">
                <a:ln w="1905"/>
                <a:solidFill>
                  <a:schemeClr val="accent1">
                    <a:lumMod val="75000"/>
                  </a:schemeClr>
                </a:solidFill>
                <a:effectLst>
                  <a:innerShdw blurRad="69850" dist="43180" dir="5400000">
                    <a:srgbClr val="000000">
                      <a:alpha val="65000"/>
                    </a:srgbClr>
                  </a:innerShdw>
                </a:effectLst>
                <a:latin typeface="Arial Narrow" pitchFamily="34" charset="0"/>
              </a:rPr>
              <a:t>Первые счётные устройства</a:t>
            </a:r>
            <a:endParaRPr lang="ru-RU" sz="2800" b="1" dirty="0" smtClean="0">
              <a:ln w="1905"/>
              <a:solidFill>
                <a:schemeClr val="accent1">
                  <a:lumMod val="75000"/>
                </a:schemeClr>
              </a:solidFill>
              <a:effectLst>
                <a:innerShdw blurRad="69850" dist="43180" dir="5400000">
                  <a:srgbClr val="000000">
                    <a:alpha val="65000"/>
                  </a:srgbClr>
                </a:innerShdw>
              </a:effectLst>
              <a:latin typeface="+mj-lt"/>
            </a:endParaRPr>
          </a:p>
        </p:txBody>
      </p:sp>
      <p:sp>
        <p:nvSpPr>
          <p:cNvPr id="11" name="Rectangle 2"/>
          <p:cNvSpPr txBox="1">
            <a:spLocks noChangeArrowheads="1"/>
          </p:cNvSpPr>
          <p:nvPr/>
        </p:nvSpPr>
        <p:spPr>
          <a:xfrm>
            <a:off x="642910" y="571480"/>
            <a:ext cx="7772400" cy="928694"/>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kumimoji="0" lang="ru-RU" sz="4600" b="1"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rPr>
              <a:t>Палочки Непера.</a:t>
            </a:r>
            <a:endParaRPr kumimoji="0" lang="ru-RU" sz="46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sp>
        <p:nvSpPr>
          <p:cNvPr id="12" name="Rectangle 3"/>
          <p:cNvSpPr txBox="1">
            <a:spLocks noChangeArrowheads="1"/>
          </p:cNvSpPr>
          <p:nvPr/>
        </p:nvSpPr>
        <p:spPr>
          <a:xfrm>
            <a:off x="4643438" y="1524000"/>
            <a:ext cx="4138610" cy="5334000"/>
          </a:xfrm>
          <a:prstGeom prst="rect">
            <a:avLst/>
          </a:prstGeom>
        </p:spPr>
        <p:txBody>
          <a:bodyPr/>
          <a:lstStyle/>
          <a:p>
            <a:pPr marL="0" marR="0" lvl="0" indent="30163" algn="l" defTabSz="914400" rtl="0" eaLnBrk="0" fontAlgn="base" latinLnBrk="0" hangingPunct="0">
              <a:lnSpc>
                <a:spcPct val="90000"/>
              </a:lnSpc>
              <a:spcBef>
                <a:spcPct val="20000"/>
              </a:spcBef>
              <a:spcAft>
                <a:spcPts val="300"/>
              </a:spcAft>
              <a:buClr>
                <a:srgbClr val="C3260C"/>
              </a:buClr>
              <a:buSzPct val="130000"/>
              <a:buFontTx/>
              <a:buNone/>
              <a:tabLst/>
              <a:defRPr/>
            </a:pPr>
            <a:r>
              <a:rPr kumimoji="0" lang="ru-RU" sz="2400" b="1" i="0" u="none" strike="noStrike" kern="1200" cap="none" spc="0" normalizeH="0" baseline="0" noProof="0" dirty="0" smtClean="0">
                <a:ln>
                  <a:noFill/>
                </a:ln>
                <a:solidFill>
                  <a:srgbClr val="404040"/>
                </a:solidFill>
                <a:effectLst/>
                <a:uLnTx/>
                <a:uFillTx/>
                <a:latin typeface="+mn-lt"/>
                <a:ea typeface="+mn-ea"/>
                <a:cs typeface="+mn-cs"/>
              </a:rPr>
              <a:t>Первым устройством для выполнения умножения был набор деревянных брусков, известных как палочки Непера. Они были изобретены  шотландцем Джоном Непером (1550-1617гг.). На таком наборе из деревянных брусков была размещена таблица умножения. Кроме того, Джон Непер изобрел логарифмы.</a:t>
            </a:r>
            <a:r>
              <a:rPr kumimoji="0" lang="ru-RU" sz="2000" b="1" i="0" u="none" strike="noStrike" kern="1200" cap="none" spc="0" normalizeH="0" baseline="0" noProof="0" dirty="0" smtClean="0">
                <a:ln>
                  <a:noFill/>
                </a:ln>
                <a:solidFill>
                  <a:srgbClr val="404040"/>
                </a:solidFill>
                <a:effectLst/>
                <a:uLnTx/>
                <a:uFillTx/>
                <a:latin typeface="+mn-lt"/>
                <a:ea typeface="+mn-ea"/>
                <a:cs typeface="+mn-cs"/>
              </a:rPr>
              <a:t> </a:t>
            </a:r>
            <a:endParaRPr kumimoji="0" lang="ru-RU" sz="2000" b="1" i="0" u="none" strike="noStrike" kern="1200" cap="none" spc="0" normalizeH="0" baseline="0" noProof="0" dirty="0">
              <a:ln>
                <a:noFill/>
              </a:ln>
              <a:solidFill>
                <a:srgbClr val="404040"/>
              </a:solidFill>
              <a:effectLst/>
              <a:uLnTx/>
              <a:uFillTx/>
              <a:latin typeface="+mn-lt"/>
              <a:ea typeface="+mn-ea"/>
              <a:cs typeface="+mn-cs"/>
            </a:endParaRPr>
          </a:p>
        </p:txBody>
      </p:sp>
      <p:pic>
        <p:nvPicPr>
          <p:cNvPr id="13" name="Picture 8" descr="1_4pal1"/>
          <p:cNvPicPr>
            <a:picLocks noChangeAspect="1" noChangeArrowheads="1"/>
          </p:cNvPicPr>
          <p:nvPr/>
        </p:nvPicPr>
        <p:blipFill>
          <a:blip r:embed="rId5" cstate="email">
            <a:clrChange>
              <a:clrFrom>
                <a:srgbClr val="FFFFFF"/>
              </a:clrFrom>
              <a:clrTo>
                <a:srgbClr val="FFFFFF">
                  <a:alpha val="0"/>
                </a:srgbClr>
              </a:clrTo>
            </a:clrChange>
          </a:blip>
          <a:srcRect/>
          <a:stretch>
            <a:fillRect/>
          </a:stretch>
        </p:blipFill>
        <p:spPr>
          <a:xfrm>
            <a:off x="2214546" y="1857364"/>
            <a:ext cx="2161476" cy="1652629"/>
          </a:xfrm>
          <a:prstGeom prst="rect">
            <a:avLst/>
          </a:prstGeom>
          <a:noFill/>
          <a:ln/>
        </p:spPr>
      </p:pic>
      <p:pic>
        <p:nvPicPr>
          <p:cNvPr id="5122" name="Picture 2" descr="Картинка 16 из 164">
            <a:hlinkClick r:id="rId6"/>
          </p:cNvPr>
          <p:cNvPicPr>
            <a:picLocks noChangeAspect="1" noChangeArrowheads="1"/>
          </p:cNvPicPr>
          <p:nvPr/>
        </p:nvPicPr>
        <p:blipFill>
          <a:blip r:embed="rId7" cstate="email"/>
          <a:srcRect/>
          <a:stretch>
            <a:fillRect/>
          </a:stretch>
        </p:blipFill>
        <p:spPr bwMode="auto">
          <a:xfrm>
            <a:off x="500034" y="1357297"/>
            <a:ext cx="1571636" cy="2095515"/>
          </a:xfrm>
          <a:prstGeom prst="rect">
            <a:avLst/>
          </a:prstGeom>
          <a:noFill/>
          <a:ln>
            <a:solidFill>
              <a:schemeClr val="accent1"/>
            </a:solidFill>
          </a:ln>
        </p:spPr>
      </p:pic>
      <p:pic>
        <p:nvPicPr>
          <p:cNvPr id="5124" name="Picture 4" descr="Картинка 3 из 44">
            <a:hlinkClick r:id="rId8"/>
          </p:cNvPr>
          <p:cNvPicPr>
            <a:picLocks noChangeAspect="1" noChangeArrowheads="1"/>
          </p:cNvPicPr>
          <p:nvPr/>
        </p:nvPicPr>
        <p:blipFill>
          <a:blip r:embed="rId9" cstate="email"/>
          <a:srcRect/>
          <a:stretch>
            <a:fillRect/>
          </a:stretch>
        </p:blipFill>
        <p:spPr bwMode="auto">
          <a:xfrm>
            <a:off x="285720" y="3571876"/>
            <a:ext cx="4211612" cy="2976562"/>
          </a:xfrm>
          <a:prstGeom prst="rect">
            <a:avLst/>
          </a:prstGeom>
          <a:noFill/>
          <a:ln>
            <a:solidFill>
              <a:schemeClr val="accent1"/>
            </a:solidFill>
          </a:ln>
        </p:spPr>
      </p:pic>
      <p:sp>
        <p:nvSpPr>
          <p:cNvPr id="14" name="Стрелка влево 13"/>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Стрелка влево 15">
            <a:hlinkClick r:id="rId10" action="ppaction://hlinksldjump" tooltip="МЕНЮ"/>
          </p:cNvPr>
          <p:cNvSpPr/>
          <p:nvPr/>
        </p:nvSpPr>
        <p:spPr>
          <a:xfrm>
            <a:off x="8215338"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7" name="TextBox 6"/>
          <p:cNvSpPr txBox="1"/>
          <p:nvPr/>
        </p:nvSpPr>
        <p:spPr>
          <a:xfrm>
            <a:off x="1714480" y="214290"/>
            <a:ext cx="5572164" cy="523220"/>
          </a:xfrm>
          <a:prstGeom prst="rect">
            <a:avLst/>
          </a:prstGeom>
          <a:noFill/>
        </p:spPr>
        <p:txBody>
          <a:bodyPr wrap="square" rtlCol="0">
            <a:spAutoFit/>
          </a:bodyPr>
          <a:lstStyle/>
          <a:p>
            <a:pPr algn="ctr"/>
            <a:r>
              <a:rPr lang="ru-RU" sz="2800" b="1" dirty="0" smtClean="0">
                <a:ln w="1905"/>
                <a:solidFill>
                  <a:schemeClr val="accent1">
                    <a:lumMod val="75000"/>
                  </a:schemeClr>
                </a:solidFill>
                <a:effectLst>
                  <a:innerShdw blurRad="69850" dist="43180" dir="5400000">
                    <a:srgbClr val="000000">
                      <a:alpha val="65000"/>
                    </a:srgbClr>
                  </a:innerShdw>
                </a:effectLst>
                <a:latin typeface="Arial Narrow" pitchFamily="34" charset="0"/>
              </a:rPr>
              <a:t>Первые счётные устройства</a:t>
            </a:r>
            <a:endParaRPr lang="ru-RU" sz="2800" b="1" dirty="0" smtClean="0">
              <a:ln w="1905"/>
              <a:solidFill>
                <a:schemeClr val="accent1">
                  <a:lumMod val="75000"/>
                </a:schemeClr>
              </a:solidFill>
              <a:effectLst>
                <a:innerShdw blurRad="69850" dist="43180" dir="5400000">
                  <a:srgbClr val="000000">
                    <a:alpha val="65000"/>
                  </a:srgbClr>
                </a:innerShdw>
              </a:effectLst>
              <a:latin typeface="+mj-lt"/>
            </a:endParaRPr>
          </a:p>
        </p:txBody>
      </p:sp>
      <p:sp>
        <p:nvSpPr>
          <p:cNvPr id="14" name="Rectangle 2"/>
          <p:cNvSpPr txBox="1">
            <a:spLocks noChangeArrowheads="1"/>
          </p:cNvSpPr>
          <p:nvPr/>
        </p:nvSpPr>
        <p:spPr>
          <a:xfrm>
            <a:off x="571472" y="714356"/>
            <a:ext cx="8215370" cy="1143000"/>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kumimoji="0" lang="ru-RU" sz="4600" b="1"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rPr>
              <a:t>Логарифмическая линейка.</a:t>
            </a:r>
            <a:endParaRPr kumimoji="0" lang="ru-RU" sz="46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sp>
        <p:nvSpPr>
          <p:cNvPr id="15" name="Rectangle 4"/>
          <p:cNvSpPr txBox="1">
            <a:spLocks noChangeArrowheads="1"/>
          </p:cNvSpPr>
          <p:nvPr/>
        </p:nvSpPr>
        <p:spPr>
          <a:xfrm>
            <a:off x="228600" y="990600"/>
            <a:ext cx="8915400" cy="5486400"/>
          </a:xfrm>
          <a:prstGeom prst="rect">
            <a:avLst/>
          </a:prstGeom>
        </p:spPr>
        <p:txBody>
          <a:bodyPr/>
          <a:lstStyle/>
          <a:p>
            <a:pPr marL="228600" marR="0" lvl="0" indent="-182563" algn="l" defTabSz="914400" rtl="0" eaLnBrk="0" fontAlgn="t" latinLnBrk="0" hangingPunct="0">
              <a:lnSpc>
                <a:spcPct val="100000"/>
              </a:lnSpc>
              <a:spcBef>
                <a:spcPct val="20000"/>
              </a:spcBef>
              <a:spcAft>
                <a:spcPts val="300"/>
              </a:spcAft>
              <a:buClr>
                <a:srgbClr val="C3260C"/>
              </a:buClr>
              <a:buSzPct val="130000"/>
              <a:buFontTx/>
              <a:buNone/>
              <a:tabLst/>
              <a:defRPr/>
            </a:pPr>
            <a:r>
              <a:rPr kumimoji="0" lang="ru-RU" sz="2800" b="0" i="0" u="none" strike="noStrike" kern="1200" cap="none" spc="0" normalizeH="0" baseline="0" noProof="0" smtClean="0">
                <a:ln>
                  <a:noFill/>
                </a:ln>
                <a:solidFill>
                  <a:srgbClr val="404040"/>
                </a:solidFill>
                <a:effectLst/>
                <a:uLnTx/>
                <a:uFillTx/>
                <a:latin typeface="Verdana" pitchFamily="34" charset="0"/>
                <a:ea typeface="+mn-ea"/>
                <a:cs typeface="Arial" pitchFamily="34" charset="0"/>
              </a:rPr>
              <a:t>  </a:t>
            </a:r>
          </a:p>
          <a:p>
            <a:pPr marL="228600" marR="0" lvl="0" indent="-182563" algn="l" defTabSz="914400" rtl="0" eaLnBrk="0" fontAlgn="t" latinLnBrk="0" hangingPunct="0">
              <a:lnSpc>
                <a:spcPct val="100000"/>
              </a:lnSpc>
              <a:spcBef>
                <a:spcPct val="20000"/>
              </a:spcBef>
              <a:spcAft>
                <a:spcPts val="300"/>
              </a:spcAft>
              <a:buClr>
                <a:srgbClr val="C3260C"/>
              </a:buClr>
              <a:buSzPct val="130000"/>
              <a:buFont typeface="Georgia" pitchFamily="18" charset="0"/>
              <a:buChar char="*"/>
              <a:tabLst/>
              <a:defRPr/>
            </a:pPr>
            <a:endParaRPr kumimoji="0" lang="ru-RU" sz="2800" b="0" i="0" u="none" strike="noStrike" kern="1200" cap="none" spc="0" normalizeH="0" baseline="0" noProof="0">
              <a:ln>
                <a:noFill/>
              </a:ln>
              <a:solidFill>
                <a:srgbClr val="404040"/>
              </a:solidFill>
              <a:effectLst/>
              <a:uLnTx/>
              <a:uFillTx/>
              <a:latin typeface="Verdana" pitchFamily="34" charset="0"/>
              <a:ea typeface="+mn-ea"/>
              <a:cs typeface="Arial" pitchFamily="34" charset="0"/>
            </a:endParaRPr>
          </a:p>
        </p:txBody>
      </p:sp>
      <p:sp>
        <p:nvSpPr>
          <p:cNvPr id="10" name="Стрелка влево 9"/>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Стрелка влево 11">
            <a:hlinkClick r:id="rId5" action="ppaction://hlinksldjump" tooltip="МЕНЮ"/>
          </p:cNvPr>
          <p:cNvSpPr/>
          <p:nvPr/>
        </p:nvSpPr>
        <p:spPr>
          <a:xfrm>
            <a:off x="8215338"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9698" name="Picture 2" descr="Прямоугольная логарифмическая линейка"/>
          <p:cNvPicPr>
            <a:picLocks noChangeAspect="1" noChangeArrowheads="1"/>
          </p:cNvPicPr>
          <p:nvPr/>
        </p:nvPicPr>
        <p:blipFill>
          <a:blip r:embed="rId6" cstate="email"/>
          <a:srcRect/>
          <a:stretch>
            <a:fillRect/>
          </a:stretch>
        </p:blipFill>
        <p:spPr bwMode="auto">
          <a:xfrm>
            <a:off x="1000100" y="1714488"/>
            <a:ext cx="7535241" cy="1000132"/>
          </a:xfrm>
          <a:prstGeom prst="rect">
            <a:avLst/>
          </a:prstGeom>
          <a:noFill/>
        </p:spPr>
      </p:pic>
      <p:pic>
        <p:nvPicPr>
          <p:cNvPr id="29702" name="Picture 6" descr="Прямоугольная логарифмическая линейка"/>
          <p:cNvPicPr>
            <a:picLocks noChangeAspect="1" noChangeArrowheads="1"/>
          </p:cNvPicPr>
          <p:nvPr/>
        </p:nvPicPr>
        <p:blipFill>
          <a:blip r:embed="rId7" cstate="email"/>
          <a:srcRect/>
          <a:stretch>
            <a:fillRect/>
          </a:stretch>
        </p:blipFill>
        <p:spPr bwMode="auto">
          <a:xfrm>
            <a:off x="571472" y="3000372"/>
            <a:ext cx="8036775" cy="1071570"/>
          </a:xfrm>
          <a:prstGeom prst="rect">
            <a:avLst/>
          </a:prstGeom>
          <a:noFill/>
        </p:spPr>
      </p:pic>
      <p:pic>
        <p:nvPicPr>
          <p:cNvPr id="29704" name="Picture 8" descr="Прямоугольная логарифмическая линейка"/>
          <p:cNvPicPr>
            <a:picLocks noChangeAspect="1" noChangeArrowheads="1"/>
          </p:cNvPicPr>
          <p:nvPr/>
        </p:nvPicPr>
        <p:blipFill>
          <a:blip r:embed="rId8" cstate="email"/>
          <a:srcRect/>
          <a:stretch>
            <a:fillRect/>
          </a:stretch>
        </p:blipFill>
        <p:spPr bwMode="auto">
          <a:xfrm>
            <a:off x="1000100" y="4357694"/>
            <a:ext cx="7234249" cy="1897913"/>
          </a:xfrm>
          <a:prstGeom prst="rect">
            <a:avLst/>
          </a:prstGeom>
          <a:noFill/>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7" name="TextBox 6"/>
          <p:cNvSpPr txBox="1"/>
          <p:nvPr/>
        </p:nvSpPr>
        <p:spPr>
          <a:xfrm>
            <a:off x="1714480" y="214290"/>
            <a:ext cx="5572164" cy="523220"/>
          </a:xfrm>
          <a:prstGeom prst="rect">
            <a:avLst/>
          </a:prstGeom>
          <a:noFill/>
        </p:spPr>
        <p:txBody>
          <a:bodyPr wrap="square" rtlCol="0">
            <a:spAutoFit/>
          </a:bodyPr>
          <a:lstStyle/>
          <a:p>
            <a:pPr algn="ctr"/>
            <a:r>
              <a:rPr lang="ru-RU" sz="2800" b="1" dirty="0" smtClean="0">
                <a:ln w="1905"/>
                <a:solidFill>
                  <a:schemeClr val="accent1">
                    <a:lumMod val="75000"/>
                  </a:schemeClr>
                </a:solidFill>
                <a:effectLst>
                  <a:innerShdw blurRad="69850" dist="43180" dir="5400000">
                    <a:srgbClr val="000000">
                      <a:alpha val="65000"/>
                    </a:srgbClr>
                  </a:innerShdw>
                </a:effectLst>
                <a:latin typeface="Arial Narrow" pitchFamily="34" charset="0"/>
              </a:rPr>
              <a:t>Первые счётные устройства</a:t>
            </a:r>
            <a:endParaRPr lang="ru-RU" sz="2800" b="1" dirty="0" smtClean="0">
              <a:ln w="1905"/>
              <a:solidFill>
                <a:schemeClr val="accent1">
                  <a:lumMod val="75000"/>
                </a:schemeClr>
              </a:solidFill>
              <a:effectLst>
                <a:innerShdw blurRad="69850" dist="43180" dir="5400000">
                  <a:srgbClr val="000000">
                    <a:alpha val="65000"/>
                  </a:srgbClr>
                </a:innerShdw>
              </a:effectLst>
              <a:latin typeface="+mj-lt"/>
            </a:endParaRPr>
          </a:p>
        </p:txBody>
      </p:sp>
      <p:sp>
        <p:nvSpPr>
          <p:cNvPr id="14" name="Rectangle 2"/>
          <p:cNvSpPr txBox="1">
            <a:spLocks noChangeArrowheads="1"/>
          </p:cNvSpPr>
          <p:nvPr/>
        </p:nvSpPr>
        <p:spPr>
          <a:xfrm>
            <a:off x="571472" y="714356"/>
            <a:ext cx="8215370" cy="1143000"/>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kumimoji="0" lang="ru-RU" sz="4600" b="1"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rPr>
              <a:t>Логарифмическая линейка.</a:t>
            </a:r>
            <a:endParaRPr kumimoji="0" lang="ru-RU" sz="46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sp>
        <p:nvSpPr>
          <p:cNvPr id="15" name="Rectangle 4"/>
          <p:cNvSpPr txBox="1">
            <a:spLocks noChangeArrowheads="1"/>
          </p:cNvSpPr>
          <p:nvPr/>
        </p:nvSpPr>
        <p:spPr>
          <a:xfrm>
            <a:off x="228600" y="990600"/>
            <a:ext cx="8915400" cy="5486400"/>
          </a:xfrm>
          <a:prstGeom prst="rect">
            <a:avLst/>
          </a:prstGeom>
        </p:spPr>
        <p:txBody>
          <a:bodyPr/>
          <a:lstStyle/>
          <a:p>
            <a:pPr marL="228600" marR="0" lvl="0" indent="-182563" algn="l" defTabSz="914400" rtl="0" eaLnBrk="0" fontAlgn="t" latinLnBrk="0" hangingPunct="0">
              <a:lnSpc>
                <a:spcPct val="100000"/>
              </a:lnSpc>
              <a:spcBef>
                <a:spcPct val="20000"/>
              </a:spcBef>
              <a:spcAft>
                <a:spcPts val="300"/>
              </a:spcAft>
              <a:buClr>
                <a:srgbClr val="C3260C"/>
              </a:buClr>
              <a:buSzPct val="130000"/>
              <a:buFontTx/>
              <a:buNone/>
              <a:tabLst/>
              <a:defRPr/>
            </a:pPr>
            <a:r>
              <a:rPr kumimoji="0" lang="ru-RU" sz="2800" b="0" i="0" u="none" strike="noStrike" kern="1200" cap="none" spc="0" normalizeH="0" baseline="0" noProof="0" smtClean="0">
                <a:ln>
                  <a:noFill/>
                </a:ln>
                <a:solidFill>
                  <a:srgbClr val="404040"/>
                </a:solidFill>
                <a:effectLst/>
                <a:uLnTx/>
                <a:uFillTx/>
                <a:latin typeface="Verdana" pitchFamily="34" charset="0"/>
                <a:ea typeface="+mn-ea"/>
                <a:cs typeface="Arial" pitchFamily="34" charset="0"/>
              </a:rPr>
              <a:t>  </a:t>
            </a:r>
          </a:p>
          <a:p>
            <a:pPr marL="228600" marR="0" lvl="0" indent="-182563" algn="l" defTabSz="914400" rtl="0" eaLnBrk="0" fontAlgn="t" latinLnBrk="0" hangingPunct="0">
              <a:lnSpc>
                <a:spcPct val="100000"/>
              </a:lnSpc>
              <a:spcBef>
                <a:spcPct val="20000"/>
              </a:spcBef>
              <a:spcAft>
                <a:spcPts val="300"/>
              </a:spcAft>
              <a:buClr>
                <a:srgbClr val="C3260C"/>
              </a:buClr>
              <a:buSzPct val="130000"/>
              <a:buFont typeface="Georgia" pitchFamily="18" charset="0"/>
              <a:buChar char="*"/>
              <a:tabLst/>
              <a:defRPr/>
            </a:pPr>
            <a:endParaRPr kumimoji="0" lang="ru-RU" sz="2800" b="0" i="0" u="none" strike="noStrike" kern="1200" cap="none" spc="0" normalizeH="0" baseline="0" noProof="0">
              <a:ln>
                <a:noFill/>
              </a:ln>
              <a:solidFill>
                <a:srgbClr val="404040"/>
              </a:solidFill>
              <a:effectLst/>
              <a:uLnTx/>
              <a:uFillTx/>
              <a:latin typeface="Verdana" pitchFamily="34" charset="0"/>
              <a:ea typeface="+mn-ea"/>
              <a:cs typeface="Arial" pitchFamily="34" charset="0"/>
            </a:endParaRPr>
          </a:p>
        </p:txBody>
      </p:sp>
      <p:sp>
        <p:nvSpPr>
          <p:cNvPr id="10" name="Стрелка влево 9"/>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Стрелка влево 11">
            <a:hlinkClick r:id="rId5" action="ppaction://hlinksldjump" tooltip="МЕНЮ"/>
          </p:cNvPr>
          <p:cNvSpPr/>
          <p:nvPr/>
        </p:nvSpPr>
        <p:spPr>
          <a:xfrm>
            <a:off x="8215338"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8370" name="Picture 2" descr="Цилиндрическая логарифмическая линейка"/>
          <p:cNvPicPr>
            <a:picLocks noChangeAspect="1" noChangeArrowheads="1"/>
          </p:cNvPicPr>
          <p:nvPr/>
        </p:nvPicPr>
        <p:blipFill>
          <a:blip r:embed="rId6" cstate="email"/>
          <a:srcRect/>
          <a:stretch>
            <a:fillRect/>
          </a:stretch>
        </p:blipFill>
        <p:spPr bwMode="auto">
          <a:xfrm>
            <a:off x="4000496" y="4071942"/>
            <a:ext cx="4286250" cy="2533651"/>
          </a:xfrm>
          <a:prstGeom prst="rect">
            <a:avLst/>
          </a:prstGeom>
          <a:noFill/>
        </p:spPr>
      </p:pic>
      <p:pic>
        <p:nvPicPr>
          <p:cNvPr id="16" name="Picture 10" descr="Круговая логарифмическая линейка"/>
          <p:cNvPicPr>
            <a:picLocks noChangeAspect="1" noChangeArrowheads="1"/>
          </p:cNvPicPr>
          <p:nvPr/>
        </p:nvPicPr>
        <p:blipFill>
          <a:blip r:embed="rId7" cstate="email"/>
          <a:srcRect/>
          <a:stretch>
            <a:fillRect/>
          </a:stretch>
        </p:blipFill>
        <p:spPr bwMode="auto">
          <a:xfrm>
            <a:off x="357158" y="1714488"/>
            <a:ext cx="3810000" cy="3133726"/>
          </a:xfrm>
          <a:prstGeom prst="rect">
            <a:avLst/>
          </a:prstGeom>
          <a:noFill/>
        </p:spPr>
      </p:pic>
      <p:pic>
        <p:nvPicPr>
          <p:cNvPr id="17" name="Picture 12" descr="Круговая логарифмическая линейка"/>
          <p:cNvPicPr>
            <a:picLocks noChangeAspect="1" noChangeArrowheads="1"/>
          </p:cNvPicPr>
          <p:nvPr/>
        </p:nvPicPr>
        <p:blipFill>
          <a:blip r:embed="rId8" cstate="email"/>
          <a:srcRect/>
          <a:stretch>
            <a:fillRect/>
          </a:stretch>
        </p:blipFill>
        <p:spPr bwMode="auto">
          <a:xfrm>
            <a:off x="5643570" y="1643050"/>
            <a:ext cx="2857500" cy="2562226"/>
          </a:xfrm>
          <a:prstGeom prst="rect">
            <a:avLst/>
          </a:prstGeom>
          <a:noFill/>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TextBox 5"/>
          <p:cNvSpPr txBox="1"/>
          <p:nvPr/>
        </p:nvSpPr>
        <p:spPr>
          <a:xfrm>
            <a:off x="2357422" y="285728"/>
            <a:ext cx="4429156" cy="523220"/>
          </a:xfrm>
          <a:prstGeom prst="rect">
            <a:avLst/>
          </a:prstGeom>
          <a:noFill/>
        </p:spPr>
        <p:txBody>
          <a:bodyPr wrap="square" rtlCol="0">
            <a:spAutoFit/>
          </a:bodyPr>
          <a:lstStyle/>
          <a:p>
            <a:pPr algn="ctr"/>
            <a:r>
              <a:rPr lang="ru-RU" sz="2800" b="1" dirty="0" smtClean="0">
                <a:ln w="1905"/>
                <a:solidFill>
                  <a:schemeClr val="accent1">
                    <a:lumMod val="75000"/>
                  </a:schemeClr>
                </a:solidFill>
                <a:effectLst>
                  <a:innerShdw blurRad="69850" dist="43180" dir="5400000">
                    <a:srgbClr val="000000">
                      <a:alpha val="65000"/>
                    </a:srgbClr>
                  </a:innerShdw>
                </a:effectLst>
                <a:latin typeface="Arial Narrow" pitchFamily="34" charset="0"/>
              </a:rPr>
              <a:t>Арифмометр Блеза Паскаля</a:t>
            </a:r>
            <a:endParaRPr lang="ru-RU" sz="2800" b="1" dirty="0">
              <a:ln w="1905"/>
              <a:solidFill>
                <a:schemeClr val="accent1">
                  <a:lumMod val="75000"/>
                </a:schemeClr>
              </a:solidFill>
              <a:effectLst>
                <a:innerShdw blurRad="69850" dist="43180" dir="5400000">
                  <a:srgbClr val="000000">
                    <a:alpha val="65000"/>
                  </a:srgbClr>
                </a:innerShdw>
              </a:effectLst>
              <a:latin typeface="Arial Narrow" pitchFamily="34" charset="0"/>
            </a:endParaRPr>
          </a:p>
        </p:txBody>
      </p:sp>
      <p:pic>
        <p:nvPicPr>
          <p:cNvPr id="40962" name="Picture 2" descr="http://gorod.tomsk.ru/uploads/34046/1257509251/Pascaline.jpg"/>
          <p:cNvPicPr>
            <a:picLocks noChangeAspect="1" noChangeArrowheads="1"/>
          </p:cNvPicPr>
          <p:nvPr/>
        </p:nvPicPr>
        <p:blipFill>
          <a:blip r:embed="rId5" cstate="email"/>
          <a:srcRect/>
          <a:stretch>
            <a:fillRect/>
          </a:stretch>
        </p:blipFill>
        <p:spPr bwMode="auto">
          <a:xfrm>
            <a:off x="357158" y="4000504"/>
            <a:ext cx="3300412" cy="1928826"/>
          </a:xfrm>
          <a:prstGeom prst="rect">
            <a:avLst/>
          </a:prstGeom>
          <a:noFill/>
          <a:ln>
            <a:solidFill>
              <a:schemeClr val="accent1"/>
            </a:solidFill>
          </a:ln>
        </p:spPr>
      </p:pic>
      <p:pic>
        <p:nvPicPr>
          <p:cNvPr id="40963" name="Picture 3" descr="http://www.mycomputer.ua/issue/19_241/24-25/TN_24_pic-4.jpg"/>
          <p:cNvPicPr>
            <a:picLocks noChangeAspect="1" noChangeArrowheads="1"/>
          </p:cNvPicPr>
          <p:nvPr/>
        </p:nvPicPr>
        <p:blipFill>
          <a:blip r:embed="rId6" r:link="rId7" cstate="email"/>
          <a:srcRect/>
          <a:stretch>
            <a:fillRect/>
          </a:stretch>
        </p:blipFill>
        <p:spPr bwMode="auto">
          <a:xfrm>
            <a:off x="785786" y="1214422"/>
            <a:ext cx="2184483" cy="2371724"/>
          </a:xfrm>
          <a:prstGeom prst="rect">
            <a:avLst/>
          </a:prstGeom>
          <a:noFill/>
          <a:ln w="9525">
            <a:solidFill>
              <a:schemeClr val="accent1"/>
            </a:solidFill>
            <a:miter lim="800000"/>
            <a:headEnd/>
            <a:tailEnd/>
          </a:ln>
        </p:spPr>
      </p:pic>
      <p:sp>
        <p:nvSpPr>
          <p:cNvPr id="9" name="Прямоугольник 8"/>
          <p:cNvSpPr/>
          <p:nvPr/>
        </p:nvSpPr>
        <p:spPr>
          <a:xfrm>
            <a:off x="3714744" y="928670"/>
            <a:ext cx="5143504" cy="5509200"/>
          </a:xfrm>
          <a:prstGeom prst="rect">
            <a:avLst/>
          </a:prstGeom>
        </p:spPr>
        <p:txBody>
          <a:bodyPr wrap="square">
            <a:spAutoFit/>
          </a:bodyPr>
          <a:lstStyle/>
          <a:p>
            <a:r>
              <a:rPr lang="ru-RU" sz="2200" dirty="0" smtClean="0"/>
              <a:t>Французский математик Блез Паскаль (</a:t>
            </a:r>
            <a:r>
              <a:rPr lang="ru-RU" sz="2200" dirty="0" err="1" smtClean="0"/>
              <a:t>Blaise</a:t>
            </a:r>
            <a:r>
              <a:rPr lang="ru-RU" sz="2200" dirty="0" smtClean="0"/>
              <a:t> </a:t>
            </a:r>
            <a:r>
              <a:rPr lang="ru-RU" sz="2200" dirty="0" err="1" smtClean="0"/>
              <a:t>Pascal</a:t>
            </a:r>
            <a:r>
              <a:rPr lang="ru-RU" sz="2200" dirty="0" smtClean="0"/>
              <a:t>, 19.06.1623–19.08.1662) сконструировал в 1642 году счётное устройство, чтобы облегчить труд своего отца - налогового инспектора. Это устройство позволяло </a:t>
            </a:r>
            <a:r>
              <a:rPr lang="ru-RU" sz="2200" b="1" u="sng" dirty="0" smtClean="0"/>
              <a:t>суммировать</a:t>
            </a:r>
            <a:r>
              <a:rPr lang="ru-RU" sz="2200" dirty="0" smtClean="0"/>
              <a:t> десятичные числа. Внешне оно представляло собой ящик с многочисленными шестеренками.  </a:t>
            </a:r>
            <a:r>
              <a:rPr lang="ru-RU" sz="2200" b="1" dirty="0" smtClean="0"/>
              <a:t> </a:t>
            </a:r>
          </a:p>
          <a:p>
            <a:pPr indent="357188"/>
            <a:r>
              <a:rPr lang="ru-RU" sz="2200" dirty="0" smtClean="0"/>
              <a:t>Паскаля она не удовлетворила, и он "имел терпение сделать до 50 различных моделей: одни деревянные, другие из слоновой кости, из эбенового дерева, из меди..."</a:t>
            </a:r>
            <a:endParaRPr lang="ru-RU" sz="2200" dirty="0"/>
          </a:p>
        </p:txBody>
      </p:sp>
      <p:sp>
        <p:nvSpPr>
          <p:cNvPr id="10" name="Стрелка влево 9"/>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Стрелка влево 11">
            <a:hlinkClick r:id="rId8" action="ppaction://hlinksldjump" tooltip="МЕНЮ"/>
          </p:cNvPr>
          <p:cNvSpPr/>
          <p:nvPr/>
        </p:nvSpPr>
        <p:spPr>
          <a:xfrm>
            <a:off x="8215338"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t="-17000" b="-17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9904" y="3032956"/>
            <a:ext cx="3362599" cy="360040"/>
          </a:xfrm>
        </p:spPr>
        <p:txBody>
          <a:bodyPr/>
          <a:lstStyle/>
          <a:p>
            <a:pPr marL="0" indent="0" algn="ctr">
              <a:buNone/>
            </a:pPr>
            <a:r>
              <a:rPr lang="ru-RU" sz="1600" dirty="0" smtClean="0">
                <a:ln w="1905"/>
                <a:solidFill>
                  <a:srgbClr val="0070C0"/>
                </a:solidFill>
                <a:effectLst>
                  <a:innerShdw blurRad="69850" dist="43180" dir="5400000">
                    <a:srgbClr val="000000">
                      <a:alpha val="65000"/>
                    </a:srgbClr>
                  </a:innerShdw>
                </a:effectLst>
              </a:rPr>
              <a:t>ПРЕДЫСТОРИЯ</a:t>
            </a:r>
            <a:r>
              <a:rPr lang="ru-RU" sz="160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1600" dirty="0" smtClean="0">
                <a:ln w="1905"/>
                <a:solidFill>
                  <a:srgbClr val="0070C0"/>
                </a:solidFill>
                <a:effectLst>
                  <a:innerShdw blurRad="69850" dist="43180" dir="5400000">
                    <a:srgbClr val="000000">
                      <a:alpha val="65000"/>
                    </a:srgbClr>
                  </a:innerShdw>
                </a:effectLst>
              </a:rPr>
              <a:t>КОМПЬЮТЕРОВ</a:t>
            </a:r>
            <a:endParaRPr lang="ru-RU" sz="1600" dirty="0">
              <a:ln w="1905"/>
              <a:solidFill>
                <a:srgbClr val="0070C0"/>
              </a:solidFill>
              <a:effectLst>
                <a:innerShdw blurRad="69850" dist="43180" dir="5400000">
                  <a:srgbClr val="000000">
                    <a:alpha val="65000"/>
                  </a:srgbClr>
                </a:innerShdw>
              </a:effectLst>
            </a:endParaRPr>
          </a:p>
        </p:txBody>
      </p:sp>
      <p:grpSp>
        <p:nvGrpSpPr>
          <p:cNvPr id="4" name="Группа 3"/>
          <p:cNvGrpSpPr/>
          <p:nvPr/>
        </p:nvGrpSpPr>
        <p:grpSpPr>
          <a:xfrm>
            <a:off x="195513" y="155881"/>
            <a:ext cx="3265977" cy="2828925"/>
            <a:chOff x="81886" y="230852"/>
            <a:chExt cx="3265977" cy="2828925"/>
          </a:xfrm>
          <a:effectLst>
            <a:outerShdw blurRad="63500" sx="102000" sy="102000" algn="ctr" rotWithShape="0">
              <a:prstClr val="black"/>
            </a:outerShdw>
          </a:effectLst>
        </p:grpSpPr>
        <p:sp>
          <p:nvSpPr>
            <p:cNvPr id="3" name="Скругленный прямоугольник 2"/>
            <p:cNvSpPr/>
            <p:nvPr/>
          </p:nvSpPr>
          <p:spPr>
            <a:xfrm>
              <a:off x="81886" y="235495"/>
              <a:ext cx="3265977" cy="2824281"/>
            </a:xfrm>
            <a:prstGeom prst="roundRect">
              <a:avLst>
                <a:gd name="adj" fmla="val 20523"/>
              </a:avLst>
            </a:prstGeom>
            <a:solidFill>
              <a:srgbClr val="FFC000"/>
            </a:solidFill>
            <a:ln>
              <a:noFill/>
            </a:ln>
            <a:scene3d>
              <a:camera prst="orthographicFront"/>
              <a:lightRig rig="threePt" dir="t"/>
            </a:scene3d>
            <a:sp3d prstMaterial="metal">
              <a:bevelT w="349250" h="1968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074" name="Picture 2">
              <a:hlinkClick r:id="rId3" action="ppaction://hlinksldjump" tooltip="Предыстория компьютеров"/>
            </p:cNvPr>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179512" y="230852"/>
              <a:ext cx="3073400" cy="28289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5" name="Группа 4"/>
          <p:cNvGrpSpPr/>
          <p:nvPr/>
        </p:nvGrpSpPr>
        <p:grpSpPr>
          <a:xfrm>
            <a:off x="5701679" y="99525"/>
            <a:ext cx="3298825" cy="2852737"/>
            <a:chOff x="5701679" y="235495"/>
            <a:chExt cx="3298825" cy="2852737"/>
          </a:xfrm>
          <a:effectLst>
            <a:outerShdw blurRad="63500" sx="102000" sy="102000" algn="ctr" rotWithShape="0">
              <a:prstClr val="black"/>
            </a:outerShdw>
          </a:effectLst>
        </p:grpSpPr>
        <p:pic>
          <p:nvPicPr>
            <p:cNvPr id="3076" name="Picture 4">
              <a:hlinkClick r:id="rId5" action="ppaction://hlinksldjump"/>
            </p:cNvPr>
            <p:cNvPicPr>
              <a:picLocks noChangeAspect="1" noChangeArrowheads="1"/>
            </p:cNvPicPr>
            <p:nvPr/>
          </p:nvPicPr>
          <p:blipFill>
            <a:blip r:embed="rId6" cstate="email">
              <a:duotone>
                <a:prstClr val="black"/>
                <a:schemeClr val="accent2">
                  <a:tint val="45000"/>
                  <a:satMod val="400000"/>
                </a:schemeClr>
              </a:duotone>
              <a:extLst>
                <a:ext uri="{28A0092B-C50C-407E-A947-70E740481C1C}">
                  <a14:useLocalDpi xmlns:a14="http://schemas.microsoft.com/office/drawing/2010/main" xmlns="" val="0"/>
                </a:ext>
              </a:extLst>
            </a:blip>
            <a:srcRect/>
            <a:stretch>
              <a:fillRect/>
            </a:stretch>
          </p:blipFill>
          <p:spPr bwMode="auto">
            <a:xfrm>
              <a:off x="5701679" y="235495"/>
              <a:ext cx="3298825" cy="2852737"/>
            </a:xfrm>
            <a:prstGeom prst="rect">
              <a:avLst/>
            </a:prstGeom>
            <a:noFill/>
            <a:ln>
              <a:noFill/>
            </a:ln>
            <a:effectLst/>
          </p:spPr>
        </p:pic>
        <p:pic>
          <p:nvPicPr>
            <p:cNvPr id="3075" name="Picture 3">
              <a:hlinkClick r:id="rId5" action="ppaction://hlinksldjump" tooltip="Поколения компьютеров"/>
            </p:cNvPr>
            <p:cNvPicPr>
              <a:picLocks noChangeAspect="1" noChangeArrowheads="1"/>
            </p:cNvPicPr>
            <p:nvPr/>
          </p:nvPicPr>
          <p:blipFill>
            <a:blip r:embed="rId7" cstate="email">
              <a:extLst>
                <a:ext uri="{28A0092B-C50C-407E-A947-70E740481C1C}">
                  <a14:useLocalDpi xmlns:a14="http://schemas.microsoft.com/office/drawing/2010/main" xmlns="" val="0"/>
                </a:ext>
              </a:extLst>
            </a:blip>
            <a:srcRect/>
            <a:stretch>
              <a:fillRect/>
            </a:stretch>
          </p:blipFill>
          <p:spPr bwMode="auto">
            <a:xfrm>
              <a:off x="5872038" y="627785"/>
              <a:ext cx="3128466" cy="203505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6" name="Группа 5"/>
          <p:cNvGrpSpPr/>
          <p:nvPr/>
        </p:nvGrpSpPr>
        <p:grpSpPr>
          <a:xfrm>
            <a:off x="179088" y="3429000"/>
            <a:ext cx="3298825" cy="2852737"/>
            <a:chOff x="193678" y="3573016"/>
            <a:chExt cx="3298825" cy="2852737"/>
          </a:xfrm>
          <a:effectLst>
            <a:outerShdw blurRad="63500" sx="102000" sy="102000" algn="ctr" rotWithShape="0">
              <a:prstClr val="black"/>
            </a:outerShdw>
          </a:effectLst>
        </p:grpSpPr>
        <p:pic>
          <p:nvPicPr>
            <p:cNvPr id="3077" name="Picture 5"/>
            <p:cNvPicPr>
              <a:picLocks noChangeAspect="1" noChangeArrowheads="1"/>
            </p:cNvPicPr>
            <p:nvPr/>
          </p:nvPicPr>
          <p:blipFill>
            <a:blip r:embed="rId6" cstate="email">
              <a:duotone>
                <a:prstClr val="black"/>
                <a:schemeClr val="accent6">
                  <a:tint val="45000"/>
                  <a:satMod val="400000"/>
                </a:schemeClr>
              </a:duotone>
              <a:extLst>
                <a:ext uri="{28A0092B-C50C-407E-A947-70E740481C1C}">
                  <a14:useLocalDpi xmlns:a14="http://schemas.microsoft.com/office/drawing/2010/main" xmlns="" val="0"/>
                </a:ext>
              </a:extLst>
            </a:blip>
            <a:srcRect/>
            <a:stretch>
              <a:fillRect/>
            </a:stretch>
          </p:blipFill>
          <p:spPr bwMode="auto">
            <a:xfrm>
              <a:off x="193678" y="3573016"/>
              <a:ext cx="3298825" cy="28527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8" name="Picture 6">
              <a:hlinkClick r:id="rId8" action="ppaction://hlinksldjump" tooltip="Галерея учёных"/>
            </p:cNvPr>
            <p:cNvPicPr>
              <a:picLocks noChangeAspect="1" noChangeArrowheads="1"/>
            </p:cNvPicPr>
            <p:nvPr/>
          </p:nvPicPr>
          <p:blipFill>
            <a:blip r:embed="rId9" cstate="email">
              <a:extLst>
                <a:ext uri="{28A0092B-C50C-407E-A947-70E740481C1C}">
                  <a14:useLocalDpi xmlns:a14="http://schemas.microsoft.com/office/drawing/2010/main" xmlns="" val="0"/>
                </a:ext>
              </a:extLst>
            </a:blip>
            <a:srcRect/>
            <a:stretch>
              <a:fillRect/>
            </a:stretch>
          </p:blipFill>
          <p:spPr bwMode="auto">
            <a:xfrm>
              <a:off x="193678" y="3811252"/>
              <a:ext cx="3168921" cy="2376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 name="Группа 6"/>
          <p:cNvGrpSpPr/>
          <p:nvPr/>
        </p:nvGrpSpPr>
        <p:grpSpPr>
          <a:xfrm>
            <a:off x="5263397" y="2780928"/>
            <a:ext cx="3737107" cy="4454125"/>
            <a:chOff x="5148064" y="2883034"/>
            <a:chExt cx="3737107" cy="4454125"/>
          </a:xfrm>
          <a:effectLst>
            <a:outerShdw blurRad="63500" sx="102000" sy="102000" algn="ctr" rotWithShape="0">
              <a:prstClr val="black"/>
            </a:outerShdw>
          </a:effectLst>
        </p:grpSpPr>
        <p:pic>
          <p:nvPicPr>
            <p:cNvPr id="3079" name="Picture 7"/>
            <p:cNvPicPr>
              <a:picLocks noChangeAspect="1" noChangeArrowheads="1"/>
            </p:cNvPicPr>
            <p:nvPr/>
          </p:nvPicPr>
          <p:blipFill>
            <a:blip r:embed="rId10" cstate="email">
              <a:duotone>
                <a:schemeClr val="accent1">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5586346" y="3551597"/>
              <a:ext cx="3298825" cy="28527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80" name="Picture 8">
              <a:hlinkClick r:id="rId11" action="ppaction://hlinksldjump" tooltip="Компьютерный словарь"/>
            </p:cNvPr>
            <p:cNvPicPr>
              <a:picLocks noChangeAspect="1" noChangeArrowheads="1"/>
            </p:cNvPicPr>
            <p:nvPr/>
          </p:nvPicPr>
          <p:blipFill>
            <a:blip r:embed="rId12" cstate="email">
              <a:extLst>
                <a:ext uri="{28A0092B-C50C-407E-A947-70E740481C1C}">
                  <a14:useLocalDpi xmlns:a14="http://schemas.microsoft.com/office/drawing/2010/main" xmlns="" val="0"/>
                </a:ext>
              </a:extLst>
            </a:blip>
            <a:srcRect/>
            <a:stretch>
              <a:fillRect/>
            </a:stretch>
          </p:blipFill>
          <p:spPr bwMode="auto">
            <a:xfrm>
              <a:off x="5148064" y="2883034"/>
              <a:ext cx="3600400" cy="4454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
        <p:nvSpPr>
          <p:cNvPr id="18" name="Заголовок 1"/>
          <p:cNvSpPr txBox="1">
            <a:spLocks/>
          </p:cNvSpPr>
          <p:nvPr/>
        </p:nvSpPr>
        <p:spPr>
          <a:xfrm>
            <a:off x="5616144" y="3032956"/>
            <a:ext cx="3362599" cy="360040"/>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160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hlinkClick r:id="rId5" action="ppaction://hlinksldjump" tooltip="Поколения компьютеров"/>
              </a:rPr>
              <a:t>ПОКОЛЕНИЯ КОМПЬЮТЕРОВ</a:t>
            </a:r>
            <a:endParaRPr lang="ru-RU" sz="160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9" name="Заголовок 1"/>
          <p:cNvSpPr txBox="1">
            <a:spLocks/>
          </p:cNvSpPr>
          <p:nvPr/>
        </p:nvSpPr>
        <p:spPr>
          <a:xfrm>
            <a:off x="5669791" y="6322796"/>
            <a:ext cx="3362599" cy="360040"/>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160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1600" dirty="0" smtClean="0">
                <a:ln w="1905"/>
                <a:solidFill>
                  <a:srgbClr val="FFC000"/>
                </a:solidFill>
                <a:effectLst>
                  <a:innerShdw blurRad="69850" dist="43180" dir="5400000">
                    <a:srgbClr val="000000">
                      <a:alpha val="65000"/>
                    </a:srgbClr>
                  </a:innerShdw>
                </a:effectLst>
                <a:hlinkClick r:id="rId11" action="ppaction://hlinksldjump" tooltip="Компьютерный словарь"/>
              </a:rPr>
              <a:t>КОМПЬЮТЕРНЫЙ</a:t>
            </a:r>
            <a:r>
              <a:rPr lang="ru-RU" sz="160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hlinkClick r:id="rId11" action="ppaction://hlinksldjump" tooltip="Компьютерный словарь"/>
              </a:rPr>
              <a:t> </a:t>
            </a:r>
            <a:r>
              <a:rPr lang="ru-RU" sz="1600" dirty="0" smtClean="0">
                <a:ln w="1905"/>
                <a:solidFill>
                  <a:srgbClr val="FFC000"/>
                </a:solidFill>
                <a:effectLst>
                  <a:innerShdw blurRad="69850" dist="43180" dir="5400000">
                    <a:srgbClr val="000000">
                      <a:alpha val="65000"/>
                    </a:srgbClr>
                  </a:innerShdw>
                </a:effectLst>
                <a:hlinkClick r:id="rId11" action="ppaction://hlinksldjump" tooltip="Компьютерный словарь"/>
              </a:rPr>
              <a:t>СЛОВАРЬ</a:t>
            </a:r>
            <a:endParaRPr lang="ru-RU" sz="1600" dirty="0">
              <a:ln w="1905"/>
              <a:solidFill>
                <a:srgbClr val="FFC000"/>
              </a:solidFill>
              <a:effectLst>
                <a:innerShdw blurRad="69850" dist="43180" dir="5400000">
                  <a:srgbClr val="000000">
                    <a:alpha val="65000"/>
                  </a:srgbClr>
                </a:innerShdw>
              </a:effectLst>
            </a:endParaRPr>
          </a:p>
        </p:txBody>
      </p:sp>
      <p:sp>
        <p:nvSpPr>
          <p:cNvPr id="20" name="Заголовок 1"/>
          <p:cNvSpPr txBox="1">
            <a:spLocks/>
          </p:cNvSpPr>
          <p:nvPr/>
        </p:nvSpPr>
        <p:spPr>
          <a:xfrm>
            <a:off x="195513" y="6302228"/>
            <a:ext cx="3362599" cy="360040"/>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1600" dirty="0" smtClean="0">
                <a:ln w="1905"/>
                <a:solidFill>
                  <a:srgbClr val="00B050"/>
                </a:solidFill>
                <a:effectLst>
                  <a:innerShdw blurRad="69850" dist="43180" dir="5400000">
                    <a:srgbClr val="000000">
                      <a:alpha val="65000"/>
                    </a:srgbClr>
                  </a:innerShdw>
                </a:effectLst>
                <a:hlinkClick r:id="rId8" action="ppaction://hlinksldjump" tooltip="Галерея учёных"/>
              </a:rPr>
              <a:t>ГАЛЕРЕЯ</a:t>
            </a:r>
            <a:r>
              <a:rPr lang="ru-RU" sz="160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hlinkClick r:id="rId8" action="ppaction://hlinksldjump" tooltip="Галерея учёных"/>
              </a:rPr>
              <a:t> </a:t>
            </a:r>
            <a:r>
              <a:rPr lang="ru-RU" sz="1600" dirty="0" smtClean="0">
                <a:ln w="1905"/>
                <a:solidFill>
                  <a:srgbClr val="00B050"/>
                </a:solidFill>
                <a:effectLst>
                  <a:innerShdw blurRad="69850" dist="43180" dir="5400000">
                    <a:srgbClr val="000000">
                      <a:alpha val="65000"/>
                    </a:srgbClr>
                  </a:innerShdw>
                </a:effectLst>
                <a:hlinkClick r:id="rId8" action="ppaction://hlinksldjump" tooltip="Галерея учёных"/>
              </a:rPr>
              <a:t>УЧЁНЫХ</a:t>
            </a:r>
            <a:endParaRPr lang="ru-RU" sz="1600" dirty="0">
              <a:ln w="1905"/>
              <a:solidFill>
                <a:srgbClr val="00B050"/>
              </a:solidFill>
              <a:effectLst>
                <a:innerShdw blurRad="69850" dist="43180" dir="5400000">
                  <a:srgbClr val="000000">
                    <a:alpha val="65000"/>
                  </a:srgbClr>
                </a:innerShdw>
              </a:effectLst>
            </a:endParaRPr>
          </a:p>
        </p:txBody>
      </p:sp>
      <p:pic>
        <p:nvPicPr>
          <p:cNvPr id="3087" name="Picture 15"/>
          <p:cNvPicPr>
            <a:picLocks noChangeAspect="1" noChangeArrowheads="1"/>
          </p:cNvPicPr>
          <p:nvPr/>
        </p:nvPicPr>
        <p:blipFill>
          <a:blip r:embed="rId13" cstate="email">
            <a:extLst>
              <a:ext uri="{28A0092B-C50C-407E-A947-70E740481C1C}">
                <a14:useLocalDpi xmlns:a14="http://schemas.microsoft.com/office/drawing/2010/main" xmlns="" val="0"/>
              </a:ext>
            </a:extLst>
          </a:blip>
          <a:srcRect/>
          <a:stretch>
            <a:fillRect/>
          </a:stretch>
        </p:blipFill>
        <p:spPr bwMode="auto">
          <a:xfrm>
            <a:off x="3805410" y="4181275"/>
            <a:ext cx="1626720" cy="246848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1" name="Заголовок 1"/>
          <p:cNvSpPr txBox="1">
            <a:spLocks/>
          </p:cNvSpPr>
          <p:nvPr/>
        </p:nvSpPr>
        <p:spPr>
          <a:xfrm>
            <a:off x="115314" y="3032956"/>
            <a:ext cx="3362599" cy="360040"/>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1600" dirty="0" smtClean="0">
                <a:ln w="1905"/>
                <a:solidFill>
                  <a:srgbClr val="0070C0"/>
                </a:solidFill>
                <a:effectLst>
                  <a:innerShdw blurRad="69850" dist="43180" dir="5400000">
                    <a:srgbClr val="000000">
                      <a:alpha val="65000"/>
                    </a:srgbClr>
                  </a:innerShdw>
                </a:effectLst>
                <a:hlinkClick r:id="rId3" action="ppaction://hlinksldjump" tooltip="Предыстория компьютеров"/>
              </a:rPr>
              <a:t>ПРЕДЫСТОРИЯ</a:t>
            </a:r>
            <a:r>
              <a:rPr lang="ru-RU" sz="160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hlinkClick r:id="rId3" action="ppaction://hlinksldjump" tooltip="Предыстория компьютеров"/>
              </a:rPr>
              <a:t> </a:t>
            </a:r>
            <a:r>
              <a:rPr lang="ru-RU" sz="1600" dirty="0" smtClean="0">
                <a:ln w="1905"/>
                <a:solidFill>
                  <a:srgbClr val="0070C0"/>
                </a:solidFill>
                <a:effectLst>
                  <a:innerShdw blurRad="69850" dist="43180" dir="5400000">
                    <a:srgbClr val="000000">
                      <a:alpha val="65000"/>
                    </a:srgbClr>
                  </a:innerShdw>
                </a:effectLst>
                <a:hlinkClick r:id="rId3" action="ppaction://hlinksldjump" tooltip="Предыстория компьютеров"/>
              </a:rPr>
              <a:t>КОМПЬЮТЕРОВ</a:t>
            </a:r>
            <a:endParaRPr lang="ru-RU" sz="1600" dirty="0">
              <a:ln w="1905"/>
              <a:solidFill>
                <a:srgbClr val="0070C0"/>
              </a:solidFill>
              <a:effectLst>
                <a:innerShdw blurRad="69850" dist="43180" dir="5400000">
                  <a:srgbClr val="000000">
                    <a:alpha val="65000"/>
                  </a:srgbClr>
                </a:innerShdw>
              </a:effectLst>
            </a:endParaRPr>
          </a:p>
        </p:txBody>
      </p:sp>
      <p:pic>
        <p:nvPicPr>
          <p:cNvPr id="8" name="Picture 2">
            <a:hlinkClick r:id="rId3" action="ppaction://hlinksldjump" tooltip="Предыстория компьютеров"/>
          </p:cNvPr>
          <p:cNvPicPr>
            <a:picLocks noChangeAspect="1" noChangeArrowheads="1"/>
          </p:cNvPicPr>
          <p:nvPr/>
        </p:nvPicPr>
        <p:blipFill>
          <a:blip r:embed="rId14" cstate="email">
            <a:extLst>
              <a:ext uri="{28A0092B-C50C-407E-A947-70E740481C1C}">
                <a14:useLocalDpi xmlns:a14="http://schemas.microsoft.com/office/drawing/2010/main" xmlns="" val="0"/>
              </a:ext>
            </a:extLst>
          </a:blip>
          <a:srcRect/>
          <a:stretch>
            <a:fillRect/>
          </a:stretch>
        </p:blipFill>
        <p:spPr bwMode="auto">
          <a:xfrm rot="2333493">
            <a:off x="3685756" y="2245944"/>
            <a:ext cx="847725" cy="828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 name="Picture 3">
            <a:hlinkClick r:id="rId5" action="ppaction://hlinksldjump" tooltip="Поколения компьютеров"/>
          </p:cNvPr>
          <p:cNvPicPr>
            <a:picLocks noChangeAspect="1" noChangeArrowheads="1"/>
          </p:cNvPicPr>
          <p:nvPr/>
        </p:nvPicPr>
        <p:blipFill>
          <a:blip r:embed="rId15" cstate="email">
            <a:extLst>
              <a:ext uri="{28A0092B-C50C-407E-A947-70E740481C1C}">
                <a14:useLocalDpi xmlns:a14="http://schemas.microsoft.com/office/drawing/2010/main" xmlns="" val="0"/>
              </a:ext>
            </a:extLst>
          </a:blip>
          <a:srcRect/>
          <a:stretch>
            <a:fillRect/>
          </a:stretch>
        </p:blipFill>
        <p:spPr bwMode="auto">
          <a:xfrm rot="19735274">
            <a:off x="4610122" y="2245944"/>
            <a:ext cx="847725" cy="828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1" name="Picture 4">
            <a:hlinkClick r:id="rId11" action="ppaction://hlinksldjump" tooltip="Компьютерный словарь"/>
          </p:cNvPr>
          <p:cNvPicPr>
            <a:picLocks noChangeAspect="1" noChangeArrowheads="1"/>
          </p:cNvPicPr>
          <p:nvPr/>
        </p:nvPicPr>
        <p:blipFill>
          <a:blip r:embed="rId16" cstate="email">
            <a:extLst>
              <a:ext uri="{28A0092B-C50C-407E-A947-70E740481C1C}">
                <a14:useLocalDpi xmlns:a14="http://schemas.microsoft.com/office/drawing/2010/main" xmlns="" val="0"/>
              </a:ext>
            </a:extLst>
          </a:blip>
          <a:srcRect/>
          <a:stretch>
            <a:fillRect/>
          </a:stretch>
        </p:blipFill>
        <p:spPr bwMode="auto">
          <a:xfrm rot="18336336">
            <a:off x="4635013" y="3204466"/>
            <a:ext cx="847725" cy="828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2" name="Picture 5">
            <a:hlinkClick r:id="rId8" action="ppaction://hlinksldjump" tooltip="Галерея учёных"/>
          </p:cNvPr>
          <p:cNvPicPr>
            <a:picLocks noChangeAspect="1" noChangeArrowheads="1"/>
          </p:cNvPicPr>
          <p:nvPr/>
        </p:nvPicPr>
        <p:blipFill>
          <a:blip r:embed="rId17" cstate="email">
            <a:extLst>
              <a:ext uri="{28A0092B-C50C-407E-A947-70E740481C1C}">
                <a14:useLocalDpi xmlns:a14="http://schemas.microsoft.com/office/drawing/2010/main" xmlns="" val="0"/>
              </a:ext>
            </a:extLst>
          </a:blip>
          <a:srcRect/>
          <a:stretch>
            <a:fillRect/>
          </a:stretch>
        </p:blipFill>
        <p:spPr bwMode="auto">
          <a:xfrm rot="14116759">
            <a:off x="3716231" y="3182552"/>
            <a:ext cx="847725" cy="828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5" name="Picture 2" descr="C:\Documents and Settings\teacher103\Рабочий стол\фон к презентации\эмб-аним-2.gif"/>
          <p:cNvPicPr>
            <a:picLocks noChangeAspect="1" noChangeArrowheads="1" noCrop="1"/>
          </p:cNvPicPr>
          <p:nvPr/>
        </p:nvPicPr>
        <p:blipFill>
          <a:blip r:embed="rId18" cstate="email"/>
          <a:srcRect/>
          <a:stretch>
            <a:fillRect/>
          </a:stretch>
        </p:blipFill>
        <p:spPr bwMode="auto">
          <a:xfrm>
            <a:off x="3643306" y="286961"/>
            <a:ext cx="1857388" cy="1784717"/>
          </a:xfrm>
          <a:prstGeom prst="rect">
            <a:avLst/>
          </a:prstGeom>
          <a:noFill/>
        </p:spPr>
      </p:pic>
      <p:pic>
        <p:nvPicPr>
          <p:cNvPr id="26" name="Picture 2">
            <a:hlinkClick r:id="rId19" action="ppaction://hlinksldjump"/>
          </p:cNvPr>
          <p:cNvPicPr>
            <a:picLocks noChangeAspect="1" noChangeArrowheads="1"/>
          </p:cNvPicPr>
          <p:nvPr/>
        </p:nvPicPr>
        <p:blipFill>
          <a:blip r:embed="rId20" cstate="email"/>
          <a:srcRect/>
          <a:stretch>
            <a:fillRect/>
          </a:stretch>
        </p:blipFill>
        <p:spPr bwMode="auto">
          <a:xfrm>
            <a:off x="8858280" y="0"/>
            <a:ext cx="285720" cy="285720"/>
          </a:xfrm>
          <a:prstGeom prst="rect">
            <a:avLst/>
          </a:prstGeom>
          <a:noFill/>
          <a:ln w="9525">
            <a:noFill/>
            <a:miter lim="800000"/>
            <a:headEnd/>
            <a:tailEnd/>
          </a:ln>
          <a:effectLst/>
        </p:spPr>
      </p:pic>
      <p:sp>
        <p:nvSpPr>
          <p:cNvPr id="27" name="Управляющая кнопка: домой 26">
            <a:hlinkClick r:id="rId21"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30774816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TextBox 5"/>
          <p:cNvSpPr txBox="1"/>
          <p:nvPr/>
        </p:nvSpPr>
        <p:spPr>
          <a:xfrm>
            <a:off x="2357422" y="285728"/>
            <a:ext cx="4429156" cy="523220"/>
          </a:xfrm>
          <a:prstGeom prst="rect">
            <a:avLst/>
          </a:prstGeom>
          <a:noFill/>
        </p:spPr>
        <p:txBody>
          <a:bodyPr wrap="square" rtlCol="0">
            <a:spAutoFit/>
          </a:bodyPr>
          <a:lstStyle/>
          <a:p>
            <a:pPr algn="ctr"/>
            <a:r>
              <a:rPr lang="ru-RU" sz="2800" b="1" dirty="0" smtClean="0">
                <a:ln w="1905"/>
                <a:solidFill>
                  <a:schemeClr val="accent1">
                    <a:lumMod val="75000"/>
                  </a:schemeClr>
                </a:solidFill>
                <a:effectLst>
                  <a:innerShdw blurRad="69850" dist="43180" dir="5400000">
                    <a:srgbClr val="000000">
                      <a:alpha val="65000"/>
                    </a:srgbClr>
                  </a:innerShdw>
                </a:effectLst>
                <a:latin typeface="Arial Narrow" pitchFamily="34" charset="0"/>
              </a:rPr>
              <a:t>Арифмометр Блеза Паскаля</a:t>
            </a:r>
            <a:endParaRPr lang="ru-RU" sz="2800" b="1" dirty="0">
              <a:ln w="1905"/>
              <a:solidFill>
                <a:schemeClr val="accent1">
                  <a:lumMod val="75000"/>
                </a:schemeClr>
              </a:solidFill>
              <a:effectLst>
                <a:innerShdw blurRad="69850" dist="43180" dir="5400000">
                  <a:srgbClr val="000000">
                    <a:alpha val="65000"/>
                  </a:srgbClr>
                </a:innerShdw>
              </a:effectLst>
              <a:latin typeface="Arial Narrow" pitchFamily="34" charset="0"/>
            </a:endParaRPr>
          </a:p>
        </p:txBody>
      </p:sp>
      <p:pic>
        <p:nvPicPr>
          <p:cNvPr id="43011" name="Picture 3"/>
          <p:cNvPicPr>
            <a:picLocks noChangeAspect="1" noChangeArrowheads="1"/>
          </p:cNvPicPr>
          <p:nvPr/>
        </p:nvPicPr>
        <p:blipFill>
          <a:blip r:embed="rId5" cstate="email"/>
          <a:srcRect l="12360" t="19718" r="3767" b="8475"/>
          <a:stretch>
            <a:fillRect/>
          </a:stretch>
        </p:blipFill>
        <p:spPr bwMode="auto">
          <a:xfrm>
            <a:off x="428596" y="1142984"/>
            <a:ext cx="8287942" cy="5321757"/>
          </a:xfrm>
          <a:prstGeom prst="rect">
            <a:avLst/>
          </a:prstGeom>
          <a:noFill/>
          <a:ln w="9525">
            <a:solidFill>
              <a:schemeClr val="accent1"/>
            </a:solidFill>
            <a:miter lim="800000"/>
            <a:headEnd/>
            <a:tailEnd/>
          </a:ln>
          <a:effectLst/>
        </p:spPr>
      </p:pic>
      <p:sp>
        <p:nvSpPr>
          <p:cNvPr id="7" name="Стрелка влево 6"/>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Стрелка влево 8">
            <a:hlinkClick r:id="rId6" action="ppaction://hlinksldjump" tooltip="МЕНЮ"/>
          </p:cNvPr>
          <p:cNvSpPr/>
          <p:nvPr/>
        </p:nvSpPr>
        <p:spPr>
          <a:xfrm>
            <a:off x="8215338"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TextBox 5"/>
          <p:cNvSpPr txBox="1"/>
          <p:nvPr/>
        </p:nvSpPr>
        <p:spPr>
          <a:xfrm>
            <a:off x="2357422" y="285728"/>
            <a:ext cx="4429156" cy="523220"/>
          </a:xfrm>
          <a:prstGeom prst="rect">
            <a:avLst/>
          </a:prstGeom>
          <a:noFill/>
        </p:spPr>
        <p:txBody>
          <a:bodyPr wrap="square" rtlCol="0">
            <a:spAutoFit/>
          </a:bodyPr>
          <a:lstStyle/>
          <a:p>
            <a:pPr algn="ctr"/>
            <a:r>
              <a:rPr lang="ru-RU" sz="2800" b="1" dirty="0" smtClean="0">
                <a:ln w="1905"/>
                <a:solidFill>
                  <a:schemeClr val="accent1">
                    <a:lumMod val="75000"/>
                  </a:schemeClr>
                </a:solidFill>
                <a:effectLst>
                  <a:innerShdw blurRad="69850" dist="43180" dir="5400000">
                    <a:srgbClr val="000000">
                      <a:alpha val="65000"/>
                    </a:srgbClr>
                  </a:innerShdw>
                </a:effectLst>
                <a:latin typeface="Arial Narrow" pitchFamily="34" charset="0"/>
              </a:rPr>
              <a:t>Арифмометр  Лейбница</a:t>
            </a:r>
            <a:endParaRPr lang="ru-RU" sz="2800" b="1" dirty="0">
              <a:ln w="1905"/>
              <a:solidFill>
                <a:schemeClr val="accent1">
                  <a:lumMod val="75000"/>
                </a:schemeClr>
              </a:solidFill>
              <a:effectLst>
                <a:innerShdw blurRad="69850" dist="43180" dir="5400000">
                  <a:srgbClr val="000000">
                    <a:alpha val="65000"/>
                  </a:srgbClr>
                </a:innerShdw>
              </a:effectLst>
              <a:latin typeface="Arial Narrow" pitchFamily="34" charset="0"/>
            </a:endParaRPr>
          </a:p>
        </p:txBody>
      </p:sp>
      <p:sp>
        <p:nvSpPr>
          <p:cNvPr id="9" name="Прямоугольник 8"/>
          <p:cNvSpPr/>
          <p:nvPr/>
        </p:nvSpPr>
        <p:spPr>
          <a:xfrm>
            <a:off x="3357554" y="857232"/>
            <a:ext cx="5500710" cy="5632311"/>
          </a:xfrm>
          <a:prstGeom prst="rect">
            <a:avLst/>
          </a:prstGeom>
        </p:spPr>
        <p:txBody>
          <a:bodyPr wrap="square">
            <a:spAutoFit/>
          </a:bodyPr>
          <a:lstStyle/>
          <a:p>
            <a:r>
              <a:rPr lang="ru-RU" dirty="0" smtClean="0"/>
              <a:t>Немецкий философ, математик, физик Готфрид </a:t>
            </a:r>
            <a:r>
              <a:rPr lang="ru-RU" dirty="0" err="1" smtClean="0"/>
              <a:t>Вильгейм</a:t>
            </a:r>
            <a:r>
              <a:rPr lang="ru-RU" dirty="0" smtClean="0"/>
              <a:t> Лейбниц (</a:t>
            </a:r>
            <a:r>
              <a:rPr lang="ru-RU" dirty="0" err="1" smtClean="0"/>
              <a:t>Gottfried</a:t>
            </a:r>
            <a:r>
              <a:rPr lang="ru-RU" dirty="0" smtClean="0"/>
              <a:t> </a:t>
            </a:r>
            <a:r>
              <a:rPr lang="ru-RU" dirty="0" err="1" smtClean="0"/>
              <a:t>Wilhelm</a:t>
            </a:r>
            <a:r>
              <a:rPr lang="ru-RU" dirty="0" smtClean="0"/>
              <a:t> </a:t>
            </a:r>
            <a:r>
              <a:rPr lang="ru-RU" dirty="0" err="1" smtClean="0"/>
              <a:t>Leibniz</a:t>
            </a:r>
            <a:r>
              <a:rPr lang="ru-RU" dirty="0" smtClean="0"/>
              <a:t>, 01.07.1646 - 14.11.1716) создал в 1673 году "ступенчатый вычислитель" - счетную машину, позволяющую </a:t>
            </a:r>
            <a:r>
              <a:rPr lang="ru-RU" b="1" u="sng" dirty="0" smtClean="0"/>
              <a:t>складывать, вычитать, умножать, делить, извлекать квадратные корни</a:t>
            </a:r>
            <a:r>
              <a:rPr lang="ru-RU" dirty="0" smtClean="0"/>
              <a:t>, при этом использовалась двоичная система счисления. Лейбниц  более 20 лет занимался совершенствованием своей счетной машины. Полученная в результате напряженного поиска 8-разрядная модель могла складывать, вычитать, умножать, делить, возводить в степень. Результат умножения и деления имел 16 знаков. Лейбниц применил в своем арифмометре такие конструктивные элементы, которые использовались при проектировании новых моделей вплоть до ХХ века. К ним, прежде всего, необходимо отнести подвижную каретку, что позволило существенно увеличить скорость умножения. </a:t>
            </a:r>
            <a:endParaRPr lang="ru-RU" dirty="0"/>
          </a:p>
        </p:txBody>
      </p:sp>
      <p:pic>
        <p:nvPicPr>
          <p:cNvPr id="44036" name="Picture 4" descr="Картинка 6 из 16355">
            <a:hlinkClick r:id="rId5"/>
          </p:cNvPr>
          <p:cNvPicPr>
            <a:picLocks noChangeAspect="1" noChangeArrowheads="1"/>
          </p:cNvPicPr>
          <p:nvPr/>
        </p:nvPicPr>
        <p:blipFill>
          <a:blip r:embed="rId6" cstate="email"/>
          <a:srcRect/>
          <a:stretch>
            <a:fillRect/>
          </a:stretch>
        </p:blipFill>
        <p:spPr bwMode="auto">
          <a:xfrm>
            <a:off x="714348" y="1214422"/>
            <a:ext cx="2357454" cy="3008112"/>
          </a:xfrm>
          <a:prstGeom prst="rect">
            <a:avLst/>
          </a:prstGeom>
          <a:noFill/>
          <a:ln>
            <a:solidFill>
              <a:schemeClr val="accent1"/>
            </a:solidFill>
          </a:ln>
        </p:spPr>
      </p:pic>
      <p:pic>
        <p:nvPicPr>
          <p:cNvPr id="44038" name="Picture 6" descr="http://gorod.tomsk.ru/uploads/34046/1257509251/leibrech.jpg"/>
          <p:cNvPicPr>
            <a:picLocks noChangeAspect="1" noChangeArrowheads="1"/>
          </p:cNvPicPr>
          <p:nvPr/>
        </p:nvPicPr>
        <p:blipFill>
          <a:blip r:embed="rId7" cstate="email"/>
          <a:srcRect/>
          <a:stretch>
            <a:fillRect/>
          </a:stretch>
        </p:blipFill>
        <p:spPr bwMode="auto">
          <a:xfrm>
            <a:off x="357158" y="4500570"/>
            <a:ext cx="2938300" cy="900114"/>
          </a:xfrm>
          <a:prstGeom prst="rect">
            <a:avLst/>
          </a:prstGeom>
          <a:noFill/>
          <a:ln>
            <a:solidFill>
              <a:schemeClr val="accent1"/>
            </a:solidFill>
          </a:ln>
        </p:spPr>
      </p:pic>
      <p:sp>
        <p:nvSpPr>
          <p:cNvPr id="10" name="Стрелка влево 9"/>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Стрелка влево 11">
            <a:hlinkClick r:id="rId8" action="ppaction://hlinksldjump" tooltip="МЕНЮ"/>
          </p:cNvPr>
          <p:cNvSpPr/>
          <p:nvPr/>
        </p:nvSpPr>
        <p:spPr>
          <a:xfrm>
            <a:off x="8215338"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TextBox 5"/>
          <p:cNvSpPr txBox="1"/>
          <p:nvPr/>
        </p:nvSpPr>
        <p:spPr>
          <a:xfrm>
            <a:off x="2357422" y="285728"/>
            <a:ext cx="4429156" cy="523220"/>
          </a:xfrm>
          <a:prstGeom prst="rect">
            <a:avLst/>
          </a:prstGeom>
          <a:noFill/>
        </p:spPr>
        <p:txBody>
          <a:bodyPr wrap="square" rtlCol="0">
            <a:spAutoFit/>
          </a:bodyPr>
          <a:lstStyle/>
          <a:p>
            <a:pPr algn="ctr"/>
            <a:r>
              <a:rPr lang="ru-RU" sz="2800" b="1" dirty="0" smtClean="0">
                <a:ln w="1905"/>
                <a:solidFill>
                  <a:schemeClr val="accent1">
                    <a:lumMod val="75000"/>
                  </a:schemeClr>
                </a:solidFill>
                <a:effectLst>
                  <a:innerShdw blurRad="69850" dist="43180" dir="5400000">
                    <a:srgbClr val="000000">
                      <a:alpha val="65000"/>
                    </a:srgbClr>
                  </a:innerShdw>
                </a:effectLst>
                <a:latin typeface="Arial Narrow" pitchFamily="34" charset="0"/>
              </a:rPr>
              <a:t>Арифмометр  Лейбница</a:t>
            </a:r>
            <a:endParaRPr lang="ru-RU" sz="2800" b="1" dirty="0">
              <a:ln w="1905"/>
              <a:solidFill>
                <a:schemeClr val="accent1">
                  <a:lumMod val="75000"/>
                </a:schemeClr>
              </a:solidFill>
              <a:effectLst>
                <a:innerShdw blurRad="69850" dist="43180" dir="5400000">
                  <a:srgbClr val="000000">
                    <a:alpha val="65000"/>
                  </a:srgbClr>
                </a:innerShdw>
              </a:effectLst>
              <a:latin typeface="Arial Narrow" pitchFamily="34" charset="0"/>
            </a:endParaRPr>
          </a:p>
        </p:txBody>
      </p:sp>
      <p:pic>
        <p:nvPicPr>
          <p:cNvPr id="44034" name="Picture 2" descr="Картинка 3 из 110">
            <a:hlinkClick r:id="rId5"/>
          </p:cNvPr>
          <p:cNvPicPr>
            <a:picLocks noChangeAspect="1" noChangeArrowheads="1"/>
          </p:cNvPicPr>
          <p:nvPr/>
        </p:nvPicPr>
        <p:blipFill>
          <a:blip r:embed="rId6" cstate="email"/>
          <a:srcRect/>
          <a:stretch>
            <a:fillRect/>
          </a:stretch>
        </p:blipFill>
        <p:spPr bwMode="auto">
          <a:xfrm>
            <a:off x="1071538" y="903777"/>
            <a:ext cx="7143800" cy="5592285"/>
          </a:xfrm>
          <a:prstGeom prst="rect">
            <a:avLst/>
          </a:prstGeom>
          <a:noFill/>
          <a:ln>
            <a:solidFill>
              <a:schemeClr val="accent1"/>
            </a:solidFill>
          </a:ln>
        </p:spPr>
      </p:pic>
      <p:sp>
        <p:nvSpPr>
          <p:cNvPr id="7" name="Стрелка влево 6"/>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Стрелка влево 8">
            <a:hlinkClick r:id="rId7" action="ppaction://hlinksldjump" tooltip="МЕНЮ"/>
          </p:cNvPr>
          <p:cNvSpPr/>
          <p:nvPr/>
        </p:nvSpPr>
        <p:spPr>
          <a:xfrm>
            <a:off x="8215338"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TextBox 5"/>
          <p:cNvSpPr txBox="1"/>
          <p:nvPr/>
        </p:nvSpPr>
        <p:spPr>
          <a:xfrm>
            <a:off x="2357422" y="285728"/>
            <a:ext cx="4429156" cy="523220"/>
          </a:xfrm>
          <a:prstGeom prst="rect">
            <a:avLst/>
          </a:prstGeom>
          <a:noFill/>
        </p:spPr>
        <p:txBody>
          <a:bodyPr wrap="square" rtlCol="0">
            <a:spAutoFit/>
          </a:bodyPr>
          <a:lstStyle/>
          <a:p>
            <a:pPr algn="ctr"/>
            <a:r>
              <a:rPr lang="ru-RU" sz="2800" b="1" dirty="0" smtClean="0">
                <a:ln w="1905"/>
                <a:solidFill>
                  <a:schemeClr val="accent1">
                    <a:lumMod val="75000"/>
                  </a:schemeClr>
                </a:solidFill>
                <a:effectLst>
                  <a:innerShdw blurRad="69850" dist="43180" dir="5400000">
                    <a:srgbClr val="000000">
                      <a:alpha val="65000"/>
                    </a:srgbClr>
                  </a:innerShdw>
                </a:effectLst>
                <a:latin typeface="Arial Narrow" pitchFamily="34" charset="0"/>
              </a:rPr>
              <a:t>Счётная машина Якобсона</a:t>
            </a:r>
            <a:endParaRPr lang="ru-RU" sz="2800" b="1" dirty="0">
              <a:ln w="1905"/>
              <a:solidFill>
                <a:schemeClr val="accent1">
                  <a:lumMod val="75000"/>
                </a:schemeClr>
              </a:solidFill>
              <a:effectLst>
                <a:innerShdw blurRad="69850" dist="43180" dir="5400000">
                  <a:srgbClr val="000000">
                    <a:alpha val="65000"/>
                  </a:srgbClr>
                </a:innerShdw>
              </a:effectLst>
              <a:latin typeface="Arial Narrow" pitchFamily="34" charset="0"/>
            </a:endParaRPr>
          </a:p>
        </p:txBody>
      </p:sp>
      <p:pic>
        <p:nvPicPr>
          <p:cNvPr id="51202" name="Picture 2" descr="http://schools.keldysh.ru/sch444/MUSEUM/PRES/PL-5-98/hroniki51.gif"/>
          <p:cNvPicPr>
            <a:picLocks noChangeAspect="1" noChangeArrowheads="1"/>
          </p:cNvPicPr>
          <p:nvPr/>
        </p:nvPicPr>
        <p:blipFill>
          <a:blip r:embed="rId5" cstate="email"/>
          <a:srcRect/>
          <a:stretch>
            <a:fillRect/>
          </a:stretch>
        </p:blipFill>
        <p:spPr bwMode="auto">
          <a:xfrm>
            <a:off x="357158" y="4286256"/>
            <a:ext cx="2214578" cy="1532487"/>
          </a:xfrm>
          <a:prstGeom prst="rect">
            <a:avLst/>
          </a:prstGeom>
          <a:noFill/>
          <a:ln>
            <a:solidFill>
              <a:schemeClr val="accent1"/>
            </a:solidFill>
          </a:ln>
        </p:spPr>
      </p:pic>
      <p:sp>
        <p:nvSpPr>
          <p:cNvPr id="8" name="Прямоугольник 7"/>
          <p:cNvSpPr/>
          <p:nvPr/>
        </p:nvSpPr>
        <p:spPr>
          <a:xfrm>
            <a:off x="2643174" y="928670"/>
            <a:ext cx="6286544" cy="5632311"/>
          </a:xfrm>
          <a:prstGeom prst="rect">
            <a:avLst/>
          </a:prstGeom>
        </p:spPr>
        <p:txBody>
          <a:bodyPr wrap="square">
            <a:spAutoFit/>
          </a:bodyPr>
          <a:lstStyle/>
          <a:p>
            <a:r>
              <a:rPr lang="ru-RU" dirty="0" smtClean="0"/>
              <a:t>Около  1770 года  суммирующая машина была создана в городе Несвиже (Литва). Надпись, сделанная на этой машине, гласит, что она «изобретена и изготовлена евреем </a:t>
            </a:r>
            <a:r>
              <a:rPr lang="ru-RU" dirty="0" err="1" smtClean="0"/>
              <a:t>Евной</a:t>
            </a:r>
            <a:r>
              <a:rPr lang="ru-RU" dirty="0" smtClean="0"/>
              <a:t> Якобсоном, часовым мастером и механиком в городе Несвиже в Литве, Минское воеводство». Машина Якобсона, находится в настоящее время в коллекции научных инструментов Музея им. М.В. Ломоносова (</a:t>
            </a:r>
            <a:r>
              <a:rPr lang="ru-RU" dirty="0" err="1" smtClean="0"/>
              <a:t>Санкт­Петербург</a:t>
            </a:r>
            <a:r>
              <a:rPr lang="ru-RU" dirty="0" smtClean="0"/>
              <a:t>).</a:t>
            </a:r>
          </a:p>
          <a:p>
            <a:r>
              <a:rPr lang="ru-RU" dirty="0" smtClean="0"/>
              <a:t>Счетный механизм этой девятиразрядной машины, выполненной в виде латунной коробки размером 342 </a:t>
            </a:r>
            <a:r>
              <a:rPr lang="ru-RU" dirty="0" err="1" smtClean="0"/>
              <a:t>х</a:t>
            </a:r>
            <a:r>
              <a:rPr lang="ru-RU" dirty="0" smtClean="0"/>
              <a:t> 218 </a:t>
            </a:r>
            <a:r>
              <a:rPr lang="ru-RU" dirty="0" err="1" smtClean="0"/>
              <a:t>х</a:t>
            </a:r>
            <a:r>
              <a:rPr lang="ru-RU" dirty="0" smtClean="0"/>
              <a:t> 34 мм, смонтирован на верхней крышке корпуса с внутренней стороны.</a:t>
            </a:r>
          </a:p>
          <a:p>
            <a:r>
              <a:rPr lang="ru-RU" dirty="0" smtClean="0"/>
              <a:t>Интересной особенностью машины Якобсона было особое устройство, которое позволяло автоматически подсчитывать число произведенных вычитаний, иначе говоря — определять частное. Наличие этого устройства, остроумно решенная проблема ввода чисел, возможность фиксации промежуточных результатов — все это позволяет считать «часового мастера из Несвижа» выдающимся конструктором счетной техники.</a:t>
            </a:r>
            <a:endParaRPr lang="ru-RU" dirty="0"/>
          </a:p>
        </p:txBody>
      </p:sp>
      <p:pic>
        <p:nvPicPr>
          <p:cNvPr id="51204" name="Picture 4" descr="http://informedu.narod.ru/PERO.jpg"/>
          <p:cNvPicPr>
            <a:picLocks noChangeAspect="1" noChangeArrowheads="1"/>
          </p:cNvPicPr>
          <p:nvPr/>
        </p:nvPicPr>
        <p:blipFill>
          <a:blip r:embed="rId6" cstate="email"/>
          <a:srcRect/>
          <a:stretch>
            <a:fillRect/>
          </a:stretch>
        </p:blipFill>
        <p:spPr bwMode="auto">
          <a:xfrm>
            <a:off x="428596" y="1181254"/>
            <a:ext cx="2000264" cy="2976584"/>
          </a:xfrm>
          <a:prstGeom prst="rect">
            <a:avLst/>
          </a:prstGeom>
          <a:noFill/>
          <a:ln>
            <a:solidFill>
              <a:schemeClr val="accent1"/>
            </a:solidFill>
          </a:ln>
        </p:spPr>
      </p:pic>
      <p:sp>
        <p:nvSpPr>
          <p:cNvPr id="9" name="Стрелка влево 8"/>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Стрелка влево 10">
            <a:hlinkClick r:id="rId7" action="ppaction://hlinksldjump" tooltip="МЕНЮ"/>
          </p:cNvPr>
          <p:cNvSpPr/>
          <p:nvPr/>
        </p:nvSpPr>
        <p:spPr>
          <a:xfrm>
            <a:off x="8215338"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TextBox 5"/>
          <p:cNvSpPr txBox="1"/>
          <p:nvPr/>
        </p:nvSpPr>
        <p:spPr>
          <a:xfrm>
            <a:off x="2357422" y="285728"/>
            <a:ext cx="4429156" cy="523220"/>
          </a:xfrm>
          <a:prstGeom prst="rect">
            <a:avLst/>
          </a:prstGeom>
          <a:noFill/>
        </p:spPr>
        <p:txBody>
          <a:bodyPr wrap="square" rtlCol="0">
            <a:spAutoFit/>
          </a:bodyPr>
          <a:lstStyle/>
          <a:p>
            <a:pPr algn="ctr"/>
            <a:r>
              <a:rPr lang="ru-RU" sz="2800" b="1" dirty="0" smtClean="0">
                <a:ln w="1905"/>
                <a:solidFill>
                  <a:schemeClr val="accent1">
                    <a:lumMod val="75000"/>
                  </a:schemeClr>
                </a:solidFill>
                <a:effectLst>
                  <a:innerShdw blurRad="69850" dist="43180" dir="5400000">
                    <a:srgbClr val="000000">
                      <a:alpha val="65000"/>
                    </a:srgbClr>
                  </a:innerShdw>
                </a:effectLst>
                <a:latin typeface="Arial Narrow" pitchFamily="34" charset="0"/>
              </a:rPr>
              <a:t>Арифмометры</a:t>
            </a:r>
            <a:endParaRPr lang="ru-RU" sz="2800" b="1" dirty="0">
              <a:ln w="1905"/>
              <a:solidFill>
                <a:schemeClr val="accent1">
                  <a:lumMod val="75000"/>
                </a:schemeClr>
              </a:solidFill>
              <a:effectLst>
                <a:innerShdw blurRad="69850" dist="43180" dir="5400000">
                  <a:srgbClr val="000000">
                    <a:alpha val="65000"/>
                  </a:srgbClr>
                </a:innerShdw>
              </a:effectLst>
              <a:latin typeface="Arial Narrow" pitchFamily="34" charset="0"/>
            </a:endParaRPr>
          </a:p>
        </p:txBody>
      </p:sp>
      <p:pic>
        <p:nvPicPr>
          <p:cNvPr id="50180" name="Picture 4" descr="http://gorod.tomsk.ru/uploads/34046/1257509251/f67.gif"/>
          <p:cNvPicPr>
            <a:picLocks noChangeAspect="1" noChangeArrowheads="1"/>
          </p:cNvPicPr>
          <p:nvPr/>
        </p:nvPicPr>
        <p:blipFill>
          <a:blip r:embed="rId5" cstate="email"/>
          <a:srcRect/>
          <a:stretch>
            <a:fillRect/>
          </a:stretch>
        </p:blipFill>
        <p:spPr bwMode="auto">
          <a:xfrm>
            <a:off x="4643439" y="4258362"/>
            <a:ext cx="3357586" cy="1934611"/>
          </a:xfrm>
          <a:prstGeom prst="rect">
            <a:avLst/>
          </a:prstGeom>
          <a:noFill/>
        </p:spPr>
      </p:pic>
      <p:sp>
        <p:nvSpPr>
          <p:cNvPr id="9" name="Прямоугольник 8"/>
          <p:cNvSpPr/>
          <p:nvPr/>
        </p:nvSpPr>
        <p:spPr>
          <a:xfrm>
            <a:off x="500034" y="857232"/>
            <a:ext cx="8215370" cy="2862322"/>
          </a:xfrm>
          <a:prstGeom prst="rect">
            <a:avLst/>
          </a:prstGeom>
        </p:spPr>
        <p:txBody>
          <a:bodyPr wrap="square">
            <a:spAutoFit/>
          </a:bodyPr>
          <a:lstStyle/>
          <a:p>
            <a:r>
              <a:rPr lang="ru-RU" sz="2000" b="1" u="sng" dirty="0" smtClean="0"/>
              <a:t>Чарльз </a:t>
            </a:r>
            <a:r>
              <a:rPr lang="ru-RU" sz="2000" b="1" u="sng" dirty="0" err="1" smtClean="0"/>
              <a:t>Ксавьер</a:t>
            </a:r>
            <a:r>
              <a:rPr lang="ru-RU" sz="2000" b="1" u="sng" dirty="0" smtClean="0"/>
              <a:t> Томас </a:t>
            </a:r>
            <a:r>
              <a:rPr lang="ru-RU" sz="2000" dirty="0" smtClean="0"/>
              <a:t>(1785-1870) создал в 1820 году механический калькулятор, который мог не только складывать и умножать, но и вычитать и делить. Бурное развитие механических калькуляторов привело к тому, что к 1890 году добавился ряд полезных функций: запоминание промежуточных результатов с использованием их в последующих операциях, печать результата и т.п.</a:t>
            </a:r>
            <a:r>
              <a:rPr lang="ru-RU" sz="2000" b="1" dirty="0" smtClean="0"/>
              <a:t> </a:t>
            </a:r>
          </a:p>
          <a:p>
            <a:pPr indent="449263"/>
            <a:r>
              <a:rPr lang="ru-RU" sz="2000" dirty="0" smtClean="0"/>
              <a:t>Томас впервые в мире организовал производство арифмометров.</a:t>
            </a:r>
            <a:endParaRPr lang="ru-RU" sz="2000" dirty="0"/>
          </a:p>
        </p:txBody>
      </p:sp>
      <p:pic>
        <p:nvPicPr>
          <p:cNvPr id="50182" name="Picture 6" descr="http://www.school-8.ucoz.ru/_si/0/67188081.jpg"/>
          <p:cNvPicPr>
            <a:picLocks noChangeAspect="1" noChangeArrowheads="1"/>
          </p:cNvPicPr>
          <p:nvPr/>
        </p:nvPicPr>
        <p:blipFill>
          <a:blip r:embed="rId6" cstate="email"/>
          <a:srcRect/>
          <a:stretch>
            <a:fillRect/>
          </a:stretch>
        </p:blipFill>
        <p:spPr bwMode="auto">
          <a:xfrm>
            <a:off x="714348" y="3857628"/>
            <a:ext cx="2928958" cy="2616537"/>
          </a:xfrm>
          <a:prstGeom prst="rect">
            <a:avLst/>
          </a:prstGeom>
          <a:noFill/>
        </p:spPr>
      </p:pic>
      <p:sp>
        <p:nvSpPr>
          <p:cNvPr id="10" name="Стрелка влево 9"/>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Стрелка влево 11">
            <a:hlinkClick r:id="rId7" action="ppaction://hlinksldjump" tooltip="МЕНЮ"/>
          </p:cNvPr>
          <p:cNvSpPr/>
          <p:nvPr/>
        </p:nvSpPr>
        <p:spPr>
          <a:xfrm>
            <a:off x="8215338"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TextBox 5"/>
          <p:cNvSpPr txBox="1"/>
          <p:nvPr/>
        </p:nvSpPr>
        <p:spPr>
          <a:xfrm>
            <a:off x="571472" y="285728"/>
            <a:ext cx="8001056" cy="523220"/>
          </a:xfrm>
          <a:prstGeom prst="rect">
            <a:avLst/>
          </a:prstGeom>
          <a:noFill/>
        </p:spPr>
        <p:txBody>
          <a:bodyPr wrap="square" rtlCol="0">
            <a:spAutoFit/>
          </a:bodyPr>
          <a:lstStyle/>
          <a:p>
            <a:pPr algn="ctr"/>
            <a:r>
              <a:rPr lang="ru-RU" sz="2800" b="1" dirty="0" smtClean="0">
                <a:ln w="1905"/>
                <a:solidFill>
                  <a:schemeClr val="accent1">
                    <a:lumMod val="75000"/>
                  </a:schemeClr>
                </a:solidFill>
                <a:effectLst>
                  <a:innerShdw blurRad="69850" dist="43180" dir="5400000">
                    <a:srgbClr val="000000">
                      <a:alpha val="65000"/>
                    </a:srgbClr>
                  </a:innerShdw>
                </a:effectLst>
                <a:latin typeface="+mj-lt"/>
              </a:rPr>
              <a:t>Арифмометр </a:t>
            </a:r>
            <a:r>
              <a:rPr lang="ru-RU" sz="2800" b="1" dirty="0" smtClean="0">
                <a:solidFill>
                  <a:schemeClr val="accent1">
                    <a:lumMod val="75000"/>
                  </a:schemeClr>
                </a:solidFill>
                <a:effectLst>
                  <a:outerShdw blurRad="38100" dist="38100" dir="2700000" algn="tl">
                    <a:srgbClr val="C0C0C0"/>
                  </a:outerShdw>
                </a:effectLst>
                <a:latin typeface="+mj-lt"/>
                <a:ea typeface="+mj-ea"/>
                <a:cs typeface="+mj-cs"/>
              </a:rPr>
              <a:t>"Феликс«, 1950-е годы (СССР).</a:t>
            </a:r>
            <a:endParaRPr lang="ru-RU" sz="2800" b="1" dirty="0">
              <a:ln w="1905"/>
              <a:solidFill>
                <a:schemeClr val="accent1">
                  <a:lumMod val="75000"/>
                </a:schemeClr>
              </a:solidFill>
              <a:effectLst>
                <a:innerShdw blurRad="69850" dist="43180" dir="5400000">
                  <a:srgbClr val="000000">
                    <a:alpha val="65000"/>
                  </a:srgbClr>
                </a:innerShdw>
              </a:effectLst>
              <a:latin typeface="+mj-lt"/>
            </a:endParaRPr>
          </a:p>
        </p:txBody>
      </p:sp>
      <p:sp>
        <p:nvSpPr>
          <p:cNvPr id="9" name="Rectangle 4"/>
          <p:cNvSpPr txBox="1">
            <a:spLocks noChangeArrowheads="1"/>
          </p:cNvSpPr>
          <p:nvPr/>
        </p:nvSpPr>
        <p:spPr>
          <a:xfrm>
            <a:off x="285720" y="4357694"/>
            <a:ext cx="8501122" cy="2143140"/>
          </a:xfrm>
          <a:prstGeom prst="rect">
            <a:avLst/>
          </a:prstGeom>
        </p:spPr>
        <p:txBody>
          <a:bodyPr/>
          <a:lstStyle/>
          <a:p>
            <a:pPr marL="228600" marR="0" lvl="0" indent="-182563" algn="l" defTabSz="914400" rtl="0" eaLnBrk="0" fontAlgn="base" latinLnBrk="0" hangingPunct="0">
              <a:lnSpc>
                <a:spcPct val="100000"/>
              </a:lnSpc>
              <a:spcBef>
                <a:spcPct val="20000"/>
              </a:spcBef>
              <a:spcAft>
                <a:spcPts val="300"/>
              </a:spcAft>
              <a:buClr>
                <a:srgbClr val="C3260C"/>
              </a:buClr>
              <a:buSzPct val="130000"/>
              <a:tabLst/>
              <a:defRPr/>
            </a:pPr>
            <a:r>
              <a:rPr kumimoji="0" lang="ru-RU" sz="1800" b="1" i="0" u="none" strike="noStrike" kern="1200" cap="none" spc="0" normalizeH="0" baseline="0" noProof="0" dirty="0" smtClean="0">
                <a:ln>
                  <a:noFill/>
                </a:ln>
                <a:solidFill>
                  <a:srgbClr val="404040"/>
                </a:solidFill>
                <a:effectLst>
                  <a:outerShdw blurRad="38100" dist="38100" dir="2700000" algn="tl">
                    <a:srgbClr val="C0C0C0"/>
                  </a:outerShdw>
                </a:effectLst>
                <a:uLnTx/>
                <a:uFillTx/>
                <a:latin typeface="+mn-lt"/>
                <a:ea typeface="+mn-ea"/>
                <a:cs typeface="+mn-cs"/>
              </a:rPr>
              <a:t>Производительность работы:</a:t>
            </a:r>
            <a:br>
              <a:rPr kumimoji="0" lang="ru-RU" sz="1800" b="1" i="0" u="none" strike="noStrike" kern="1200" cap="none" spc="0" normalizeH="0" baseline="0" noProof="0" dirty="0" smtClean="0">
                <a:ln>
                  <a:noFill/>
                </a:ln>
                <a:solidFill>
                  <a:srgbClr val="404040"/>
                </a:solidFill>
                <a:effectLst>
                  <a:outerShdw blurRad="38100" dist="38100" dir="2700000" algn="tl">
                    <a:srgbClr val="C0C0C0"/>
                  </a:outerShdw>
                </a:effectLst>
                <a:uLnTx/>
                <a:uFillTx/>
                <a:latin typeface="+mn-lt"/>
                <a:ea typeface="+mn-ea"/>
                <a:cs typeface="+mn-cs"/>
              </a:rPr>
            </a:br>
            <a:r>
              <a:rPr kumimoji="0" lang="ru-RU" sz="1800" b="1" i="0" u="none" strike="noStrike" kern="1200" cap="none" spc="0" normalizeH="0" baseline="0" noProof="0" dirty="0" smtClean="0">
                <a:ln>
                  <a:noFill/>
                </a:ln>
                <a:solidFill>
                  <a:srgbClr val="404040"/>
                </a:solidFill>
                <a:effectLst>
                  <a:outerShdw blurRad="38100" dist="38100" dir="2700000" algn="tl">
                    <a:srgbClr val="C0C0C0"/>
                  </a:outerShdw>
                </a:effectLst>
                <a:uLnTx/>
                <a:uFillTx/>
                <a:latin typeface="+mn-lt"/>
                <a:ea typeface="+mn-ea"/>
                <a:cs typeface="+mn-cs"/>
              </a:rPr>
              <a:t>при делении 5-значных чисел на 4-значные - 85 операций в час;</a:t>
            </a:r>
            <a:br>
              <a:rPr kumimoji="0" lang="ru-RU" sz="1800" b="1" i="0" u="none" strike="noStrike" kern="1200" cap="none" spc="0" normalizeH="0" baseline="0" noProof="0" dirty="0" smtClean="0">
                <a:ln>
                  <a:noFill/>
                </a:ln>
                <a:solidFill>
                  <a:srgbClr val="404040"/>
                </a:solidFill>
                <a:effectLst>
                  <a:outerShdw blurRad="38100" dist="38100" dir="2700000" algn="tl">
                    <a:srgbClr val="C0C0C0"/>
                  </a:outerShdw>
                </a:effectLst>
                <a:uLnTx/>
                <a:uFillTx/>
                <a:latin typeface="+mn-lt"/>
                <a:ea typeface="+mn-ea"/>
                <a:cs typeface="+mn-cs"/>
              </a:rPr>
            </a:br>
            <a:r>
              <a:rPr kumimoji="0" lang="ru-RU" sz="1800" b="1" i="0" u="none" strike="noStrike" kern="1200" cap="none" spc="0" normalizeH="0" baseline="0" noProof="0" dirty="0" smtClean="0">
                <a:ln>
                  <a:noFill/>
                </a:ln>
                <a:solidFill>
                  <a:srgbClr val="404040"/>
                </a:solidFill>
                <a:effectLst>
                  <a:outerShdw blurRad="38100" dist="38100" dir="2700000" algn="tl">
                    <a:srgbClr val="C0C0C0"/>
                  </a:outerShdw>
                </a:effectLst>
                <a:uLnTx/>
                <a:uFillTx/>
                <a:latin typeface="+mn-lt"/>
                <a:ea typeface="+mn-ea"/>
                <a:cs typeface="+mn-cs"/>
              </a:rPr>
              <a:t>Скорость вращения - 180-200 оборотов в мин.</a:t>
            </a:r>
            <a:br>
              <a:rPr kumimoji="0" lang="ru-RU" sz="1800" b="1" i="0" u="none" strike="noStrike" kern="1200" cap="none" spc="0" normalizeH="0" baseline="0" noProof="0" dirty="0" smtClean="0">
                <a:ln>
                  <a:noFill/>
                </a:ln>
                <a:solidFill>
                  <a:srgbClr val="404040"/>
                </a:solidFill>
                <a:effectLst>
                  <a:outerShdw blurRad="38100" dist="38100" dir="2700000" algn="tl">
                    <a:srgbClr val="C0C0C0"/>
                  </a:outerShdw>
                </a:effectLst>
                <a:uLnTx/>
                <a:uFillTx/>
                <a:latin typeface="+mn-lt"/>
                <a:ea typeface="+mn-ea"/>
                <a:cs typeface="+mn-cs"/>
              </a:rPr>
            </a:br>
            <a:r>
              <a:rPr kumimoji="0" lang="ru-RU" sz="1800" b="1" i="0" u="none" strike="noStrike" kern="1200" cap="none" spc="0" normalizeH="0" baseline="0" noProof="0" dirty="0" smtClean="0">
                <a:ln>
                  <a:noFill/>
                </a:ln>
                <a:solidFill>
                  <a:srgbClr val="404040"/>
                </a:solidFill>
                <a:effectLst>
                  <a:outerShdw blurRad="38100" dist="38100" dir="2700000" algn="tl">
                    <a:srgbClr val="C0C0C0"/>
                  </a:outerShdw>
                </a:effectLst>
                <a:uLnTx/>
                <a:uFillTx/>
                <a:latin typeface="+mn-lt"/>
                <a:ea typeface="+mn-ea"/>
                <a:cs typeface="+mn-cs"/>
              </a:rPr>
              <a:t>Габариты машины: длина - 275 мм, ширина - 140 мм, высота - 126 мм.</a:t>
            </a:r>
            <a:br>
              <a:rPr kumimoji="0" lang="ru-RU" sz="1800" b="1" i="0" u="none" strike="noStrike" kern="1200" cap="none" spc="0" normalizeH="0" baseline="0" noProof="0" dirty="0" smtClean="0">
                <a:ln>
                  <a:noFill/>
                </a:ln>
                <a:solidFill>
                  <a:srgbClr val="404040"/>
                </a:solidFill>
                <a:effectLst>
                  <a:outerShdw blurRad="38100" dist="38100" dir="2700000" algn="tl">
                    <a:srgbClr val="C0C0C0"/>
                  </a:outerShdw>
                </a:effectLst>
                <a:uLnTx/>
                <a:uFillTx/>
                <a:latin typeface="+mn-lt"/>
                <a:ea typeface="+mn-ea"/>
                <a:cs typeface="+mn-cs"/>
              </a:rPr>
            </a:br>
            <a:r>
              <a:rPr kumimoji="0" lang="ru-RU" sz="1800" b="1" i="0" u="none" strike="noStrike" kern="1200" cap="none" spc="0" normalizeH="0" baseline="0" noProof="0" dirty="0" smtClean="0">
                <a:ln>
                  <a:noFill/>
                </a:ln>
                <a:solidFill>
                  <a:srgbClr val="404040"/>
                </a:solidFill>
                <a:effectLst>
                  <a:outerShdw blurRad="38100" dist="38100" dir="2700000" algn="tl">
                    <a:srgbClr val="C0C0C0"/>
                  </a:outerShdw>
                </a:effectLst>
                <a:uLnTx/>
                <a:uFillTx/>
                <a:latin typeface="+mn-lt"/>
                <a:ea typeface="+mn-ea"/>
                <a:cs typeface="+mn-cs"/>
              </a:rPr>
              <a:t>Габариты футляра: длина - 305 мм, ширина - 175 мм, высота - 146 мм.</a:t>
            </a:r>
            <a:br>
              <a:rPr kumimoji="0" lang="ru-RU" sz="1800" b="1" i="0" u="none" strike="noStrike" kern="1200" cap="none" spc="0" normalizeH="0" baseline="0" noProof="0" dirty="0" smtClean="0">
                <a:ln>
                  <a:noFill/>
                </a:ln>
                <a:solidFill>
                  <a:srgbClr val="404040"/>
                </a:solidFill>
                <a:effectLst>
                  <a:outerShdw blurRad="38100" dist="38100" dir="2700000" algn="tl">
                    <a:srgbClr val="C0C0C0"/>
                  </a:outerShdw>
                </a:effectLst>
                <a:uLnTx/>
                <a:uFillTx/>
                <a:latin typeface="+mn-lt"/>
                <a:ea typeface="+mn-ea"/>
                <a:cs typeface="+mn-cs"/>
              </a:rPr>
            </a:br>
            <a:r>
              <a:rPr kumimoji="0" lang="ru-RU" sz="1800" b="1" i="0" u="none" strike="noStrike" kern="1200" cap="none" spc="0" normalizeH="0" baseline="0" noProof="0" dirty="0" smtClean="0">
                <a:ln>
                  <a:noFill/>
                </a:ln>
                <a:solidFill>
                  <a:srgbClr val="404040"/>
                </a:solidFill>
                <a:effectLst>
                  <a:outerShdw blurRad="38100" dist="38100" dir="2700000" algn="tl">
                    <a:srgbClr val="C0C0C0"/>
                  </a:outerShdw>
                </a:effectLst>
                <a:uLnTx/>
                <a:uFillTx/>
                <a:latin typeface="+mn-lt"/>
                <a:ea typeface="+mn-ea"/>
                <a:cs typeface="+mn-cs"/>
              </a:rPr>
              <a:t>Вес машины без футляра - 4,5 кг.</a:t>
            </a:r>
            <a:br>
              <a:rPr kumimoji="0" lang="ru-RU" sz="1800" b="1" i="0" u="none" strike="noStrike" kern="1200" cap="none" spc="0" normalizeH="0" baseline="0" noProof="0" dirty="0" smtClean="0">
                <a:ln>
                  <a:noFill/>
                </a:ln>
                <a:solidFill>
                  <a:srgbClr val="404040"/>
                </a:solidFill>
                <a:effectLst>
                  <a:outerShdw blurRad="38100" dist="38100" dir="2700000" algn="tl">
                    <a:srgbClr val="C0C0C0"/>
                  </a:outerShdw>
                </a:effectLst>
                <a:uLnTx/>
                <a:uFillTx/>
                <a:latin typeface="+mn-lt"/>
                <a:ea typeface="+mn-ea"/>
                <a:cs typeface="+mn-cs"/>
              </a:rPr>
            </a:br>
            <a:r>
              <a:rPr kumimoji="0" lang="ru-RU" sz="1800" b="1" i="0" u="none" strike="noStrike" kern="1200" cap="none" spc="0" normalizeH="0" baseline="0" noProof="0" dirty="0" smtClean="0">
                <a:ln>
                  <a:noFill/>
                </a:ln>
                <a:solidFill>
                  <a:srgbClr val="404040"/>
                </a:solidFill>
                <a:effectLst>
                  <a:outerShdw blurRad="38100" dist="38100" dir="2700000" algn="tl">
                    <a:srgbClr val="C0C0C0"/>
                  </a:outerShdw>
                </a:effectLst>
                <a:uLnTx/>
                <a:uFillTx/>
                <a:latin typeface="+mn-lt"/>
                <a:ea typeface="+mn-ea"/>
                <a:cs typeface="+mn-cs"/>
              </a:rPr>
              <a:t>Вес машины с футляром - 6 кг.</a:t>
            </a:r>
            <a:endParaRPr kumimoji="0" lang="ru-RU" sz="1800" b="1" i="0" u="none" strike="noStrike" kern="1200" cap="none" spc="0" normalizeH="0" baseline="0" noProof="0" dirty="0">
              <a:ln>
                <a:noFill/>
              </a:ln>
              <a:solidFill>
                <a:srgbClr val="404040"/>
              </a:solidFill>
              <a:effectLst>
                <a:outerShdw blurRad="38100" dist="38100" dir="2700000" algn="tl">
                  <a:srgbClr val="C0C0C0"/>
                </a:outerShdw>
              </a:effectLst>
              <a:uLnTx/>
              <a:uFillTx/>
              <a:latin typeface="+mn-lt"/>
              <a:ea typeface="+mn-ea"/>
              <a:cs typeface="+mn-cs"/>
            </a:endParaRPr>
          </a:p>
        </p:txBody>
      </p:sp>
      <p:pic>
        <p:nvPicPr>
          <p:cNvPr id="10" name="Picture 5" descr="PC_003"/>
          <p:cNvPicPr>
            <a:picLocks noChangeAspect="1" noChangeArrowheads="1"/>
          </p:cNvPicPr>
          <p:nvPr/>
        </p:nvPicPr>
        <p:blipFill>
          <a:blip r:embed="rId5" cstate="email"/>
          <a:srcRect/>
          <a:stretch>
            <a:fillRect/>
          </a:stretch>
        </p:blipFill>
        <p:spPr bwMode="auto">
          <a:xfrm>
            <a:off x="642910" y="1142984"/>
            <a:ext cx="7950400" cy="3129780"/>
          </a:xfrm>
          <a:prstGeom prst="rect">
            <a:avLst/>
          </a:prstGeom>
          <a:noFill/>
          <a:ln>
            <a:solidFill>
              <a:schemeClr val="accent1"/>
            </a:solidFill>
          </a:ln>
        </p:spPr>
      </p:pic>
      <p:sp>
        <p:nvSpPr>
          <p:cNvPr id="8" name="Стрелка влево 7"/>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Стрелка влево 11">
            <a:hlinkClick r:id="rId6" action="ppaction://hlinksldjump" tooltip="МЕНЮ"/>
          </p:cNvPr>
          <p:cNvSpPr/>
          <p:nvPr/>
        </p:nvSpPr>
        <p:spPr>
          <a:xfrm>
            <a:off x="8215338"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heckerboard(across)">
                                      <p:cBhvr>
                                        <p:cTn id="7" dur="500"/>
                                        <p:tgtEl>
                                          <p:spTgt spid="10"/>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animEffect transition="in" filter="checkerboard(across)">
                                      <p:cBhvr>
                                        <p:cTn id="11"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TextBox 5"/>
          <p:cNvSpPr txBox="1"/>
          <p:nvPr/>
        </p:nvSpPr>
        <p:spPr>
          <a:xfrm>
            <a:off x="571472" y="285728"/>
            <a:ext cx="8001056" cy="523220"/>
          </a:xfrm>
          <a:prstGeom prst="rect">
            <a:avLst/>
          </a:prstGeom>
          <a:noFill/>
        </p:spPr>
        <p:txBody>
          <a:bodyPr wrap="square" rtlCol="0">
            <a:spAutoFit/>
          </a:bodyPr>
          <a:lstStyle/>
          <a:p>
            <a:pPr algn="ctr"/>
            <a:r>
              <a:rPr lang="ru-RU" sz="2800" b="1" dirty="0" smtClean="0">
                <a:ln w="1905"/>
                <a:solidFill>
                  <a:schemeClr val="accent1">
                    <a:lumMod val="75000"/>
                  </a:schemeClr>
                </a:solidFill>
                <a:effectLst>
                  <a:innerShdw blurRad="69850" dist="43180" dir="5400000">
                    <a:srgbClr val="000000">
                      <a:alpha val="65000"/>
                    </a:srgbClr>
                  </a:innerShdw>
                </a:effectLst>
                <a:latin typeface="+mj-lt"/>
              </a:rPr>
              <a:t>Арифмометр </a:t>
            </a:r>
            <a:r>
              <a:rPr lang="ru-RU" sz="2800" b="1" dirty="0" smtClean="0">
                <a:solidFill>
                  <a:schemeClr val="accent1">
                    <a:lumMod val="75000"/>
                  </a:schemeClr>
                </a:solidFill>
                <a:effectLst>
                  <a:outerShdw blurRad="38100" dist="38100" dir="2700000" algn="tl">
                    <a:srgbClr val="C0C0C0"/>
                  </a:outerShdw>
                </a:effectLst>
                <a:latin typeface="+mj-lt"/>
                <a:ea typeface="+mj-ea"/>
                <a:cs typeface="+mj-cs"/>
              </a:rPr>
              <a:t>"Феликс«, 1950-е годы (СССР).</a:t>
            </a:r>
            <a:endParaRPr lang="ru-RU" sz="2800" b="1" dirty="0">
              <a:ln w="1905"/>
              <a:solidFill>
                <a:schemeClr val="accent1">
                  <a:lumMod val="75000"/>
                </a:schemeClr>
              </a:solidFill>
              <a:effectLst>
                <a:innerShdw blurRad="69850" dist="43180" dir="5400000">
                  <a:srgbClr val="000000">
                    <a:alpha val="65000"/>
                  </a:srgbClr>
                </a:innerShdw>
              </a:effectLst>
              <a:latin typeface="+mj-lt"/>
            </a:endParaRPr>
          </a:p>
        </p:txBody>
      </p:sp>
      <p:sp>
        <p:nvSpPr>
          <p:cNvPr id="7" name="Стрелка влево 6"/>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Стрелка влево 8">
            <a:hlinkClick r:id="rId5" action="ppaction://hlinksldjump" tooltip="МЕНЮ"/>
          </p:cNvPr>
          <p:cNvSpPr/>
          <p:nvPr/>
        </p:nvSpPr>
        <p:spPr>
          <a:xfrm>
            <a:off x="8215338"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0483" name="Picture 3" descr="C:\Documents and Settings\TEMP\Рабочий стол\Рисунок5.png"/>
          <p:cNvPicPr>
            <a:picLocks noChangeAspect="1" noChangeArrowheads="1"/>
          </p:cNvPicPr>
          <p:nvPr/>
        </p:nvPicPr>
        <p:blipFill>
          <a:blip r:embed="rId6" cstate="email">
            <a:clrChange>
              <a:clrFrom>
                <a:srgbClr val="818181"/>
              </a:clrFrom>
              <a:clrTo>
                <a:srgbClr val="818181">
                  <a:alpha val="0"/>
                </a:srgbClr>
              </a:clrTo>
            </a:clrChange>
          </a:blip>
          <a:srcRect/>
          <a:stretch>
            <a:fillRect/>
          </a:stretch>
        </p:blipFill>
        <p:spPr bwMode="auto">
          <a:xfrm>
            <a:off x="1142976" y="1000108"/>
            <a:ext cx="7138217" cy="5561602"/>
          </a:xfrm>
          <a:prstGeom prst="rect">
            <a:avLst/>
          </a:prstGeom>
          <a:noFill/>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TextBox 5"/>
          <p:cNvSpPr txBox="1"/>
          <p:nvPr/>
        </p:nvSpPr>
        <p:spPr>
          <a:xfrm>
            <a:off x="1857356" y="285728"/>
            <a:ext cx="5429288" cy="523220"/>
          </a:xfrm>
          <a:prstGeom prst="rect">
            <a:avLst/>
          </a:prstGeom>
          <a:noFill/>
        </p:spPr>
        <p:txBody>
          <a:bodyPr wrap="square" rtlCol="0">
            <a:spAutoFit/>
          </a:bodyPr>
          <a:lstStyle/>
          <a:p>
            <a:pPr algn="ctr"/>
            <a:r>
              <a:rPr lang="ru-RU" sz="2800" b="1" dirty="0" smtClean="0">
                <a:ln w="1905"/>
                <a:solidFill>
                  <a:schemeClr val="accent1">
                    <a:lumMod val="75000"/>
                  </a:schemeClr>
                </a:solidFill>
                <a:effectLst>
                  <a:innerShdw blurRad="69850" dist="43180" dir="5400000">
                    <a:srgbClr val="000000">
                      <a:alpha val="65000"/>
                    </a:srgbClr>
                  </a:innerShdw>
                </a:effectLst>
                <a:latin typeface="Arial Narrow" pitchFamily="34" charset="0"/>
              </a:rPr>
              <a:t>Электрические арифмометры</a:t>
            </a:r>
            <a:endParaRPr lang="ru-RU" sz="2800" b="1" dirty="0">
              <a:ln w="1905"/>
              <a:solidFill>
                <a:schemeClr val="accent1">
                  <a:lumMod val="75000"/>
                </a:schemeClr>
              </a:solidFill>
              <a:effectLst>
                <a:innerShdw blurRad="69850" dist="43180" dir="5400000">
                  <a:srgbClr val="000000">
                    <a:alpha val="65000"/>
                  </a:srgbClr>
                </a:innerShdw>
              </a:effectLst>
              <a:latin typeface="Arial Narrow" pitchFamily="34" charset="0"/>
            </a:endParaRPr>
          </a:p>
        </p:txBody>
      </p:sp>
      <p:sp>
        <p:nvSpPr>
          <p:cNvPr id="7" name="Прямоугольник 6"/>
          <p:cNvSpPr/>
          <p:nvPr/>
        </p:nvSpPr>
        <p:spPr>
          <a:xfrm>
            <a:off x="714348" y="6143644"/>
            <a:ext cx="7643866" cy="400110"/>
          </a:xfrm>
          <a:prstGeom prst="rect">
            <a:avLst/>
          </a:prstGeom>
        </p:spPr>
        <p:txBody>
          <a:bodyPr wrap="square">
            <a:spAutoFit/>
          </a:bodyPr>
          <a:lstStyle/>
          <a:p>
            <a:pPr algn="ctr"/>
            <a:r>
              <a:rPr lang="ru-RU" sz="2000" dirty="0" smtClean="0"/>
              <a:t>Полуавтоматическая вычислительная машина  БК-1</a:t>
            </a:r>
            <a:endParaRPr lang="ru-RU" sz="2000" dirty="0"/>
          </a:p>
        </p:txBody>
      </p:sp>
      <p:sp>
        <p:nvSpPr>
          <p:cNvPr id="8" name="Стрелка влево 7"/>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Стрелка влево 9">
            <a:hlinkClick r:id="rId5" action="ppaction://hlinksldjump" tooltip="МЕНЮ"/>
          </p:cNvPr>
          <p:cNvSpPr/>
          <p:nvPr/>
        </p:nvSpPr>
        <p:spPr>
          <a:xfrm>
            <a:off x="8215338"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9457" name="Picture 1" descr="C:\Documents and Settings\TEMP\Рабочий стол\Рисунок6.jpg"/>
          <p:cNvPicPr>
            <a:picLocks noChangeAspect="1" noChangeArrowheads="1"/>
          </p:cNvPicPr>
          <p:nvPr/>
        </p:nvPicPr>
        <p:blipFill>
          <a:blip r:embed="rId6" cstate="email"/>
          <a:srcRect/>
          <a:stretch>
            <a:fillRect/>
          </a:stretch>
        </p:blipFill>
        <p:spPr bwMode="auto">
          <a:xfrm>
            <a:off x="1700213" y="1057274"/>
            <a:ext cx="5985796" cy="4943493"/>
          </a:xfrm>
          <a:prstGeom prst="rect">
            <a:avLst/>
          </a:prstGeom>
          <a:noFill/>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TextBox 5"/>
          <p:cNvSpPr txBox="1"/>
          <p:nvPr/>
        </p:nvSpPr>
        <p:spPr>
          <a:xfrm>
            <a:off x="1857356" y="285728"/>
            <a:ext cx="5429288" cy="523220"/>
          </a:xfrm>
          <a:prstGeom prst="rect">
            <a:avLst/>
          </a:prstGeom>
          <a:noFill/>
        </p:spPr>
        <p:txBody>
          <a:bodyPr wrap="square" rtlCol="0">
            <a:spAutoFit/>
          </a:bodyPr>
          <a:lstStyle/>
          <a:p>
            <a:pPr algn="ctr"/>
            <a:r>
              <a:rPr lang="ru-RU" sz="2800" b="1" dirty="0" smtClean="0">
                <a:ln w="1905"/>
                <a:solidFill>
                  <a:schemeClr val="accent1">
                    <a:lumMod val="75000"/>
                  </a:schemeClr>
                </a:solidFill>
                <a:effectLst>
                  <a:innerShdw blurRad="69850" dist="43180" dir="5400000">
                    <a:srgbClr val="000000">
                      <a:alpha val="65000"/>
                    </a:srgbClr>
                  </a:innerShdw>
                </a:effectLst>
                <a:latin typeface="Arial Narrow" pitchFamily="34" charset="0"/>
              </a:rPr>
              <a:t>Электрические арифмометры</a:t>
            </a:r>
            <a:endParaRPr lang="ru-RU" sz="2800" b="1" dirty="0">
              <a:ln w="1905"/>
              <a:solidFill>
                <a:schemeClr val="accent1">
                  <a:lumMod val="75000"/>
                </a:schemeClr>
              </a:solidFill>
              <a:effectLst>
                <a:innerShdw blurRad="69850" dist="43180" dir="5400000">
                  <a:srgbClr val="000000">
                    <a:alpha val="65000"/>
                  </a:srgbClr>
                </a:innerShdw>
              </a:effectLst>
              <a:latin typeface="Arial Narrow" pitchFamily="34" charset="0"/>
            </a:endParaRPr>
          </a:p>
        </p:txBody>
      </p:sp>
      <p:sp>
        <p:nvSpPr>
          <p:cNvPr id="7" name="Rectangle 2"/>
          <p:cNvSpPr txBox="1">
            <a:spLocks noChangeArrowheads="1"/>
          </p:cNvSpPr>
          <p:nvPr/>
        </p:nvSpPr>
        <p:spPr>
          <a:xfrm>
            <a:off x="500034" y="4286256"/>
            <a:ext cx="8229600" cy="2217737"/>
          </a:xfrm>
          <a:prstGeom prst="rect">
            <a:avLst/>
          </a:prstGeom>
        </p:spPr>
        <p:txBody>
          <a:bodyPr/>
          <a:lstStyle/>
          <a:p>
            <a:pPr marL="319088" marR="0" lvl="0" indent="-319088" algn="just" defTabSz="914400" rtl="0" eaLnBrk="0" fontAlgn="base" latinLnBrk="0" hangingPunct="0">
              <a:lnSpc>
                <a:spcPct val="100000"/>
              </a:lnSpc>
              <a:spcBef>
                <a:spcPct val="0"/>
              </a:spcBef>
              <a:spcAft>
                <a:spcPct val="0"/>
              </a:spcAft>
              <a:buClr>
                <a:srgbClr val="C3260C"/>
              </a:buClr>
              <a:buSzPct val="128000"/>
              <a:tabLst/>
              <a:defRPr/>
            </a:pPr>
            <a:r>
              <a:rPr kumimoji="0" lang="ru-RU" sz="2400" b="1"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rPr>
              <a:t>В 1935 г. в СССР был выпущен клавишный полуавтоматический арифмометр КСМ-1 (клавишная счетная машина). Эта машина имела два привода: электрический (со скоростью 300 оборотов в минуту) и ручной (на случай отсутствия питания).</a:t>
            </a:r>
            <a:endParaRPr kumimoji="0" lang="ru-RU" sz="24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pic>
        <p:nvPicPr>
          <p:cNvPr id="8" name="Picture 3" descr="ksm"/>
          <p:cNvPicPr>
            <a:picLocks noChangeAspect="1" noChangeArrowheads="1"/>
          </p:cNvPicPr>
          <p:nvPr/>
        </p:nvPicPr>
        <p:blipFill>
          <a:blip r:embed="rId5" cstate="email">
            <a:clrChange>
              <a:clrFrom>
                <a:srgbClr val="FFFFFF"/>
              </a:clrFrom>
              <a:clrTo>
                <a:srgbClr val="FFFFFF">
                  <a:alpha val="0"/>
                </a:srgbClr>
              </a:clrTo>
            </a:clrChange>
          </a:blip>
          <a:srcRect/>
          <a:stretch>
            <a:fillRect/>
          </a:stretch>
        </p:blipFill>
        <p:spPr bwMode="auto">
          <a:xfrm>
            <a:off x="2143108" y="972738"/>
            <a:ext cx="4714908" cy="3260673"/>
          </a:xfrm>
          <a:prstGeom prst="rect">
            <a:avLst/>
          </a:prstGeom>
          <a:noFill/>
        </p:spPr>
      </p:pic>
      <p:sp>
        <p:nvSpPr>
          <p:cNvPr id="9" name="Стрелка влево 8"/>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Стрелка влево 10">
            <a:hlinkClick r:id="rId6" action="ppaction://hlinksldjump" tooltip="МЕНЮ"/>
          </p:cNvPr>
          <p:cNvSpPr/>
          <p:nvPr/>
        </p:nvSpPr>
        <p:spPr>
          <a:xfrm>
            <a:off x="8215338"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TextBox 5"/>
          <p:cNvSpPr txBox="1"/>
          <p:nvPr/>
        </p:nvSpPr>
        <p:spPr>
          <a:xfrm>
            <a:off x="1857356" y="285728"/>
            <a:ext cx="5429288" cy="523220"/>
          </a:xfrm>
          <a:prstGeom prst="rect">
            <a:avLst/>
          </a:prstGeom>
          <a:noFill/>
        </p:spPr>
        <p:txBody>
          <a:bodyPr wrap="square" rtlCol="0">
            <a:spAutoFit/>
          </a:bodyPr>
          <a:lstStyle/>
          <a:p>
            <a:pPr algn="ctr"/>
            <a:r>
              <a:rPr lang="ru-RU" sz="2800" b="1" dirty="0" smtClean="0">
                <a:ln w="1905"/>
                <a:solidFill>
                  <a:schemeClr val="accent1">
                    <a:lumMod val="75000"/>
                  </a:schemeClr>
                </a:solidFill>
                <a:effectLst>
                  <a:innerShdw blurRad="69850" dist="43180" dir="5400000">
                    <a:srgbClr val="000000">
                      <a:alpha val="65000"/>
                    </a:srgbClr>
                  </a:innerShdw>
                </a:effectLst>
                <a:latin typeface="Arial Narrow" pitchFamily="34" charset="0"/>
              </a:rPr>
              <a:t>Электрические арифмометры</a:t>
            </a:r>
            <a:endParaRPr lang="ru-RU" sz="2800" b="1" dirty="0">
              <a:ln w="1905"/>
              <a:solidFill>
                <a:schemeClr val="accent1">
                  <a:lumMod val="75000"/>
                </a:schemeClr>
              </a:solidFill>
              <a:effectLst>
                <a:innerShdw blurRad="69850" dist="43180" dir="5400000">
                  <a:srgbClr val="000000">
                    <a:alpha val="65000"/>
                  </a:srgbClr>
                </a:innerShdw>
              </a:effectLst>
              <a:latin typeface="Arial Narrow" pitchFamily="34" charset="0"/>
            </a:endParaRPr>
          </a:p>
        </p:txBody>
      </p:sp>
      <p:pic>
        <p:nvPicPr>
          <p:cNvPr id="53250" name="Picture 2" descr="http://www.myjulia.ru/data/cache/2011/01/19/640983_8570nothumb500.jpg"/>
          <p:cNvPicPr>
            <a:picLocks noChangeAspect="1" noChangeArrowheads="1"/>
          </p:cNvPicPr>
          <p:nvPr/>
        </p:nvPicPr>
        <p:blipFill>
          <a:blip r:embed="rId5" cstate="email"/>
          <a:srcRect/>
          <a:stretch>
            <a:fillRect/>
          </a:stretch>
        </p:blipFill>
        <p:spPr bwMode="auto">
          <a:xfrm>
            <a:off x="1571604" y="2000240"/>
            <a:ext cx="2643206" cy="4565538"/>
          </a:xfrm>
          <a:prstGeom prst="rect">
            <a:avLst/>
          </a:prstGeom>
          <a:noFill/>
        </p:spPr>
      </p:pic>
      <p:sp>
        <p:nvSpPr>
          <p:cNvPr id="9" name="Rectangle 2"/>
          <p:cNvSpPr txBox="1">
            <a:spLocks noChangeArrowheads="1"/>
          </p:cNvSpPr>
          <p:nvPr/>
        </p:nvSpPr>
        <p:spPr>
          <a:xfrm>
            <a:off x="714348" y="714356"/>
            <a:ext cx="7772400" cy="1143000"/>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kumimoji="0" lang="ru-RU" sz="3600" b="1"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rPr>
              <a:t>Счётная машина «Прогресс - </a:t>
            </a:r>
            <a:r>
              <a:rPr kumimoji="0" lang="ru-RU" sz="3600" b="1" i="0" u="none" strike="noStrike" kern="1200" cap="none" spc="0" normalizeH="0" baseline="0" noProof="0" dirty="0" err="1"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rPr>
              <a:t>счислитель</a:t>
            </a:r>
            <a:r>
              <a:rPr kumimoji="0" lang="ru-RU" sz="3600" b="1"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rPr>
              <a:t> Куммера</a:t>
            </a:r>
            <a:endParaRPr kumimoji="0" lang="ru-RU" sz="36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sp>
        <p:nvSpPr>
          <p:cNvPr id="10" name="Стрелка влево 9"/>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Стрелка влево 11">
            <a:hlinkClick r:id="rId6" action="ppaction://hlinksldjump" tooltip="МЕНЮ"/>
          </p:cNvPr>
          <p:cNvSpPr/>
          <p:nvPr/>
        </p:nvSpPr>
        <p:spPr>
          <a:xfrm>
            <a:off x="8215338"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7410" name="Picture 2" descr="Счислитель Куммера"/>
          <p:cNvPicPr>
            <a:picLocks noChangeAspect="1" noChangeArrowheads="1"/>
          </p:cNvPicPr>
          <p:nvPr/>
        </p:nvPicPr>
        <p:blipFill>
          <a:blip r:embed="rId7" cstate="email"/>
          <a:srcRect/>
          <a:stretch>
            <a:fillRect/>
          </a:stretch>
        </p:blipFill>
        <p:spPr bwMode="auto">
          <a:xfrm>
            <a:off x="5286380" y="1714488"/>
            <a:ext cx="2595566" cy="4731009"/>
          </a:xfrm>
          <a:prstGeom prst="rect">
            <a:avLst/>
          </a:prstGeom>
          <a:noFill/>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7191" name="Picture 3" descr="I:\фон к презентации\робот-махает-аним.gif"/>
          <p:cNvPicPr>
            <a:picLocks noChangeAspect="1" noChangeArrowheads="1" noCrop="1"/>
          </p:cNvPicPr>
          <p:nvPr/>
        </p:nvPicPr>
        <p:blipFill>
          <a:blip r:embed="rId3" cstate="email"/>
          <a:srcRect/>
          <a:stretch>
            <a:fillRect/>
          </a:stretch>
        </p:blipFill>
        <p:spPr bwMode="auto">
          <a:xfrm>
            <a:off x="5958638" y="5125444"/>
            <a:ext cx="1144141" cy="1732556"/>
          </a:xfrm>
          <a:prstGeom prst="rect">
            <a:avLst/>
          </a:prstGeom>
          <a:noFill/>
          <a:ln w="9525">
            <a:noFill/>
            <a:miter lim="800000"/>
            <a:headEnd/>
            <a:tailEnd/>
          </a:ln>
        </p:spPr>
      </p:pic>
      <p:pic>
        <p:nvPicPr>
          <p:cNvPr id="1026" name="Picture 2"/>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4139952" y="862895"/>
            <a:ext cx="4781514" cy="417642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2" name="Группа 1"/>
          <p:cNvGrpSpPr/>
          <p:nvPr/>
        </p:nvGrpSpPr>
        <p:grpSpPr>
          <a:xfrm>
            <a:off x="395536" y="332656"/>
            <a:ext cx="3492554" cy="936104"/>
            <a:chOff x="395536" y="332656"/>
            <a:chExt cx="3492554" cy="936104"/>
          </a:xfrm>
        </p:grpSpPr>
        <p:sp>
          <p:nvSpPr>
            <p:cNvPr id="4" name="Скругленный прямоугольник 3">
              <a:hlinkClick r:id="rId5" action="ppaction://hlinksldjump" tooltip="Первые счётные устройства"/>
            </p:cNvPr>
            <p:cNvSpPr/>
            <p:nvPr/>
          </p:nvSpPr>
          <p:spPr>
            <a:xfrm>
              <a:off x="395536" y="332656"/>
              <a:ext cx="3492554" cy="936104"/>
            </a:xfrm>
            <a:prstGeom prst="roundRect">
              <a:avLst/>
            </a:prstGeom>
            <a:solidFill>
              <a:schemeClr val="bg2">
                <a:lumMod val="90000"/>
              </a:schemeClr>
            </a:solidFill>
            <a:effectLst>
              <a:outerShdw blurRad="63500" sx="102000" sy="102000" algn="ctr" rotWithShape="0">
                <a:prstClr val="black">
                  <a:alpha val="49000"/>
                </a:prstClr>
              </a:outerShdw>
            </a:effectLst>
            <a:scene3d>
              <a:camera prst="orthographicFront"/>
              <a:lightRig rig="threePt" dir="t"/>
            </a:scene3d>
            <a:sp3d>
              <a:bevelT w="1206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TextBox 2"/>
            <p:cNvSpPr txBox="1"/>
            <p:nvPr/>
          </p:nvSpPr>
          <p:spPr>
            <a:xfrm>
              <a:off x="614378" y="560874"/>
              <a:ext cx="3021518" cy="707886"/>
            </a:xfrm>
            <a:prstGeom prst="rect">
              <a:avLst/>
            </a:prstGeom>
            <a:noFill/>
          </p:spPr>
          <p:txBody>
            <a:bodyPr wrap="square" rtlCol="0">
              <a:spAutoFit/>
            </a:bodyPr>
            <a:lstStyle/>
            <a:p>
              <a:pPr algn="ctr"/>
              <a:r>
                <a:rPr lang="ru-RU" sz="2000" dirty="0" smtClean="0">
                  <a:ln w="1905"/>
                  <a:solidFill>
                    <a:sysClr val="windowText" lastClr="000000"/>
                  </a:solidFill>
                  <a:effectLst>
                    <a:outerShdw blurRad="38100" dist="38100" dir="2700000" algn="tl">
                      <a:srgbClr val="000000">
                        <a:alpha val="43137"/>
                      </a:srgbClr>
                    </a:outerShdw>
                  </a:effectLst>
                  <a:latin typeface="Arial Narrow" pitchFamily="34" charset="0"/>
                </a:rPr>
                <a:t>Первые счётные устройства</a:t>
              </a:r>
            </a:p>
            <a:p>
              <a:pPr algn="ctr"/>
              <a:endParaRPr lang="ru-RU" sz="2000" dirty="0" smtClean="0">
                <a:ln w="1905"/>
                <a:solidFill>
                  <a:sysClr val="windowText" lastClr="000000"/>
                </a:solidFill>
                <a:effectLst>
                  <a:innerShdw blurRad="69850" dist="43180" dir="5400000">
                    <a:srgbClr val="000000">
                      <a:alpha val="65000"/>
                    </a:srgbClr>
                  </a:innerShdw>
                </a:effectLst>
                <a:latin typeface="+mj-lt"/>
              </a:endParaRPr>
            </a:p>
          </p:txBody>
        </p:sp>
      </p:grpSp>
      <p:sp>
        <p:nvSpPr>
          <p:cNvPr id="9" name="Заголовок 1"/>
          <p:cNvSpPr txBox="1">
            <a:spLocks/>
          </p:cNvSpPr>
          <p:nvPr/>
        </p:nvSpPr>
        <p:spPr>
          <a:xfrm>
            <a:off x="4453537" y="332656"/>
            <a:ext cx="4294928" cy="468052"/>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2000" dirty="0" smtClean="0">
                <a:ln w="1905"/>
                <a:solidFill>
                  <a:srgbClr val="FF0000"/>
                </a:solidFill>
                <a:effectLst>
                  <a:outerShdw blurRad="38100" dist="38100" dir="2700000" algn="tl">
                    <a:srgbClr val="000000">
                      <a:alpha val="43137"/>
                    </a:srgbClr>
                  </a:outerShdw>
                </a:effectLst>
              </a:rPr>
              <a:t>ПРЕДЫСТОРИЯ КОМПЬЮТЕРОВ</a:t>
            </a:r>
            <a:endParaRPr lang="ru-RU" sz="2000" dirty="0">
              <a:ln w="1905"/>
              <a:solidFill>
                <a:srgbClr val="FF0000"/>
              </a:solidFill>
              <a:effectLst>
                <a:outerShdw blurRad="38100" dist="38100" dir="2700000" algn="tl">
                  <a:srgbClr val="000000">
                    <a:alpha val="43137"/>
                  </a:srgbClr>
                </a:outerShdw>
              </a:effectLst>
            </a:endParaRPr>
          </a:p>
        </p:txBody>
      </p:sp>
      <p:grpSp>
        <p:nvGrpSpPr>
          <p:cNvPr id="23" name="Группа 22"/>
          <p:cNvGrpSpPr/>
          <p:nvPr/>
        </p:nvGrpSpPr>
        <p:grpSpPr>
          <a:xfrm>
            <a:off x="391574" y="1372660"/>
            <a:ext cx="3492554" cy="936104"/>
            <a:chOff x="391574" y="1372660"/>
            <a:chExt cx="3492554" cy="936104"/>
          </a:xfrm>
        </p:grpSpPr>
        <p:sp>
          <p:nvSpPr>
            <p:cNvPr id="13" name="Скругленный прямоугольник 12">
              <a:hlinkClick r:id="rId6" action="ppaction://hlinksldjump" tooltip="Арифмометр Паскаля"/>
            </p:cNvPr>
            <p:cNvSpPr/>
            <p:nvPr/>
          </p:nvSpPr>
          <p:spPr>
            <a:xfrm>
              <a:off x="391574" y="1372660"/>
              <a:ext cx="3492554" cy="936104"/>
            </a:xfrm>
            <a:prstGeom prst="roundRect">
              <a:avLst/>
            </a:prstGeom>
            <a:solidFill>
              <a:schemeClr val="bg2">
                <a:lumMod val="90000"/>
              </a:schemeClr>
            </a:solidFill>
            <a:effectLst>
              <a:outerShdw blurRad="63500" sx="102000" sy="102000" algn="ctr" rotWithShape="0">
                <a:prstClr val="black">
                  <a:alpha val="49000"/>
                </a:prstClr>
              </a:outerShdw>
            </a:effectLst>
            <a:scene3d>
              <a:camera prst="orthographicFront"/>
              <a:lightRig rig="threePt" dir="t"/>
            </a:scene3d>
            <a:sp3d>
              <a:bevelT w="1206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TextBox 16"/>
            <p:cNvSpPr txBox="1"/>
            <p:nvPr/>
          </p:nvSpPr>
          <p:spPr>
            <a:xfrm>
              <a:off x="625725" y="1486769"/>
              <a:ext cx="3021518" cy="707886"/>
            </a:xfrm>
            <a:prstGeom prst="rect">
              <a:avLst/>
            </a:prstGeom>
            <a:noFill/>
          </p:spPr>
          <p:txBody>
            <a:bodyPr wrap="square" rtlCol="0">
              <a:spAutoFit/>
            </a:bodyPr>
            <a:lstStyle/>
            <a:p>
              <a:pPr algn="ctr"/>
              <a:r>
                <a:rPr lang="ru-RU" sz="2000" dirty="0">
                  <a:ln w="1905"/>
                  <a:solidFill>
                    <a:sysClr val="windowText" lastClr="000000"/>
                  </a:solidFill>
                  <a:effectLst>
                    <a:outerShdw blurRad="38100" dist="38100" dir="2700000" algn="tl">
                      <a:srgbClr val="000000">
                        <a:alpha val="43137"/>
                      </a:srgbClr>
                    </a:outerShdw>
                  </a:effectLst>
                  <a:latin typeface="Arial Narrow" pitchFamily="34" charset="0"/>
                </a:rPr>
                <a:t>1642г</a:t>
              </a:r>
              <a:r>
                <a:rPr lang="ru-RU" sz="2000" dirty="0" smtClean="0">
                  <a:ln w="1905"/>
                  <a:solidFill>
                    <a:sysClr val="windowText" lastClr="000000"/>
                  </a:solidFill>
                  <a:effectLst>
                    <a:outerShdw blurRad="38100" dist="38100" dir="2700000" algn="tl">
                      <a:srgbClr val="000000">
                        <a:alpha val="43137"/>
                      </a:srgbClr>
                    </a:outerShdw>
                  </a:effectLst>
                  <a:latin typeface="Arial Narrow" pitchFamily="34" charset="0"/>
                </a:rPr>
                <a:t>.</a:t>
              </a:r>
            </a:p>
            <a:p>
              <a:pPr algn="ctr"/>
              <a:r>
                <a:rPr lang="ru-RU" sz="2000" dirty="0" smtClean="0">
                  <a:ln w="1905"/>
                  <a:solidFill>
                    <a:sysClr val="windowText" lastClr="000000"/>
                  </a:solidFill>
                  <a:effectLst>
                    <a:outerShdw blurRad="38100" dist="38100" dir="2700000" algn="tl">
                      <a:srgbClr val="000000">
                        <a:alpha val="43137"/>
                      </a:srgbClr>
                    </a:outerShdw>
                  </a:effectLst>
                  <a:latin typeface="Arial Narrow" pitchFamily="34" charset="0"/>
                </a:rPr>
                <a:t>Арифмометр Б.Паскаля</a:t>
              </a:r>
              <a:endParaRPr lang="ru-RU" sz="2000" dirty="0">
                <a:ln w="1905"/>
                <a:solidFill>
                  <a:sysClr val="windowText" lastClr="000000"/>
                </a:solidFill>
                <a:effectLst>
                  <a:outerShdw blurRad="38100" dist="38100" dir="2700000" algn="tl">
                    <a:srgbClr val="000000">
                      <a:alpha val="43137"/>
                    </a:srgbClr>
                  </a:outerShdw>
                </a:effectLst>
                <a:latin typeface="Arial Narrow" pitchFamily="34" charset="0"/>
              </a:endParaRPr>
            </a:p>
          </p:txBody>
        </p:sp>
      </p:grpSp>
      <p:grpSp>
        <p:nvGrpSpPr>
          <p:cNvPr id="22" name="Группа 21"/>
          <p:cNvGrpSpPr/>
          <p:nvPr/>
        </p:nvGrpSpPr>
        <p:grpSpPr>
          <a:xfrm>
            <a:off x="422406" y="2483056"/>
            <a:ext cx="3492554" cy="936104"/>
            <a:chOff x="422406" y="2483056"/>
            <a:chExt cx="3492554" cy="936104"/>
          </a:xfrm>
        </p:grpSpPr>
        <p:sp>
          <p:nvSpPr>
            <p:cNvPr id="14" name="Скругленный прямоугольник 13">
              <a:hlinkClick r:id="rId7" action="ppaction://hlinksldjump" tooltip="Арифмометр Лейбница"/>
            </p:cNvPr>
            <p:cNvSpPr/>
            <p:nvPr/>
          </p:nvSpPr>
          <p:spPr>
            <a:xfrm>
              <a:off x="422406" y="2483056"/>
              <a:ext cx="3492554" cy="936104"/>
            </a:xfrm>
            <a:prstGeom prst="roundRect">
              <a:avLst/>
            </a:prstGeom>
            <a:solidFill>
              <a:schemeClr val="bg2">
                <a:lumMod val="90000"/>
              </a:schemeClr>
            </a:solidFill>
            <a:effectLst>
              <a:outerShdw blurRad="63500" sx="102000" sy="102000" algn="ctr" rotWithShape="0">
                <a:prstClr val="black">
                  <a:alpha val="49000"/>
                </a:prstClr>
              </a:outerShdw>
            </a:effectLst>
            <a:scene3d>
              <a:camera prst="orthographicFront"/>
              <a:lightRig rig="threePt" dir="t"/>
            </a:scene3d>
            <a:sp3d>
              <a:bevelT w="1206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TextBox 17"/>
            <p:cNvSpPr txBox="1"/>
            <p:nvPr/>
          </p:nvSpPr>
          <p:spPr>
            <a:xfrm>
              <a:off x="554229" y="2597165"/>
              <a:ext cx="3260091" cy="707886"/>
            </a:xfrm>
            <a:prstGeom prst="rect">
              <a:avLst/>
            </a:prstGeom>
            <a:noFill/>
          </p:spPr>
          <p:txBody>
            <a:bodyPr wrap="square" rtlCol="0">
              <a:spAutoFit/>
            </a:bodyPr>
            <a:lstStyle/>
            <a:p>
              <a:pPr algn="ctr"/>
              <a:r>
                <a:rPr lang="ru-RU" sz="2000" dirty="0">
                  <a:ln w="1905"/>
                  <a:solidFill>
                    <a:sysClr val="windowText" lastClr="000000"/>
                  </a:solidFill>
                  <a:effectLst>
                    <a:outerShdw blurRad="38100" dist="38100" dir="2700000" algn="tl">
                      <a:srgbClr val="000000">
                        <a:alpha val="43137"/>
                      </a:srgbClr>
                    </a:outerShdw>
                  </a:effectLst>
                  <a:latin typeface="Arial Narrow" pitchFamily="34" charset="0"/>
                </a:rPr>
                <a:t>1675г. </a:t>
              </a:r>
              <a:endParaRPr lang="ru-RU" sz="2000" dirty="0" smtClean="0">
                <a:ln w="1905"/>
                <a:solidFill>
                  <a:sysClr val="windowText" lastClr="000000"/>
                </a:solidFill>
                <a:effectLst>
                  <a:outerShdw blurRad="38100" dist="38100" dir="2700000" algn="tl">
                    <a:srgbClr val="000000">
                      <a:alpha val="43137"/>
                    </a:srgbClr>
                  </a:outerShdw>
                </a:effectLst>
                <a:latin typeface="Arial Narrow" pitchFamily="34" charset="0"/>
              </a:endParaRPr>
            </a:p>
            <a:p>
              <a:pPr algn="ctr"/>
              <a:r>
                <a:rPr lang="ru-RU" sz="2000" dirty="0" smtClean="0">
                  <a:ln w="1905"/>
                  <a:solidFill>
                    <a:sysClr val="windowText" lastClr="000000"/>
                  </a:solidFill>
                  <a:effectLst>
                    <a:outerShdw blurRad="38100" dist="38100" dir="2700000" algn="tl">
                      <a:srgbClr val="000000">
                        <a:alpha val="43137"/>
                      </a:srgbClr>
                    </a:outerShdw>
                  </a:effectLst>
                  <a:latin typeface="Arial Narrow" pitchFamily="34" charset="0"/>
                </a:rPr>
                <a:t>Арифмометр Г.-В.Лейбница</a:t>
              </a:r>
              <a:endParaRPr lang="ru-RU" sz="2000" dirty="0">
                <a:ln w="1905"/>
                <a:solidFill>
                  <a:sysClr val="windowText" lastClr="000000"/>
                </a:solidFill>
                <a:effectLst>
                  <a:outerShdw blurRad="38100" dist="38100" dir="2700000" algn="tl">
                    <a:srgbClr val="000000">
                      <a:alpha val="43137"/>
                    </a:srgbClr>
                  </a:outerShdw>
                </a:effectLst>
                <a:latin typeface="Arial Narrow" pitchFamily="34" charset="0"/>
              </a:endParaRPr>
            </a:p>
          </p:txBody>
        </p:sp>
      </p:grpSp>
      <p:grpSp>
        <p:nvGrpSpPr>
          <p:cNvPr id="10" name="Группа 9"/>
          <p:cNvGrpSpPr/>
          <p:nvPr/>
        </p:nvGrpSpPr>
        <p:grpSpPr>
          <a:xfrm>
            <a:off x="437998" y="3522146"/>
            <a:ext cx="3492554" cy="936104"/>
            <a:chOff x="437998" y="3522146"/>
            <a:chExt cx="3492554" cy="936104"/>
          </a:xfrm>
        </p:grpSpPr>
        <p:sp>
          <p:nvSpPr>
            <p:cNvPr id="15" name="Скругленный прямоугольник 14"/>
            <p:cNvSpPr/>
            <p:nvPr/>
          </p:nvSpPr>
          <p:spPr>
            <a:xfrm>
              <a:off x="437998" y="3522146"/>
              <a:ext cx="3492554" cy="936104"/>
            </a:xfrm>
            <a:prstGeom prst="roundRect">
              <a:avLst/>
            </a:prstGeom>
            <a:solidFill>
              <a:schemeClr val="bg2">
                <a:lumMod val="90000"/>
              </a:schemeClr>
            </a:solidFill>
            <a:effectLst>
              <a:outerShdw blurRad="63500" sx="102000" sy="102000" algn="ctr" rotWithShape="0">
                <a:prstClr val="black">
                  <a:alpha val="49000"/>
                </a:prstClr>
              </a:outerShdw>
            </a:effectLst>
            <a:scene3d>
              <a:camera prst="orthographicFront"/>
              <a:lightRig rig="threePt" dir="t"/>
            </a:scene3d>
            <a:sp3d>
              <a:bevelT w="1206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TextBox 18">
              <a:hlinkClick r:id="rId8" action="ppaction://hlinksldjump" tooltip="Машина Ч.Беббиджа"/>
            </p:cNvPr>
            <p:cNvSpPr txBox="1"/>
            <p:nvPr/>
          </p:nvSpPr>
          <p:spPr>
            <a:xfrm>
              <a:off x="554229" y="3636255"/>
              <a:ext cx="3260091" cy="707886"/>
            </a:xfrm>
            <a:prstGeom prst="rect">
              <a:avLst/>
            </a:prstGeom>
            <a:noFill/>
          </p:spPr>
          <p:txBody>
            <a:bodyPr wrap="square" rtlCol="0">
              <a:spAutoFit/>
            </a:bodyPr>
            <a:lstStyle/>
            <a:p>
              <a:pPr algn="ctr"/>
              <a:r>
                <a:rPr lang="ru-RU" sz="2000" dirty="0">
                  <a:ln w="1905"/>
                  <a:solidFill>
                    <a:sysClr val="windowText" lastClr="000000"/>
                  </a:solidFill>
                  <a:effectLst>
                    <a:outerShdw blurRad="38100" dist="38100" dir="2700000" algn="tl">
                      <a:srgbClr val="000000">
                        <a:alpha val="43137"/>
                      </a:srgbClr>
                    </a:outerShdw>
                  </a:effectLst>
                  <a:latin typeface="Arial Narrow" pitchFamily="34" charset="0"/>
                </a:rPr>
                <a:t>1822г. </a:t>
              </a:r>
              <a:endParaRPr lang="ru-RU" sz="2000" dirty="0" smtClean="0">
                <a:ln w="1905"/>
                <a:solidFill>
                  <a:sysClr val="windowText" lastClr="000000"/>
                </a:solidFill>
                <a:effectLst>
                  <a:outerShdw blurRad="38100" dist="38100" dir="2700000" algn="tl">
                    <a:srgbClr val="000000">
                      <a:alpha val="43137"/>
                    </a:srgbClr>
                  </a:outerShdw>
                </a:effectLst>
                <a:latin typeface="Arial Narrow" pitchFamily="34" charset="0"/>
              </a:endParaRPr>
            </a:p>
            <a:p>
              <a:pPr algn="ctr"/>
              <a:r>
                <a:rPr lang="ru-RU" sz="2000" dirty="0" smtClean="0">
                  <a:ln w="1905"/>
                  <a:solidFill>
                    <a:sysClr val="windowText" lastClr="000000"/>
                  </a:solidFill>
                  <a:effectLst>
                    <a:outerShdw blurRad="38100" dist="38100" dir="2700000" algn="tl">
                      <a:srgbClr val="000000">
                        <a:alpha val="43137"/>
                      </a:srgbClr>
                    </a:outerShdw>
                  </a:effectLst>
                  <a:latin typeface="Arial Narrow" pitchFamily="34" charset="0"/>
                </a:rPr>
                <a:t>Машина Беббиджа</a:t>
              </a:r>
              <a:endParaRPr lang="ru-RU" sz="2000" dirty="0">
                <a:ln w="1905"/>
                <a:solidFill>
                  <a:sysClr val="windowText" lastClr="000000"/>
                </a:solidFill>
                <a:effectLst>
                  <a:outerShdw blurRad="38100" dist="38100" dir="2700000" algn="tl">
                    <a:srgbClr val="000000">
                      <a:alpha val="43137"/>
                    </a:srgbClr>
                  </a:outerShdw>
                </a:effectLst>
                <a:latin typeface="Arial Narrow" pitchFamily="34" charset="0"/>
              </a:endParaRPr>
            </a:p>
          </p:txBody>
        </p:sp>
      </p:grpSp>
      <p:grpSp>
        <p:nvGrpSpPr>
          <p:cNvPr id="8" name="Группа 7"/>
          <p:cNvGrpSpPr/>
          <p:nvPr/>
        </p:nvGrpSpPr>
        <p:grpSpPr>
          <a:xfrm>
            <a:off x="437998" y="4619293"/>
            <a:ext cx="3492554" cy="936104"/>
            <a:chOff x="437998" y="4619293"/>
            <a:chExt cx="3492554" cy="936104"/>
          </a:xfrm>
        </p:grpSpPr>
        <p:sp>
          <p:nvSpPr>
            <p:cNvPr id="11" name="Скругленный прямоугольник 10">
              <a:hlinkClick r:id="rId9" action="ppaction://hlinksldjump" tooltip="Станки Жаккарда"/>
            </p:cNvPr>
            <p:cNvSpPr/>
            <p:nvPr/>
          </p:nvSpPr>
          <p:spPr>
            <a:xfrm>
              <a:off x="437998" y="4619293"/>
              <a:ext cx="3492554" cy="936104"/>
            </a:xfrm>
            <a:prstGeom prst="roundRect">
              <a:avLst/>
            </a:prstGeom>
            <a:solidFill>
              <a:schemeClr val="bg2">
                <a:lumMod val="90000"/>
              </a:schemeClr>
            </a:solidFill>
            <a:effectLst>
              <a:outerShdw blurRad="63500" sx="102000" sy="102000" algn="ctr" rotWithShape="0">
                <a:prstClr val="black">
                  <a:alpha val="49000"/>
                </a:prstClr>
              </a:outerShdw>
            </a:effectLst>
            <a:scene3d>
              <a:camera prst="orthographicFront"/>
              <a:lightRig rig="threePt" dir="t"/>
            </a:scene3d>
            <a:sp3d>
              <a:bevelT w="1206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TextBox 19"/>
            <p:cNvSpPr txBox="1"/>
            <p:nvPr/>
          </p:nvSpPr>
          <p:spPr>
            <a:xfrm>
              <a:off x="554229" y="4733402"/>
              <a:ext cx="3260091" cy="707886"/>
            </a:xfrm>
            <a:prstGeom prst="rect">
              <a:avLst/>
            </a:prstGeom>
            <a:noFill/>
          </p:spPr>
          <p:txBody>
            <a:bodyPr wrap="square" rtlCol="0">
              <a:spAutoFit/>
            </a:bodyPr>
            <a:lstStyle/>
            <a:p>
              <a:pPr algn="ctr"/>
              <a:r>
                <a:rPr lang="ru-RU" sz="2000" dirty="0" smtClean="0">
                  <a:ln w="1905"/>
                  <a:solidFill>
                    <a:sysClr val="windowText" lastClr="000000"/>
                  </a:solidFill>
                  <a:effectLst>
                    <a:outerShdw blurRad="38100" dist="38100" dir="2700000" algn="tl">
                      <a:srgbClr val="000000">
                        <a:alpha val="43137"/>
                      </a:srgbClr>
                    </a:outerShdw>
                  </a:effectLst>
                  <a:latin typeface="Arial Narrow" pitchFamily="34" charset="0"/>
                </a:rPr>
                <a:t>Программируемые </a:t>
              </a:r>
              <a:endParaRPr lang="ru-RU" sz="2000" dirty="0">
                <a:ln w="1905"/>
                <a:solidFill>
                  <a:sysClr val="windowText" lastClr="000000"/>
                </a:solidFill>
                <a:effectLst>
                  <a:outerShdw blurRad="38100" dist="38100" dir="2700000" algn="tl">
                    <a:srgbClr val="000000">
                      <a:alpha val="43137"/>
                    </a:srgbClr>
                  </a:outerShdw>
                </a:effectLst>
                <a:latin typeface="Arial Narrow" pitchFamily="34" charset="0"/>
              </a:endParaRPr>
            </a:p>
            <a:p>
              <a:pPr algn="ctr"/>
              <a:r>
                <a:rPr lang="ru-RU" sz="2000" dirty="0">
                  <a:ln w="1905"/>
                  <a:solidFill>
                    <a:sysClr val="windowText" lastClr="000000"/>
                  </a:solidFill>
                  <a:effectLst>
                    <a:outerShdw blurRad="38100" dist="38100" dir="2700000" algn="tl">
                      <a:srgbClr val="000000">
                        <a:alpha val="43137"/>
                      </a:srgbClr>
                    </a:outerShdw>
                  </a:effectLst>
                  <a:latin typeface="Arial Narrow" pitchFamily="34" charset="0"/>
                </a:rPr>
                <a:t>станки Жаккарда</a:t>
              </a:r>
            </a:p>
          </p:txBody>
        </p:sp>
      </p:grpSp>
      <p:grpSp>
        <p:nvGrpSpPr>
          <p:cNvPr id="7" name="Группа 6"/>
          <p:cNvGrpSpPr/>
          <p:nvPr/>
        </p:nvGrpSpPr>
        <p:grpSpPr>
          <a:xfrm>
            <a:off x="437998" y="5686094"/>
            <a:ext cx="3492554" cy="936104"/>
            <a:chOff x="437998" y="5686094"/>
            <a:chExt cx="3492554" cy="936104"/>
          </a:xfrm>
        </p:grpSpPr>
        <p:sp>
          <p:nvSpPr>
            <p:cNvPr id="12" name="Скругленный прямоугольник 11">
              <a:hlinkClick r:id="rId10" action="ppaction://hlinksldjump" tooltip="Электрические арифмометры"/>
            </p:cNvPr>
            <p:cNvSpPr/>
            <p:nvPr/>
          </p:nvSpPr>
          <p:spPr>
            <a:xfrm>
              <a:off x="437998" y="5686094"/>
              <a:ext cx="3492554" cy="936104"/>
            </a:xfrm>
            <a:prstGeom prst="roundRect">
              <a:avLst/>
            </a:prstGeom>
            <a:solidFill>
              <a:schemeClr val="bg2">
                <a:lumMod val="90000"/>
              </a:schemeClr>
            </a:solidFill>
            <a:effectLst>
              <a:outerShdw blurRad="63500" sx="102000" sy="102000" algn="ctr" rotWithShape="0">
                <a:prstClr val="black">
                  <a:alpha val="49000"/>
                </a:prstClr>
              </a:outerShdw>
            </a:effectLst>
            <a:scene3d>
              <a:camera prst="orthographicFront"/>
              <a:lightRig rig="threePt" dir="t"/>
            </a:scene3d>
            <a:sp3d>
              <a:bevelT w="1206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TextBox 20"/>
            <p:cNvSpPr txBox="1"/>
            <p:nvPr/>
          </p:nvSpPr>
          <p:spPr>
            <a:xfrm>
              <a:off x="554229" y="5800203"/>
              <a:ext cx="3260091" cy="707886"/>
            </a:xfrm>
            <a:prstGeom prst="rect">
              <a:avLst/>
            </a:prstGeom>
            <a:noFill/>
          </p:spPr>
          <p:txBody>
            <a:bodyPr wrap="square" rtlCol="0">
              <a:spAutoFit/>
            </a:bodyPr>
            <a:lstStyle/>
            <a:p>
              <a:pPr algn="ctr"/>
              <a:r>
                <a:rPr lang="ru-RU" sz="2000" dirty="0" smtClean="0">
                  <a:ln w="1905"/>
                  <a:solidFill>
                    <a:sysClr val="windowText" lastClr="000000"/>
                  </a:solidFill>
                  <a:effectLst>
                    <a:outerShdw blurRad="38100" dist="38100" dir="2700000" algn="tl">
                      <a:srgbClr val="000000">
                        <a:alpha val="43137"/>
                      </a:srgbClr>
                    </a:outerShdw>
                  </a:effectLst>
                  <a:latin typeface="Arial Narrow" pitchFamily="34" charset="0"/>
                </a:rPr>
                <a:t>Электрические </a:t>
              </a:r>
              <a:endParaRPr lang="ru-RU" sz="2000" dirty="0">
                <a:ln w="1905"/>
                <a:solidFill>
                  <a:sysClr val="windowText" lastClr="000000"/>
                </a:solidFill>
                <a:effectLst>
                  <a:outerShdw blurRad="38100" dist="38100" dir="2700000" algn="tl">
                    <a:srgbClr val="000000">
                      <a:alpha val="43137"/>
                    </a:srgbClr>
                  </a:outerShdw>
                </a:effectLst>
                <a:latin typeface="Arial Narrow" pitchFamily="34" charset="0"/>
              </a:endParaRPr>
            </a:p>
            <a:p>
              <a:pPr algn="ctr"/>
              <a:r>
                <a:rPr lang="ru-RU" sz="2000" dirty="0" smtClean="0">
                  <a:ln w="1905"/>
                  <a:solidFill>
                    <a:sysClr val="windowText" lastClr="000000"/>
                  </a:solidFill>
                  <a:effectLst>
                    <a:outerShdw blurRad="38100" dist="38100" dir="2700000" algn="tl">
                      <a:srgbClr val="000000">
                        <a:alpha val="43137"/>
                      </a:srgbClr>
                    </a:outerShdw>
                  </a:effectLst>
                  <a:latin typeface="Arial Narrow" pitchFamily="34" charset="0"/>
                </a:rPr>
                <a:t>арифмометры. 20-й век</a:t>
              </a:r>
              <a:endParaRPr lang="ru-RU" sz="2000" dirty="0">
                <a:ln w="1905"/>
                <a:solidFill>
                  <a:sysClr val="windowText" lastClr="000000"/>
                </a:solidFill>
                <a:effectLst>
                  <a:outerShdw blurRad="38100" dist="38100" dir="2700000" algn="tl">
                    <a:srgbClr val="000000">
                      <a:alpha val="43137"/>
                    </a:srgbClr>
                  </a:outerShdw>
                </a:effectLst>
                <a:latin typeface="Arial Narrow" pitchFamily="34" charset="0"/>
              </a:endParaRPr>
            </a:p>
          </p:txBody>
        </p:sp>
      </p:grpSp>
      <p:pic>
        <p:nvPicPr>
          <p:cNvPr id="24" name="Picture 2">
            <a:hlinkClick r:id="rId11" action="ppaction://hlinksldjump"/>
          </p:cNvPr>
          <p:cNvPicPr>
            <a:picLocks noChangeAspect="1" noChangeArrowheads="1"/>
          </p:cNvPicPr>
          <p:nvPr/>
        </p:nvPicPr>
        <p:blipFill>
          <a:blip r:embed="rId12" cstate="email"/>
          <a:srcRect/>
          <a:stretch>
            <a:fillRect/>
          </a:stretch>
        </p:blipFill>
        <p:spPr bwMode="auto">
          <a:xfrm>
            <a:off x="8858280" y="0"/>
            <a:ext cx="285720" cy="285720"/>
          </a:xfrm>
          <a:prstGeom prst="rect">
            <a:avLst/>
          </a:prstGeom>
          <a:noFill/>
          <a:ln w="9525">
            <a:noFill/>
            <a:miter lim="800000"/>
            <a:headEnd/>
            <a:tailEnd/>
          </a:ln>
          <a:effectLst/>
        </p:spPr>
      </p:pic>
      <p:sp>
        <p:nvSpPr>
          <p:cNvPr id="26" name="Управляющая кнопка: домой 25">
            <a:hlinkClick r:id="rId13"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94507395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TextBox 5"/>
          <p:cNvSpPr txBox="1"/>
          <p:nvPr/>
        </p:nvSpPr>
        <p:spPr>
          <a:xfrm>
            <a:off x="2357422" y="214290"/>
            <a:ext cx="4429156" cy="523220"/>
          </a:xfrm>
          <a:prstGeom prst="rect">
            <a:avLst/>
          </a:prstGeom>
          <a:noFill/>
        </p:spPr>
        <p:txBody>
          <a:bodyPr wrap="square" rtlCol="0">
            <a:spAutoFit/>
          </a:bodyPr>
          <a:lstStyle/>
          <a:p>
            <a:pPr algn="ctr"/>
            <a:r>
              <a:rPr lang="ru-RU" sz="2800" b="1" dirty="0" smtClean="0">
                <a:ln w="1905"/>
                <a:solidFill>
                  <a:schemeClr val="accent1">
                    <a:lumMod val="75000"/>
                  </a:schemeClr>
                </a:solidFill>
                <a:effectLst>
                  <a:innerShdw blurRad="69850" dist="43180" dir="5400000">
                    <a:srgbClr val="000000">
                      <a:alpha val="65000"/>
                    </a:srgbClr>
                  </a:innerShdw>
                </a:effectLst>
                <a:latin typeface="Arial Narrow" pitchFamily="34" charset="0"/>
              </a:rPr>
              <a:t>Машина Беббиджа</a:t>
            </a:r>
            <a:endParaRPr lang="ru-RU" sz="2800" b="1" dirty="0">
              <a:ln w="1905"/>
              <a:solidFill>
                <a:schemeClr val="accent1">
                  <a:lumMod val="75000"/>
                </a:schemeClr>
              </a:solidFill>
              <a:effectLst>
                <a:innerShdw blurRad="69850" dist="43180" dir="5400000">
                  <a:srgbClr val="000000">
                    <a:alpha val="65000"/>
                  </a:srgbClr>
                </a:innerShdw>
              </a:effectLst>
              <a:latin typeface="Arial Narrow" pitchFamily="34" charset="0"/>
            </a:endParaRPr>
          </a:p>
        </p:txBody>
      </p:sp>
      <p:sp>
        <p:nvSpPr>
          <p:cNvPr id="7" name="Стрелка влево 6"/>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Rectangle 2"/>
          <p:cNvSpPr txBox="1">
            <a:spLocks noChangeArrowheads="1"/>
          </p:cNvSpPr>
          <p:nvPr/>
        </p:nvSpPr>
        <p:spPr>
          <a:xfrm>
            <a:off x="0" y="928670"/>
            <a:ext cx="9144000" cy="990600"/>
          </a:xfrm>
          <a:prstGeom prst="rect">
            <a:avLst/>
          </a:prstGeom>
        </p:spPr>
        <p:txBody>
          <a:bodyPr/>
          <a:lstStyle/>
          <a:p>
            <a:pPr marL="319088" marR="0" lvl="0" indent="-319088" algn="r" defTabSz="914400" rtl="0" eaLnBrk="0" fontAlgn="base" latinLnBrk="0" hangingPunct="0">
              <a:lnSpc>
                <a:spcPct val="100000"/>
              </a:lnSpc>
              <a:spcBef>
                <a:spcPct val="0"/>
              </a:spcBef>
              <a:spcAft>
                <a:spcPct val="0"/>
              </a:spcAft>
              <a:buClr>
                <a:srgbClr val="C3260C"/>
              </a:buClr>
              <a:buSzPct val="128000"/>
              <a:buFont typeface="Georgia" pitchFamily="18" charset="0"/>
              <a:buChar char="*"/>
              <a:tabLst/>
              <a:defRPr/>
            </a:pPr>
            <a:endParaRPr kumimoji="0" lang="ru-RU" sz="4600" b="1" i="0" u="none" strike="noStrike" kern="1200" cap="none" spc="0" normalizeH="0" baseline="0" noProof="0" dirty="0">
              <a:ln>
                <a:noFill/>
              </a:ln>
              <a:solidFill>
                <a:srgbClr val="000000"/>
              </a:solidFill>
              <a:effectLst>
                <a:reflection blurRad="6350" stA="55000" endA="300" endPos="45500" dir="5400000" sy="-100000" algn="bl" rotWithShape="0"/>
              </a:effectLst>
              <a:uLnTx/>
              <a:uFillTx/>
              <a:latin typeface="+mj-lt"/>
              <a:ea typeface="+mj-ea"/>
              <a:cs typeface="Times New Roman" pitchFamily="18" charset="0"/>
            </a:endParaRPr>
          </a:p>
        </p:txBody>
      </p:sp>
      <p:sp>
        <p:nvSpPr>
          <p:cNvPr id="10" name="Rectangle 4"/>
          <p:cNvSpPr txBox="1">
            <a:spLocks noChangeArrowheads="1"/>
          </p:cNvSpPr>
          <p:nvPr/>
        </p:nvSpPr>
        <p:spPr>
          <a:xfrm>
            <a:off x="3581400" y="1285860"/>
            <a:ext cx="5257800" cy="5267340"/>
          </a:xfrm>
          <a:prstGeom prst="rect">
            <a:avLst/>
          </a:prstGeom>
        </p:spPr>
        <p:txBody>
          <a:bodyPr/>
          <a:lstStyle/>
          <a:p>
            <a:pPr marL="0" marR="0" lvl="0" indent="30163" algn="l" defTabSz="914400" rtl="0" eaLnBrk="0" fontAlgn="base" latinLnBrk="0" hangingPunct="0">
              <a:lnSpc>
                <a:spcPct val="90000"/>
              </a:lnSpc>
              <a:spcBef>
                <a:spcPct val="20000"/>
              </a:spcBef>
              <a:spcAft>
                <a:spcPts val="300"/>
              </a:spcAft>
              <a:buClr>
                <a:srgbClr val="C3260C"/>
              </a:buClr>
              <a:buSzPct val="130000"/>
              <a:buFontTx/>
              <a:buNone/>
              <a:tabLst/>
              <a:defRPr/>
            </a:pPr>
            <a:endParaRPr kumimoji="0" lang="ru-RU" sz="2400" b="1" u="none" strike="noStrike" kern="1200" cap="none" spc="0" normalizeH="0" baseline="0" noProof="0" dirty="0">
              <a:ln>
                <a:noFill/>
              </a:ln>
              <a:effectLst/>
              <a:uLnTx/>
              <a:uFillTx/>
              <a:latin typeface="+mn-lt"/>
              <a:ea typeface="+mn-ea"/>
              <a:cs typeface="+mn-cs"/>
            </a:endParaRPr>
          </a:p>
        </p:txBody>
      </p:sp>
      <p:pic>
        <p:nvPicPr>
          <p:cNvPr id="11" name="Picture 5"/>
          <p:cNvPicPr>
            <a:picLocks noChangeAspect="1" noChangeArrowheads="1"/>
          </p:cNvPicPr>
          <p:nvPr/>
        </p:nvPicPr>
        <p:blipFill>
          <a:blip r:embed="rId5" cstate="email"/>
          <a:srcRect/>
          <a:stretch>
            <a:fillRect/>
          </a:stretch>
        </p:blipFill>
        <p:spPr>
          <a:xfrm>
            <a:off x="500034" y="928670"/>
            <a:ext cx="1704357" cy="2214578"/>
          </a:xfrm>
          <a:prstGeom prst="rect">
            <a:avLst/>
          </a:prstGeom>
          <a:noFill/>
          <a:ln>
            <a:solidFill>
              <a:schemeClr val="accent1"/>
            </a:solidFill>
          </a:ln>
        </p:spPr>
      </p:pic>
      <p:sp>
        <p:nvSpPr>
          <p:cNvPr id="12" name="Прямоугольник 11"/>
          <p:cNvSpPr/>
          <p:nvPr/>
        </p:nvSpPr>
        <p:spPr>
          <a:xfrm>
            <a:off x="4214810" y="1071546"/>
            <a:ext cx="4572000" cy="5509200"/>
          </a:xfrm>
          <a:prstGeom prst="rect">
            <a:avLst/>
          </a:prstGeom>
        </p:spPr>
        <p:txBody>
          <a:bodyPr wrap="square">
            <a:spAutoFit/>
          </a:bodyPr>
          <a:lstStyle/>
          <a:p>
            <a:pPr algn="just" defTabSz="762000" eaLnBrk="0" hangingPunct="0"/>
            <a:r>
              <a:rPr lang="ru-RU" sz="2000" b="1" dirty="0" smtClean="0">
                <a:solidFill>
                  <a:srgbClr val="FF3300"/>
                </a:solidFill>
                <a:latin typeface="Times New Roman" pitchFamily="18" charset="0"/>
              </a:rPr>
              <a:t>1823 г.</a:t>
            </a:r>
            <a:r>
              <a:rPr lang="ru-RU" sz="3200" dirty="0" smtClean="0">
                <a:latin typeface="Times New Roman" pitchFamily="18" charset="0"/>
              </a:rPr>
              <a:t> </a:t>
            </a:r>
            <a:r>
              <a:rPr lang="ru-RU" sz="2000" dirty="0" smtClean="0">
                <a:latin typeface="Times New Roman" pitchFamily="18" charset="0"/>
              </a:rPr>
              <a:t>– английский учёный Чарльз Бэббидж разработал   проект    «Разностной машины» – прообраз современной  программно-управляемой машины. С 1833 по 1871 г. он предложил схему «Аналитической машины», чтобы «заменить человека  в одной из самых медленных операций его ума». Эта машина имела 4 основные части: «склад» для хранения  чисел, «мельницу» для операций   над ними, устройство управления и устройства ввода/вывода. </a:t>
            </a:r>
          </a:p>
          <a:p>
            <a:pPr algn="just" defTabSz="762000" eaLnBrk="0" hangingPunct="0"/>
            <a:r>
              <a:rPr lang="ru-RU" sz="2000" dirty="0" smtClean="0">
                <a:latin typeface="Times New Roman" pitchFamily="18" charset="0"/>
              </a:rPr>
              <a:t>Леди Ада Августа Лавлейс  разрабатывала первые программы для машины  Бэббиджа.</a:t>
            </a:r>
          </a:p>
          <a:p>
            <a:pPr algn="just" defTabSz="762000" eaLnBrk="0" hangingPunct="0"/>
            <a:endParaRPr lang="ru-RU" sz="2000" dirty="0">
              <a:latin typeface="Times New Roman" pitchFamily="18" charset="0"/>
            </a:endParaRPr>
          </a:p>
        </p:txBody>
      </p:sp>
      <p:pic>
        <p:nvPicPr>
          <p:cNvPr id="13" name="Picture 11"/>
          <p:cNvPicPr>
            <a:picLocks noChangeAspect="1" noChangeArrowheads="1"/>
          </p:cNvPicPr>
          <p:nvPr/>
        </p:nvPicPr>
        <p:blipFill>
          <a:blip r:embed="rId6" cstate="email"/>
          <a:srcRect/>
          <a:stretch>
            <a:fillRect/>
          </a:stretch>
        </p:blipFill>
        <p:spPr bwMode="auto">
          <a:xfrm>
            <a:off x="571472" y="3214686"/>
            <a:ext cx="3378407" cy="3267077"/>
          </a:xfrm>
          <a:prstGeom prst="rect">
            <a:avLst/>
          </a:prstGeom>
          <a:noFill/>
          <a:ln w="9525">
            <a:solidFill>
              <a:schemeClr val="accent1"/>
            </a:solidFill>
            <a:miter lim="800000"/>
            <a:headEnd/>
            <a:tailEnd/>
          </a:ln>
        </p:spPr>
      </p:pic>
      <p:pic>
        <p:nvPicPr>
          <p:cNvPr id="14" name="Picture 5" descr="http://saratov.fio.ru/listeners/works/006/3/image/lovelace.jpg"/>
          <p:cNvPicPr>
            <a:picLocks noChangeAspect="1" noChangeArrowheads="1"/>
          </p:cNvPicPr>
          <p:nvPr/>
        </p:nvPicPr>
        <p:blipFill>
          <a:blip r:embed="rId7" r:link="rId8" cstate="email"/>
          <a:srcRect/>
          <a:stretch>
            <a:fillRect/>
          </a:stretch>
        </p:blipFill>
        <p:spPr>
          <a:xfrm>
            <a:off x="2428860" y="928670"/>
            <a:ext cx="1481156" cy="2216956"/>
          </a:xfrm>
          <a:prstGeom prst="rect">
            <a:avLst/>
          </a:prstGeom>
          <a:noFill/>
          <a:ln w="19050">
            <a:solidFill>
              <a:schemeClr val="accent1"/>
            </a:solidFill>
          </a:ln>
        </p:spPr>
      </p:pic>
      <p:sp>
        <p:nvSpPr>
          <p:cNvPr id="15" name="Стрелка влево 14">
            <a:hlinkClick r:id="rId9" action="ppaction://hlinksldjump" tooltip="МЕНЮ"/>
          </p:cNvPr>
          <p:cNvSpPr/>
          <p:nvPr/>
        </p:nvSpPr>
        <p:spPr>
          <a:xfrm>
            <a:off x="8215338"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TextBox 5"/>
          <p:cNvSpPr txBox="1"/>
          <p:nvPr/>
        </p:nvSpPr>
        <p:spPr>
          <a:xfrm>
            <a:off x="2357422" y="214290"/>
            <a:ext cx="4429156" cy="523220"/>
          </a:xfrm>
          <a:prstGeom prst="rect">
            <a:avLst/>
          </a:prstGeom>
          <a:noFill/>
        </p:spPr>
        <p:txBody>
          <a:bodyPr wrap="square" rtlCol="0">
            <a:spAutoFit/>
          </a:bodyPr>
          <a:lstStyle/>
          <a:p>
            <a:pPr algn="ctr"/>
            <a:r>
              <a:rPr lang="ru-RU" sz="2800" b="1" dirty="0" smtClean="0">
                <a:ln w="1905"/>
                <a:solidFill>
                  <a:schemeClr val="accent1">
                    <a:lumMod val="75000"/>
                  </a:schemeClr>
                </a:solidFill>
                <a:effectLst>
                  <a:innerShdw blurRad="69850" dist="43180" dir="5400000">
                    <a:srgbClr val="000000">
                      <a:alpha val="65000"/>
                    </a:srgbClr>
                  </a:innerShdw>
                </a:effectLst>
                <a:latin typeface="Arial Narrow" pitchFamily="34" charset="0"/>
              </a:rPr>
              <a:t>Машина Беббиджа</a:t>
            </a:r>
            <a:endParaRPr lang="ru-RU" sz="2800" b="1" dirty="0">
              <a:ln w="1905"/>
              <a:solidFill>
                <a:schemeClr val="accent1">
                  <a:lumMod val="75000"/>
                </a:schemeClr>
              </a:solidFill>
              <a:effectLst>
                <a:innerShdw blurRad="69850" dist="43180" dir="5400000">
                  <a:srgbClr val="000000">
                    <a:alpha val="65000"/>
                  </a:srgbClr>
                </a:innerShdw>
              </a:effectLst>
              <a:latin typeface="Arial Narrow" pitchFamily="34" charset="0"/>
            </a:endParaRPr>
          </a:p>
        </p:txBody>
      </p:sp>
      <p:sp>
        <p:nvSpPr>
          <p:cNvPr id="7" name="Стрелка влево 6"/>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Rectangle 4"/>
          <p:cNvSpPr txBox="1">
            <a:spLocks noChangeArrowheads="1"/>
          </p:cNvSpPr>
          <p:nvPr/>
        </p:nvSpPr>
        <p:spPr>
          <a:xfrm>
            <a:off x="3714744" y="1285860"/>
            <a:ext cx="5172076" cy="3286148"/>
          </a:xfrm>
          <a:prstGeom prst="rect">
            <a:avLst/>
          </a:prstGeom>
        </p:spPr>
        <p:txBody>
          <a:bodyPr/>
          <a:lstStyle/>
          <a:p>
            <a:pPr marL="93663" marR="0" lvl="0" indent="30163" defTabSz="914400" rtl="0" eaLnBrk="0" fontAlgn="base" latinLnBrk="0" hangingPunct="0">
              <a:lnSpc>
                <a:spcPct val="100000"/>
              </a:lnSpc>
              <a:spcBef>
                <a:spcPct val="20000"/>
              </a:spcBef>
              <a:spcAft>
                <a:spcPts val="300"/>
              </a:spcAft>
              <a:buClr>
                <a:srgbClr val="C3260C"/>
              </a:buClr>
              <a:buSzPct val="130000"/>
              <a:buFontTx/>
              <a:buNone/>
              <a:tabLst/>
              <a:defRPr/>
            </a:pPr>
            <a:r>
              <a:rPr kumimoji="0" lang="ru-RU" sz="2000" b="1" strike="noStrike" kern="1200" cap="none" spc="0" normalizeH="0" baseline="0" noProof="0" dirty="0" smtClean="0">
                <a:ln>
                  <a:noFill/>
                </a:ln>
                <a:solidFill>
                  <a:srgbClr val="FF3809"/>
                </a:solidFill>
                <a:effectLst/>
                <a:uLnTx/>
                <a:uFillTx/>
                <a:latin typeface="Times New Roman" pitchFamily="18" charset="0"/>
                <a:cs typeface="Times New Roman" pitchFamily="18" charset="0"/>
              </a:rPr>
              <a:t>1822 год</a:t>
            </a:r>
            <a:r>
              <a:rPr kumimoji="0" lang="ru-RU" sz="2000" b="1" strike="noStrike" kern="1200" cap="none" spc="0" normalizeH="0" noProof="0" dirty="0" smtClean="0">
                <a:ln>
                  <a:noFill/>
                </a:ln>
                <a:solidFill>
                  <a:srgbClr val="FF3809"/>
                </a:solidFill>
                <a:effectLst/>
                <a:uLnTx/>
                <a:uFillTx/>
                <a:latin typeface="Times New Roman" pitchFamily="18" charset="0"/>
                <a:cs typeface="Times New Roman" pitchFamily="18" charset="0"/>
              </a:rPr>
              <a:t> </a:t>
            </a:r>
            <a:r>
              <a:rPr kumimoji="0" lang="ru-RU" sz="2000" strike="noStrike" kern="1200" cap="none" spc="0" normalizeH="0" noProof="0" dirty="0" smtClean="0">
                <a:ln>
                  <a:noFill/>
                </a:ln>
                <a:solidFill>
                  <a:srgbClr val="404040"/>
                </a:solidFill>
                <a:effectLst/>
                <a:uLnTx/>
                <a:uFillTx/>
                <a:latin typeface="Times New Roman" pitchFamily="18" charset="0"/>
                <a:cs typeface="Times New Roman" pitchFamily="18" charset="0"/>
              </a:rPr>
              <a:t>- </a:t>
            </a:r>
            <a:r>
              <a:rPr kumimoji="0" lang="ru-RU" sz="2000" strike="noStrike" kern="1200" cap="none" spc="0" normalizeH="0" baseline="0" noProof="0" dirty="0" smtClean="0">
                <a:ln>
                  <a:noFill/>
                </a:ln>
                <a:solidFill>
                  <a:srgbClr val="404040"/>
                </a:solidFill>
                <a:effectLst/>
                <a:uLnTx/>
                <a:uFillTx/>
                <a:latin typeface="Times New Roman" pitchFamily="18" charset="0"/>
                <a:cs typeface="Times New Roman" pitchFamily="18" charset="0"/>
              </a:rPr>
              <a:t>Машина Беббиджа </a:t>
            </a:r>
            <a:r>
              <a:rPr lang="ru-RU" sz="2000" dirty="0" smtClean="0">
                <a:latin typeface="Times New Roman" pitchFamily="18" charset="0"/>
                <a:cs typeface="Times New Roman" pitchFamily="18" charset="0"/>
              </a:rPr>
              <a:t>работала на пару, но была полностью автоматизирована, </a:t>
            </a:r>
            <a:r>
              <a:rPr kumimoji="0" lang="ru-RU" sz="2000" strike="noStrike" kern="1200" cap="none" spc="0" normalizeH="0" baseline="0" noProof="0" dirty="0" smtClean="0">
                <a:ln>
                  <a:noFill/>
                </a:ln>
                <a:solidFill>
                  <a:srgbClr val="404040"/>
                </a:solidFill>
                <a:effectLst/>
                <a:uLnTx/>
                <a:uFillTx/>
                <a:latin typeface="Times New Roman" pitchFamily="18" charset="0"/>
                <a:cs typeface="Times New Roman" pitchFamily="18" charset="0"/>
              </a:rPr>
              <a:t>производила сложение за 3 секунды, умножение и деление - за 2 минуты. Архитектура машины Бэббиджа соответствует архитектуре современных ЭВМ.              Перфокарты:</a:t>
            </a:r>
            <a:endParaRPr kumimoji="0" lang="ru-RU" sz="2000" strike="noStrike" kern="1200" cap="none" spc="0" normalizeH="0" baseline="0" noProof="0" dirty="0">
              <a:ln>
                <a:noFill/>
              </a:ln>
              <a:solidFill>
                <a:srgbClr val="404040"/>
              </a:solidFill>
              <a:effectLst/>
              <a:uLnTx/>
              <a:uFillTx/>
              <a:latin typeface="Times New Roman" pitchFamily="18" charset="0"/>
              <a:cs typeface="Times New Roman" pitchFamily="18" charset="0"/>
            </a:endParaRPr>
          </a:p>
        </p:txBody>
      </p:sp>
      <p:sp>
        <p:nvSpPr>
          <p:cNvPr id="13" name="Стрелка влево 12">
            <a:hlinkClick r:id="rId5" action="ppaction://hlinksldjump" tooltip="МЕНЮ"/>
          </p:cNvPr>
          <p:cNvSpPr/>
          <p:nvPr/>
        </p:nvSpPr>
        <p:spPr>
          <a:xfrm>
            <a:off x="8215338"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050" name="Picture 2" descr="C:\Documents and Settings\TEMP\Рабочий стол\Рисунок2.png"/>
          <p:cNvPicPr>
            <a:picLocks noChangeAspect="1" noChangeArrowheads="1"/>
          </p:cNvPicPr>
          <p:nvPr/>
        </p:nvPicPr>
        <p:blipFill>
          <a:blip r:embed="rId6" cstate="email"/>
          <a:srcRect/>
          <a:stretch>
            <a:fillRect/>
          </a:stretch>
        </p:blipFill>
        <p:spPr bwMode="auto">
          <a:xfrm>
            <a:off x="285720" y="1000108"/>
            <a:ext cx="3463925" cy="5294313"/>
          </a:xfrm>
          <a:prstGeom prst="rect">
            <a:avLst/>
          </a:prstGeom>
          <a:noFill/>
        </p:spPr>
      </p:pic>
      <p:pic>
        <p:nvPicPr>
          <p:cNvPr id="11" name="Picture 4"/>
          <p:cNvPicPr>
            <a:picLocks noChangeAspect="1" noChangeArrowheads="1"/>
          </p:cNvPicPr>
          <p:nvPr/>
        </p:nvPicPr>
        <p:blipFill>
          <a:blip r:embed="rId7" cstate="email"/>
          <a:srcRect l="6701" t="18324" r="6191" b="3141"/>
          <a:stretch>
            <a:fillRect/>
          </a:stretch>
        </p:blipFill>
        <p:spPr bwMode="auto">
          <a:xfrm>
            <a:off x="4071934" y="3643314"/>
            <a:ext cx="4443444" cy="2563525"/>
          </a:xfrm>
          <a:prstGeom prst="rect">
            <a:avLst/>
          </a:prstGeom>
          <a:noFill/>
          <a:ln w="9525">
            <a:solidFill>
              <a:schemeClr val="accent1"/>
            </a:solidFill>
            <a:miter lim="800000"/>
            <a:headEnd/>
            <a:tailEnd/>
          </a:ln>
          <a:effectLst/>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TextBox 5"/>
          <p:cNvSpPr txBox="1"/>
          <p:nvPr/>
        </p:nvSpPr>
        <p:spPr>
          <a:xfrm>
            <a:off x="2357422" y="214290"/>
            <a:ext cx="4429156" cy="523220"/>
          </a:xfrm>
          <a:prstGeom prst="rect">
            <a:avLst/>
          </a:prstGeom>
          <a:noFill/>
        </p:spPr>
        <p:txBody>
          <a:bodyPr wrap="square" rtlCol="0">
            <a:spAutoFit/>
          </a:bodyPr>
          <a:lstStyle/>
          <a:p>
            <a:pPr algn="ctr"/>
            <a:r>
              <a:rPr lang="ru-RU" sz="2800" b="1" dirty="0" smtClean="0">
                <a:ln w="1905"/>
                <a:solidFill>
                  <a:schemeClr val="accent1">
                    <a:lumMod val="75000"/>
                  </a:schemeClr>
                </a:solidFill>
                <a:effectLst>
                  <a:innerShdw blurRad="69850" dist="43180" dir="5400000">
                    <a:srgbClr val="000000">
                      <a:alpha val="65000"/>
                    </a:srgbClr>
                  </a:innerShdw>
                </a:effectLst>
                <a:latin typeface="Arial Narrow" pitchFamily="34" charset="0"/>
              </a:rPr>
              <a:t>Машина Беббиджа</a:t>
            </a:r>
            <a:endParaRPr lang="ru-RU" sz="2800" b="1" dirty="0">
              <a:ln w="1905"/>
              <a:solidFill>
                <a:schemeClr val="accent1">
                  <a:lumMod val="75000"/>
                </a:schemeClr>
              </a:solidFill>
              <a:effectLst>
                <a:innerShdw blurRad="69850" dist="43180" dir="5400000">
                  <a:srgbClr val="000000">
                    <a:alpha val="65000"/>
                  </a:srgbClr>
                </a:innerShdw>
              </a:effectLst>
              <a:latin typeface="Arial Narrow" pitchFamily="34" charset="0"/>
            </a:endParaRPr>
          </a:p>
        </p:txBody>
      </p:sp>
      <p:sp>
        <p:nvSpPr>
          <p:cNvPr id="7" name="Стрелка влево 6"/>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Стрелка влево 8">
            <a:hlinkClick r:id="rId5" action="ppaction://hlinksldjump" tooltip="МЕНЮ"/>
          </p:cNvPr>
          <p:cNvSpPr/>
          <p:nvPr/>
        </p:nvSpPr>
        <p:spPr>
          <a:xfrm>
            <a:off x="8215338"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26" name="Picture 2" descr="C:\Documents and Settings\TEMP\Рабочий стол\Рисунок1.png"/>
          <p:cNvPicPr>
            <a:picLocks noChangeAspect="1" noChangeArrowheads="1"/>
          </p:cNvPicPr>
          <p:nvPr/>
        </p:nvPicPr>
        <p:blipFill>
          <a:blip r:embed="rId6" cstate="email"/>
          <a:srcRect/>
          <a:stretch>
            <a:fillRect/>
          </a:stretch>
        </p:blipFill>
        <p:spPr bwMode="auto">
          <a:xfrm>
            <a:off x="1129083" y="642918"/>
            <a:ext cx="6657627" cy="6067626"/>
          </a:xfrm>
          <a:prstGeom prst="rect">
            <a:avLst/>
          </a:prstGeom>
          <a:noFill/>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TextBox 5"/>
          <p:cNvSpPr txBox="1"/>
          <p:nvPr/>
        </p:nvSpPr>
        <p:spPr>
          <a:xfrm>
            <a:off x="2357422" y="214290"/>
            <a:ext cx="4429156" cy="523220"/>
          </a:xfrm>
          <a:prstGeom prst="rect">
            <a:avLst/>
          </a:prstGeom>
          <a:noFill/>
        </p:spPr>
        <p:txBody>
          <a:bodyPr wrap="square" rtlCol="0">
            <a:spAutoFit/>
          </a:bodyPr>
          <a:lstStyle/>
          <a:p>
            <a:pPr algn="ctr"/>
            <a:r>
              <a:rPr lang="ru-RU" sz="2800" b="1" dirty="0" smtClean="0">
                <a:ln w="1905"/>
                <a:solidFill>
                  <a:schemeClr val="accent1">
                    <a:lumMod val="75000"/>
                  </a:schemeClr>
                </a:solidFill>
                <a:effectLst>
                  <a:innerShdw blurRad="69850" dist="43180" dir="5400000">
                    <a:srgbClr val="000000">
                      <a:alpha val="65000"/>
                    </a:srgbClr>
                  </a:innerShdw>
                </a:effectLst>
                <a:latin typeface="Arial Narrow" pitchFamily="34" charset="0"/>
              </a:rPr>
              <a:t>Предыстория компьютеров</a:t>
            </a:r>
            <a:endParaRPr lang="ru-RU" sz="2800" b="1" dirty="0">
              <a:ln w="1905"/>
              <a:solidFill>
                <a:schemeClr val="accent1">
                  <a:lumMod val="75000"/>
                </a:schemeClr>
              </a:solidFill>
              <a:effectLst>
                <a:innerShdw blurRad="69850" dist="43180" dir="5400000">
                  <a:srgbClr val="000000">
                    <a:alpha val="65000"/>
                  </a:srgbClr>
                </a:innerShdw>
              </a:effectLst>
              <a:latin typeface="Arial Narrow" pitchFamily="34" charset="0"/>
            </a:endParaRPr>
          </a:p>
        </p:txBody>
      </p:sp>
      <p:sp>
        <p:nvSpPr>
          <p:cNvPr id="7" name="Стрелка влево 6"/>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Стрелка влево 8">
            <a:hlinkClick r:id="rId5" action="ppaction://hlinksldjump" tooltip="МЕНЮ"/>
          </p:cNvPr>
          <p:cNvSpPr/>
          <p:nvPr/>
        </p:nvSpPr>
        <p:spPr>
          <a:xfrm>
            <a:off x="8215338"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Rectangle 2"/>
          <p:cNvSpPr>
            <a:spLocks noChangeArrowheads="1"/>
          </p:cNvSpPr>
          <p:nvPr/>
        </p:nvSpPr>
        <p:spPr bwMode="auto">
          <a:xfrm>
            <a:off x="2285984" y="1428736"/>
            <a:ext cx="3744912" cy="1416414"/>
          </a:xfrm>
          <a:prstGeom prst="rect">
            <a:avLst/>
          </a:prstGeom>
          <a:noFill/>
          <a:ln w="9525">
            <a:noFill/>
            <a:miter lim="800000"/>
            <a:headEnd/>
            <a:tailEnd/>
          </a:ln>
        </p:spPr>
        <p:txBody>
          <a:bodyPr lIns="92075" tIns="46038" rIns="92075" bIns="46038">
            <a:spAutoFit/>
          </a:bodyPr>
          <a:lstStyle/>
          <a:p>
            <a:pPr algn="just" defTabSz="762000" eaLnBrk="0" hangingPunct="0"/>
            <a:r>
              <a:rPr lang="ru-RU" b="1" dirty="0">
                <a:solidFill>
                  <a:srgbClr val="CC3300"/>
                </a:solidFill>
                <a:latin typeface="Times New Roman" pitchFamily="18" charset="0"/>
              </a:rPr>
              <a:t>1885 г.</a:t>
            </a:r>
            <a:r>
              <a:rPr lang="ru-RU" sz="3200" dirty="0">
                <a:latin typeface="Times New Roman" pitchFamily="18" charset="0"/>
              </a:rPr>
              <a:t> </a:t>
            </a:r>
            <a:r>
              <a:rPr lang="ru-RU" dirty="0">
                <a:latin typeface="Times New Roman" pitchFamily="18" charset="0"/>
              </a:rPr>
              <a:t>– американец У. Берроуз создаёт машину, которая печатает исходные  цифры и результат вычислений.</a:t>
            </a:r>
          </a:p>
        </p:txBody>
      </p:sp>
      <p:pic>
        <p:nvPicPr>
          <p:cNvPr id="10" name="Picture 4" descr="COMPTO"/>
          <p:cNvPicPr>
            <a:picLocks noChangeAspect="1" noChangeArrowheads="1"/>
          </p:cNvPicPr>
          <p:nvPr/>
        </p:nvPicPr>
        <p:blipFill>
          <a:blip r:embed="rId6" cstate="email"/>
          <a:srcRect/>
          <a:stretch>
            <a:fillRect/>
          </a:stretch>
        </p:blipFill>
        <p:spPr bwMode="auto">
          <a:xfrm>
            <a:off x="6215074" y="714356"/>
            <a:ext cx="2128837" cy="2230437"/>
          </a:xfrm>
          <a:prstGeom prst="rect">
            <a:avLst/>
          </a:prstGeom>
          <a:noFill/>
          <a:ln w="9525">
            <a:noFill/>
            <a:miter lim="800000"/>
            <a:headEnd/>
            <a:tailEnd/>
          </a:ln>
        </p:spPr>
      </p:pic>
      <p:pic>
        <p:nvPicPr>
          <p:cNvPr id="11" name="Picture 6" descr="Холлерит"/>
          <p:cNvPicPr>
            <a:picLocks noChangeAspect="1" noChangeArrowheads="1"/>
          </p:cNvPicPr>
          <p:nvPr/>
        </p:nvPicPr>
        <p:blipFill>
          <a:blip r:embed="rId7" cstate="email"/>
          <a:srcRect/>
          <a:stretch>
            <a:fillRect/>
          </a:stretch>
        </p:blipFill>
        <p:spPr bwMode="auto">
          <a:xfrm>
            <a:off x="323850" y="3665538"/>
            <a:ext cx="1871663" cy="2376487"/>
          </a:xfrm>
          <a:prstGeom prst="rect">
            <a:avLst/>
          </a:prstGeom>
          <a:noFill/>
          <a:ln w="9525">
            <a:solidFill>
              <a:schemeClr val="accent1"/>
            </a:solidFill>
            <a:miter lim="800000"/>
            <a:headEnd/>
            <a:tailEnd/>
          </a:ln>
        </p:spPr>
      </p:pic>
      <p:pic>
        <p:nvPicPr>
          <p:cNvPr id="12" name="Picture 13" descr="Hollerith_census_machine"/>
          <p:cNvPicPr>
            <a:picLocks noChangeAspect="1" noChangeArrowheads="1"/>
          </p:cNvPicPr>
          <p:nvPr/>
        </p:nvPicPr>
        <p:blipFill>
          <a:blip r:embed="rId8" cstate="email">
            <a:clrChange>
              <a:clrFrom>
                <a:srgbClr val="FFFCFB"/>
              </a:clrFrom>
              <a:clrTo>
                <a:srgbClr val="FFFCFB">
                  <a:alpha val="0"/>
                </a:srgbClr>
              </a:clrTo>
            </a:clrChange>
          </a:blip>
          <a:srcRect/>
          <a:stretch>
            <a:fillRect/>
          </a:stretch>
        </p:blipFill>
        <p:spPr bwMode="auto">
          <a:xfrm rot="184705">
            <a:off x="5991907" y="2702484"/>
            <a:ext cx="3044825" cy="4076700"/>
          </a:xfrm>
          <a:prstGeom prst="rect">
            <a:avLst/>
          </a:prstGeom>
          <a:noFill/>
          <a:ln w="9525">
            <a:noFill/>
            <a:miter lim="800000"/>
            <a:headEnd/>
            <a:tailEnd/>
          </a:ln>
        </p:spPr>
      </p:pic>
      <p:sp>
        <p:nvSpPr>
          <p:cNvPr id="13" name="Rectangle 21"/>
          <p:cNvSpPr>
            <a:spLocks noChangeArrowheads="1"/>
          </p:cNvSpPr>
          <p:nvPr/>
        </p:nvSpPr>
        <p:spPr bwMode="auto">
          <a:xfrm>
            <a:off x="493713" y="3184525"/>
            <a:ext cx="1125537" cy="336550"/>
          </a:xfrm>
          <a:prstGeom prst="rect">
            <a:avLst/>
          </a:prstGeom>
          <a:noFill/>
          <a:ln w="9525">
            <a:noFill/>
            <a:miter lim="800000"/>
            <a:headEnd/>
            <a:tailEnd/>
          </a:ln>
        </p:spPr>
        <p:txBody>
          <a:bodyPr wrap="none">
            <a:spAutoFit/>
          </a:bodyPr>
          <a:lstStyle/>
          <a:p>
            <a:r>
              <a:rPr lang="ru-RU" sz="1600">
                <a:latin typeface="Times New Roman" pitchFamily="18" charset="0"/>
              </a:rPr>
              <a:t>У. Берроуз</a:t>
            </a:r>
          </a:p>
        </p:txBody>
      </p:sp>
      <p:sp>
        <p:nvSpPr>
          <p:cNvPr id="14" name="Rectangle 22"/>
          <p:cNvSpPr>
            <a:spLocks noChangeArrowheads="1"/>
          </p:cNvSpPr>
          <p:nvPr/>
        </p:nvSpPr>
        <p:spPr bwMode="auto">
          <a:xfrm>
            <a:off x="539750" y="6188075"/>
            <a:ext cx="1244600" cy="336550"/>
          </a:xfrm>
          <a:prstGeom prst="rect">
            <a:avLst/>
          </a:prstGeom>
          <a:noFill/>
          <a:ln w="9525">
            <a:noFill/>
            <a:miter lim="800000"/>
            <a:headEnd/>
            <a:tailEnd/>
          </a:ln>
        </p:spPr>
        <p:txBody>
          <a:bodyPr wrap="none">
            <a:spAutoFit/>
          </a:bodyPr>
          <a:lstStyle/>
          <a:p>
            <a:r>
              <a:rPr lang="ru-RU" sz="1600">
                <a:latin typeface="Times New Roman" pitchFamily="18" charset="0"/>
              </a:rPr>
              <a:t>Г. Холлерит</a:t>
            </a:r>
          </a:p>
        </p:txBody>
      </p:sp>
      <p:pic>
        <p:nvPicPr>
          <p:cNvPr id="15" name="Picture 23"/>
          <p:cNvPicPr>
            <a:picLocks noChangeAspect="1" noChangeArrowheads="1"/>
          </p:cNvPicPr>
          <p:nvPr/>
        </p:nvPicPr>
        <p:blipFill>
          <a:blip r:embed="rId9" cstate="email"/>
          <a:srcRect/>
          <a:stretch>
            <a:fillRect/>
          </a:stretch>
        </p:blipFill>
        <p:spPr bwMode="auto">
          <a:xfrm>
            <a:off x="323850" y="774700"/>
            <a:ext cx="1657350" cy="2232025"/>
          </a:xfrm>
          <a:prstGeom prst="rect">
            <a:avLst/>
          </a:prstGeom>
          <a:noFill/>
          <a:ln w="9525">
            <a:noFill/>
            <a:miter lim="800000"/>
            <a:headEnd/>
            <a:tailEnd/>
          </a:ln>
        </p:spPr>
      </p:pic>
      <p:sp>
        <p:nvSpPr>
          <p:cNvPr id="16" name="Rectangle 10"/>
          <p:cNvSpPr>
            <a:spLocks noChangeArrowheads="1"/>
          </p:cNvSpPr>
          <p:nvPr/>
        </p:nvSpPr>
        <p:spPr bwMode="auto">
          <a:xfrm>
            <a:off x="2357422" y="4214818"/>
            <a:ext cx="3598862" cy="1908857"/>
          </a:xfrm>
          <a:prstGeom prst="rect">
            <a:avLst/>
          </a:prstGeom>
          <a:noFill/>
          <a:ln w="9525">
            <a:noFill/>
            <a:miter lim="800000"/>
            <a:headEnd/>
            <a:tailEnd/>
          </a:ln>
        </p:spPr>
        <p:txBody>
          <a:bodyPr lIns="92075" tIns="46038" rIns="92075" bIns="46038">
            <a:spAutoFit/>
          </a:bodyPr>
          <a:lstStyle/>
          <a:p>
            <a:pPr algn="just" defTabSz="762000" eaLnBrk="0" hangingPunct="0"/>
            <a:r>
              <a:rPr lang="ru-RU" b="1" dirty="0">
                <a:solidFill>
                  <a:srgbClr val="CC3300"/>
                </a:solidFill>
                <a:latin typeface="Times New Roman" pitchFamily="18" charset="0"/>
              </a:rPr>
              <a:t>1888 г.</a:t>
            </a:r>
            <a:r>
              <a:rPr lang="ru-RU" sz="2800" b="1" dirty="0">
                <a:solidFill>
                  <a:srgbClr val="663300"/>
                </a:solidFill>
                <a:latin typeface="Times New Roman" pitchFamily="18" charset="0"/>
              </a:rPr>
              <a:t> </a:t>
            </a:r>
            <a:r>
              <a:rPr lang="ru-RU" dirty="0">
                <a:latin typeface="Times New Roman" pitchFamily="18" charset="0"/>
              </a:rPr>
              <a:t>–  в США Г. Холлерит создаёт особое  устройство – табулятор, в котором  информация, нанесённая на  перфокарты,     расшифровывалась электрическим током.</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out)">
                                      <p:cBhvr>
                                        <p:cTn id="7" dur="500"/>
                                        <p:tgtEl>
                                          <p:spTgt spid="8"/>
                                        </p:tgtEl>
                                      </p:cBhvr>
                                    </p:animEffect>
                                  </p:childTnLst>
                                </p:cTn>
                              </p:par>
                            </p:childTnLst>
                          </p:cTn>
                        </p:par>
                        <p:par>
                          <p:cTn id="8" fill="hold">
                            <p:stCondLst>
                              <p:cond delay="500"/>
                            </p:stCondLst>
                            <p:childTnLst>
                              <p:par>
                                <p:cTn id="9" presetID="4" presetClass="entr" presetSubtype="32"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box(out)">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P spid="16"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7" name="Стрелка влево 6"/>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Стрелка влево 8">
            <a:hlinkClick r:id="rId5" action="ppaction://hlinksldjump" tooltip="МЕНЮ"/>
          </p:cNvPr>
          <p:cNvSpPr/>
          <p:nvPr/>
        </p:nvSpPr>
        <p:spPr>
          <a:xfrm>
            <a:off x="8215338"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2357422" y="214290"/>
            <a:ext cx="4429156" cy="523220"/>
          </a:xfrm>
          <a:prstGeom prst="rect">
            <a:avLst/>
          </a:prstGeom>
          <a:noFill/>
        </p:spPr>
        <p:txBody>
          <a:bodyPr wrap="square" rtlCol="0">
            <a:spAutoFit/>
          </a:bodyPr>
          <a:lstStyle/>
          <a:p>
            <a:pPr algn="ctr"/>
            <a:r>
              <a:rPr lang="ru-RU" sz="2800" b="1" dirty="0" smtClean="0">
                <a:ln w="1905"/>
                <a:solidFill>
                  <a:schemeClr val="accent1">
                    <a:lumMod val="75000"/>
                  </a:schemeClr>
                </a:solidFill>
                <a:effectLst>
                  <a:innerShdw blurRad="69850" dist="43180" dir="5400000">
                    <a:srgbClr val="000000">
                      <a:alpha val="65000"/>
                    </a:srgbClr>
                  </a:innerShdw>
                </a:effectLst>
                <a:latin typeface="Arial Narrow" pitchFamily="34" charset="0"/>
              </a:rPr>
              <a:t>Предыстория компьютеров</a:t>
            </a:r>
            <a:endParaRPr lang="ru-RU" sz="2800" b="1" dirty="0">
              <a:ln w="1905"/>
              <a:solidFill>
                <a:schemeClr val="accent1">
                  <a:lumMod val="75000"/>
                </a:schemeClr>
              </a:solidFill>
              <a:effectLst>
                <a:innerShdw blurRad="69850" dist="43180" dir="5400000">
                  <a:srgbClr val="000000">
                    <a:alpha val="65000"/>
                  </a:srgbClr>
                </a:innerShdw>
              </a:effectLst>
              <a:latin typeface="Arial Narrow" pitchFamily="34" charset="0"/>
            </a:endParaRPr>
          </a:p>
        </p:txBody>
      </p:sp>
      <p:pic>
        <p:nvPicPr>
          <p:cNvPr id="3074" name="Picture 2" descr="C:\Documents and Settings\TEMP\Рабочий стол\Рисунок4.jpg"/>
          <p:cNvPicPr>
            <a:picLocks noChangeAspect="1" noChangeArrowheads="1"/>
          </p:cNvPicPr>
          <p:nvPr/>
        </p:nvPicPr>
        <p:blipFill>
          <a:blip r:embed="rId6" cstate="email"/>
          <a:srcRect/>
          <a:stretch>
            <a:fillRect/>
          </a:stretch>
        </p:blipFill>
        <p:spPr bwMode="auto">
          <a:xfrm>
            <a:off x="4786314" y="714357"/>
            <a:ext cx="3578262" cy="5857916"/>
          </a:xfrm>
          <a:prstGeom prst="rect">
            <a:avLst/>
          </a:prstGeom>
          <a:noFill/>
        </p:spPr>
      </p:pic>
      <p:sp>
        <p:nvSpPr>
          <p:cNvPr id="10" name="Rectangle 10"/>
          <p:cNvSpPr>
            <a:spLocks noChangeArrowheads="1"/>
          </p:cNvSpPr>
          <p:nvPr/>
        </p:nvSpPr>
        <p:spPr bwMode="auto">
          <a:xfrm>
            <a:off x="428596" y="1071546"/>
            <a:ext cx="4071966" cy="4801957"/>
          </a:xfrm>
          <a:prstGeom prst="rect">
            <a:avLst/>
          </a:prstGeom>
          <a:noFill/>
          <a:ln w="9525">
            <a:noFill/>
            <a:miter lim="800000"/>
            <a:headEnd/>
            <a:tailEnd/>
          </a:ln>
        </p:spPr>
        <p:txBody>
          <a:bodyPr wrap="square" lIns="92075" tIns="46038" rIns="92075" bIns="46038">
            <a:spAutoFit/>
          </a:bodyPr>
          <a:lstStyle/>
          <a:p>
            <a:pPr algn="just" defTabSz="762000" eaLnBrk="0" hangingPunct="0"/>
            <a:r>
              <a:rPr lang="ru-RU" dirty="0" smtClean="0">
                <a:latin typeface="Times New Roman" pitchFamily="18" charset="0"/>
              </a:rPr>
              <a:t>Холлерит создал табулятор в 1888 году для быстрого подсчёта результатов переписи населения в США. Данные о каждом жителе хранились на перфокарте. Расположение и число отверстий соответствовало таким сведениям, как возраст, семейное положение и т.д. Карта вставлялась в машину, где на неё нажимали концы проводов. Когда провод попадал в отверстие перфокарты, он замыкал электрическую цепь и счётчик передвигался на одно деление.</a:t>
            </a:r>
          </a:p>
          <a:p>
            <a:pPr algn="just" defTabSz="762000" eaLnBrk="0" hangingPunct="0"/>
            <a:r>
              <a:rPr lang="ru-RU" dirty="0" smtClean="0">
                <a:latin typeface="Times New Roman" pitchFamily="18" charset="0"/>
              </a:rPr>
              <a:t>Благодаря изобретению Холлерита, итоги переписи были подведены через 6 недель, ранее на это уходило более 7-ми лет!</a:t>
            </a:r>
            <a:endParaRPr lang="ru-RU" dirty="0">
              <a:latin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ou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7" name="Стрелка влево 6"/>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Стрелка влево 8">
            <a:hlinkClick r:id="rId5" action="ppaction://hlinksldjump" tooltip="МЕНЮ"/>
          </p:cNvPr>
          <p:cNvSpPr/>
          <p:nvPr/>
        </p:nvSpPr>
        <p:spPr>
          <a:xfrm>
            <a:off x="8215338"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2357422" y="214290"/>
            <a:ext cx="4429156" cy="523220"/>
          </a:xfrm>
          <a:prstGeom prst="rect">
            <a:avLst/>
          </a:prstGeom>
          <a:noFill/>
        </p:spPr>
        <p:txBody>
          <a:bodyPr wrap="square" rtlCol="0">
            <a:spAutoFit/>
          </a:bodyPr>
          <a:lstStyle/>
          <a:p>
            <a:pPr algn="ctr"/>
            <a:r>
              <a:rPr lang="ru-RU" sz="2800" b="1" dirty="0" smtClean="0">
                <a:ln w="1905"/>
                <a:solidFill>
                  <a:schemeClr val="accent1">
                    <a:lumMod val="75000"/>
                  </a:schemeClr>
                </a:solidFill>
                <a:effectLst>
                  <a:innerShdw blurRad="69850" dist="43180" dir="5400000">
                    <a:srgbClr val="000000">
                      <a:alpha val="65000"/>
                    </a:srgbClr>
                  </a:innerShdw>
                </a:effectLst>
                <a:latin typeface="Arial Narrow" pitchFamily="34" charset="0"/>
              </a:rPr>
              <a:t>Предыстория компьютеров</a:t>
            </a:r>
            <a:endParaRPr lang="ru-RU" sz="2800" b="1" dirty="0">
              <a:ln w="1905"/>
              <a:solidFill>
                <a:schemeClr val="accent1">
                  <a:lumMod val="75000"/>
                </a:schemeClr>
              </a:solidFill>
              <a:effectLst>
                <a:innerShdw blurRad="69850" dist="43180" dir="5400000">
                  <a:srgbClr val="000000">
                    <a:alpha val="65000"/>
                  </a:srgbClr>
                </a:innerShdw>
              </a:effectLst>
              <a:latin typeface="Arial Narrow" pitchFamily="34" charset="0"/>
            </a:endParaRPr>
          </a:p>
        </p:txBody>
      </p:sp>
      <p:pic>
        <p:nvPicPr>
          <p:cNvPr id="11" name="Picture 4" descr="http://schools.keldysh.ru/sch444/MUSEUM/PICTURE/_MG_2195.jpg"/>
          <p:cNvPicPr>
            <a:picLocks noChangeAspect="1" noChangeArrowheads="1"/>
          </p:cNvPicPr>
          <p:nvPr/>
        </p:nvPicPr>
        <p:blipFill>
          <a:blip r:embed="rId6" r:link="rId7" cstate="email"/>
          <a:srcRect/>
          <a:stretch>
            <a:fillRect/>
          </a:stretch>
        </p:blipFill>
        <p:spPr bwMode="auto">
          <a:xfrm>
            <a:off x="1000100" y="1000108"/>
            <a:ext cx="6985000" cy="4819650"/>
          </a:xfrm>
          <a:prstGeom prst="rect">
            <a:avLst/>
          </a:prstGeom>
          <a:noFill/>
        </p:spPr>
      </p:pic>
      <p:sp>
        <p:nvSpPr>
          <p:cNvPr id="12" name="TextBox 11"/>
          <p:cNvSpPr txBox="1"/>
          <p:nvPr/>
        </p:nvSpPr>
        <p:spPr>
          <a:xfrm>
            <a:off x="1428728" y="6000768"/>
            <a:ext cx="6572296" cy="369332"/>
          </a:xfrm>
          <a:prstGeom prst="rect">
            <a:avLst/>
          </a:prstGeom>
          <a:noFill/>
        </p:spPr>
        <p:txBody>
          <a:bodyPr wrap="square" rtlCol="0">
            <a:spAutoFit/>
          </a:bodyPr>
          <a:lstStyle/>
          <a:p>
            <a:pPr algn="ctr"/>
            <a:r>
              <a:rPr lang="ru-RU" dirty="0" smtClean="0"/>
              <a:t>Перфоратор для табулятора Холлерита</a:t>
            </a:r>
            <a:endParaRPr lang="ru-RU"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Стрелка влево 7">
            <a:hlinkClick r:id="rId5" action="ppaction://hlinksldjump" tooltip="МЕНЮ"/>
          </p:cNvPr>
          <p:cNvSpPr/>
          <p:nvPr/>
        </p:nvSpPr>
        <p:spPr>
          <a:xfrm>
            <a:off x="8215338"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TextBox 8"/>
          <p:cNvSpPr txBox="1"/>
          <p:nvPr/>
        </p:nvSpPr>
        <p:spPr>
          <a:xfrm>
            <a:off x="714348" y="214290"/>
            <a:ext cx="7786742" cy="523220"/>
          </a:xfrm>
          <a:prstGeom prst="rect">
            <a:avLst/>
          </a:prstGeom>
          <a:noFill/>
        </p:spPr>
        <p:txBody>
          <a:bodyPr wrap="square" rtlCol="0">
            <a:spAutoFit/>
          </a:bodyPr>
          <a:lstStyle/>
          <a:p>
            <a:pPr algn="ctr"/>
            <a:r>
              <a:rPr lang="ru-RU" sz="2800" b="1" dirty="0" smtClean="0">
                <a:ln w="1905"/>
                <a:solidFill>
                  <a:schemeClr val="accent1">
                    <a:lumMod val="75000"/>
                  </a:schemeClr>
                </a:solidFill>
                <a:effectLst>
                  <a:innerShdw blurRad="69850" dist="43180" dir="5400000">
                    <a:srgbClr val="000000">
                      <a:alpha val="65000"/>
                    </a:srgbClr>
                  </a:innerShdw>
                </a:effectLst>
                <a:latin typeface="Arial Narrow" pitchFamily="34" charset="0"/>
              </a:rPr>
              <a:t>Программируемые станки </a:t>
            </a:r>
            <a:r>
              <a:rPr lang="ru-RU" sz="2800" b="1" dirty="0" err="1" smtClean="0">
                <a:ln w="1905"/>
                <a:solidFill>
                  <a:schemeClr val="accent1">
                    <a:lumMod val="75000"/>
                  </a:schemeClr>
                </a:solidFill>
                <a:effectLst>
                  <a:innerShdw blurRad="69850" dist="43180" dir="5400000">
                    <a:srgbClr val="000000">
                      <a:alpha val="65000"/>
                    </a:srgbClr>
                  </a:innerShdw>
                </a:effectLst>
                <a:latin typeface="Arial Narrow" pitchFamily="34" charset="0"/>
              </a:rPr>
              <a:t>Жаккарда</a:t>
            </a:r>
            <a:endParaRPr lang="ru-RU" sz="2800" b="1" dirty="0">
              <a:ln w="1905"/>
              <a:solidFill>
                <a:schemeClr val="accent1">
                  <a:lumMod val="75000"/>
                </a:schemeClr>
              </a:solidFill>
              <a:effectLst>
                <a:innerShdw blurRad="69850" dist="43180" dir="5400000">
                  <a:srgbClr val="000000">
                    <a:alpha val="65000"/>
                  </a:srgbClr>
                </a:innerShdw>
              </a:effectLst>
              <a:latin typeface="Arial Narrow" pitchFamily="34" charset="0"/>
            </a:endParaRPr>
          </a:p>
        </p:txBody>
      </p:sp>
      <p:sp>
        <p:nvSpPr>
          <p:cNvPr id="10" name="Rectangle 10"/>
          <p:cNvSpPr>
            <a:spLocks noChangeArrowheads="1"/>
          </p:cNvSpPr>
          <p:nvPr/>
        </p:nvSpPr>
        <p:spPr bwMode="auto">
          <a:xfrm>
            <a:off x="428596" y="857232"/>
            <a:ext cx="6143668" cy="1354859"/>
          </a:xfrm>
          <a:prstGeom prst="rect">
            <a:avLst/>
          </a:prstGeom>
          <a:noFill/>
          <a:ln w="9525">
            <a:noFill/>
            <a:miter lim="800000"/>
            <a:headEnd/>
            <a:tailEnd/>
          </a:ln>
        </p:spPr>
        <p:txBody>
          <a:bodyPr wrap="square" lIns="92075" tIns="46038" rIns="92075" bIns="46038">
            <a:spAutoFit/>
          </a:bodyPr>
          <a:lstStyle/>
          <a:p>
            <a:pPr algn="just" defTabSz="762000" eaLnBrk="0" hangingPunct="0"/>
            <a:r>
              <a:rPr lang="ru-RU" b="1" dirty="0" smtClean="0">
                <a:solidFill>
                  <a:srgbClr val="CC3300"/>
                </a:solidFill>
                <a:latin typeface="Times New Roman" pitchFamily="18" charset="0"/>
              </a:rPr>
              <a:t>1801-1804гг</a:t>
            </a:r>
            <a:r>
              <a:rPr lang="ru-RU" b="1" dirty="0">
                <a:solidFill>
                  <a:srgbClr val="CC3300"/>
                </a:solidFill>
                <a:latin typeface="Times New Roman" pitchFamily="18" charset="0"/>
              </a:rPr>
              <a:t>.</a:t>
            </a:r>
            <a:r>
              <a:rPr lang="ru-RU" sz="2800" b="1" dirty="0">
                <a:solidFill>
                  <a:srgbClr val="663300"/>
                </a:solidFill>
                <a:latin typeface="Times New Roman" pitchFamily="18" charset="0"/>
              </a:rPr>
              <a:t> </a:t>
            </a:r>
            <a:r>
              <a:rPr lang="ru-RU" dirty="0" smtClean="0">
                <a:latin typeface="Times New Roman" pitchFamily="18" charset="0"/>
              </a:rPr>
              <a:t>–.</a:t>
            </a:r>
            <a:r>
              <a:rPr lang="ru-RU" dirty="0" smtClean="0"/>
              <a:t> французский изобретатель  </a:t>
            </a:r>
            <a:r>
              <a:rPr lang="ru-RU" dirty="0" err="1" smtClean="0"/>
              <a:t>Жозеф</a:t>
            </a:r>
            <a:r>
              <a:rPr lang="ru-RU" dirty="0" smtClean="0"/>
              <a:t> Мари Жаккард, сын лионского ткача,  впервые использовал перфокарты для управления автоматическим ткацким станком.</a:t>
            </a:r>
            <a:endParaRPr lang="ru-RU" dirty="0">
              <a:latin typeface="Times New Roman" pitchFamily="18" charset="0"/>
            </a:endParaRPr>
          </a:p>
        </p:txBody>
      </p:sp>
      <p:pic>
        <p:nvPicPr>
          <p:cNvPr id="12" name="Picture 4"/>
          <p:cNvPicPr>
            <a:picLocks noChangeAspect="1" noChangeArrowheads="1"/>
          </p:cNvPicPr>
          <p:nvPr/>
        </p:nvPicPr>
        <p:blipFill>
          <a:blip r:embed="rId6" cstate="email">
            <a:clrChange>
              <a:clrFrom>
                <a:srgbClr val="FFFFFF"/>
              </a:clrFrom>
              <a:clrTo>
                <a:srgbClr val="FFFFFF">
                  <a:alpha val="0"/>
                </a:srgbClr>
              </a:clrTo>
            </a:clrChange>
          </a:blip>
          <a:srcRect/>
          <a:stretch>
            <a:fillRect/>
          </a:stretch>
        </p:blipFill>
        <p:spPr bwMode="auto">
          <a:xfrm>
            <a:off x="6715140" y="785794"/>
            <a:ext cx="1895473" cy="2085848"/>
          </a:xfrm>
          <a:prstGeom prst="rect">
            <a:avLst/>
          </a:prstGeom>
          <a:noFill/>
          <a:ln w="9525">
            <a:noFill/>
            <a:miter lim="800000"/>
            <a:headEnd/>
            <a:tailEnd/>
          </a:ln>
          <a:effectLst/>
        </p:spPr>
      </p:pic>
      <p:sp>
        <p:nvSpPr>
          <p:cNvPr id="13" name="Rectangle 10"/>
          <p:cNvSpPr>
            <a:spLocks noChangeArrowheads="1"/>
          </p:cNvSpPr>
          <p:nvPr/>
        </p:nvSpPr>
        <p:spPr bwMode="auto">
          <a:xfrm>
            <a:off x="428596" y="2428868"/>
            <a:ext cx="3857652" cy="3970960"/>
          </a:xfrm>
          <a:prstGeom prst="rect">
            <a:avLst/>
          </a:prstGeom>
          <a:noFill/>
          <a:ln w="9525">
            <a:noFill/>
            <a:miter lim="800000"/>
            <a:headEnd/>
            <a:tailEnd/>
          </a:ln>
        </p:spPr>
        <p:txBody>
          <a:bodyPr wrap="square" lIns="92075" tIns="46038" rIns="92075" bIns="46038">
            <a:spAutoFit/>
          </a:bodyPr>
          <a:lstStyle/>
          <a:p>
            <a:pPr algn="just" defTabSz="762000" eaLnBrk="0" hangingPunct="0"/>
            <a:r>
              <a:rPr lang="ru-RU" dirty="0" smtClean="0"/>
              <a:t>В 1804 году повез свою машину в Париж, где автоматы </a:t>
            </a:r>
            <a:r>
              <a:rPr lang="ru-RU" dirty="0" err="1" smtClean="0"/>
              <a:t>Вокансона</a:t>
            </a:r>
            <a:r>
              <a:rPr lang="ru-RU" dirty="0" smtClean="0"/>
              <a:t> (</a:t>
            </a:r>
            <a:r>
              <a:rPr lang="ru-RU" dirty="0" err="1" smtClean="0"/>
              <a:t>de</a:t>
            </a:r>
            <a:r>
              <a:rPr lang="ru-RU" dirty="0" smtClean="0"/>
              <a:t> </a:t>
            </a:r>
            <a:r>
              <a:rPr lang="ru-RU" dirty="0" err="1" smtClean="0"/>
              <a:t>Vaukanson</a:t>
            </a:r>
            <a:r>
              <a:rPr lang="ru-RU" dirty="0" smtClean="0"/>
              <a:t>) (1709-1782) навели его на окончательную конструкцию станка, осуществленную в 1808 году. Наполеон Бонапарт предоставил </a:t>
            </a:r>
            <a:r>
              <a:rPr lang="ru-RU" dirty="0" err="1" smtClean="0"/>
              <a:t>Жаккарду</a:t>
            </a:r>
            <a:r>
              <a:rPr lang="ru-RU" dirty="0" smtClean="0"/>
              <a:t> право взимания премии в 50 франков с каждого действующего во Франции станка его конструкции. В 1812 году во Франции работало 18 тысяч станков </a:t>
            </a:r>
            <a:r>
              <a:rPr lang="ru-RU" dirty="0" err="1" smtClean="0"/>
              <a:t>Жаккарда</a:t>
            </a:r>
            <a:r>
              <a:rPr lang="ru-RU" dirty="0" smtClean="0"/>
              <a:t>.</a:t>
            </a:r>
          </a:p>
          <a:p>
            <a:pPr algn="just" defTabSz="762000" eaLnBrk="0" hangingPunct="0"/>
            <a:endParaRPr lang="ru-RU" dirty="0">
              <a:latin typeface="Times New Roman" pitchFamily="18" charset="0"/>
            </a:endParaRPr>
          </a:p>
        </p:txBody>
      </p:sp>
      <p:pic>
        <p:nvPicPr>
          <p:cNvPr id="14" name="Picture 5"/>
          <p:cNvPicPr>
            <a:picLocks noChangeAspect="1" noChangeArrowheads="1"/>
          </p:cNvPicPr>
          <p:nvPr/>
        </p:nvPicPr>
        <p:blipFill>
          <a:blip r:embed="rId7" cstate="email"/>
          <a:srcRect/>
          <a:stretch>
            <a:fillRect/>
          </a:stretch>
        </p:blipFill>
        <p:spPr bwMode="auto">
          <a:xfrm>
            <a:off x="4572000" y="2786058"/>
            <a:ext cx="4229100" cy="3086100"/>
          </a:xfrm>
          <a:prstGeom prst="rect">
            <a:avLst/>
          </a:prstGeom>
          <a:noFill/>
          <a:ln w="9525">
            <a:noFill/>
            <a:miter lim="800000"/>
            <a:headEnd/>
            <a:tailEnd/>
          </a:ln>
          <a:effectLst/>
        </p:spPr>
      </p:pic>
      <p:sp>
        <p:nvSpPr>
          <p:cNvPr id="15" name="Rectangle 6"/>
          <p:cNvSpPr>
            <a:spLocks noChangeArrowheads="1"/>
          </p:cNvSpPr>
          <p:nvPr/>
        </p:nvSpPr>
        <p:spPr bwMode="auto">
          <a:xfrm>
            <a:off x="5072066" y="6000768"/>
            <a:ext cx="3421063" cy="366713"/>
          </a:xfrm>
          <a:prstGeom prst="rect">
            <a:avLst/>
          </a:prstGeom>
          <a:noFill/>
          <a:ln w="9525">
            <a:noFill/>
            <a:miter lim="800000"/>
            <a:headEnd/>
            <a:tailEnd/>
          </a:ln>
          <a:effectLst/>
        </p:spPr>
        <p:txBody>
          <a:bodyPr wrap="none">
            <a:spAutoFit/>
          </a:bodyPr>
          <a:lstStyle/>
          <a:p>
            <a:r>
              <a:rPr lang="ru-RU" dirty="0"/>
              <a:t>Перфокарты станка </a:t>
            </a:r>
            <a:r>
              <a:rPr lang="ru-RU" dirty="0" err="1"/>
              <a:t>Жаккарда</a:t>
            </a:r>
            <a:endParaRPr lang="ru-RU"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out)">
                                      <p:cBhvr>
                                        <p:cTn id="7" dur="500"/>
                                        <p:tgtEl>
                                          <p:spTgt spid="10"/>
                                        </p:tgtEl>
                                      </p:cBhvr>
                                    </p:animEffect>
                                  </p:childTnLst>
                                </p:cTn>
                              </p:par>
                            </p:childTnLst>
                          </p:cTn>
                        </p:par>
                        <p:par>
                          <p:cTn id="8" fill="hold">
                            <p:stCondLst>
                              <p:cond delay="500"/>
                            </p:stCondLst>
                            <p:childTnLst>
                              <p:par>
                                <p:cTn id="9" presetID="4" presetClass="entr" presetSubtype="32"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ox(out)">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utoUpdateAnimBg="0"/>
      <p:bldP spid="13"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Стрелка влево 7">
            <a:hlinkClick r:id="rId5" action="ppaction://hlinksldjump" tooltip="МЕНЮ"/>
          </p:cNvPr>
          <p:cNvSpPr/>
          <p:nvPr/>
        </p:nvSpPr>
        <p:spPr>
          <a:xfrm>
            <a:off x="8215338"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TextBox 8"/>
          <p:cNvSpPr txBox="1"/>
          <p:nvPr/>
        </p:nvSpPr>
        <p:spPr>
          <a:xfrm>
            <a:off x="714348" y="214290"/>
            <a:ext cx="7786742" cy="523220"/>
          </a:xfrm>
          <a:prstGeom prst="rect">
            <a:avLst/>
          </a:prstGeom>
          <a:noFill/>
        </p:spPr>
        <p:txBody>
          <a:bodyPr wrap="square" rtlCol="0">
            <a:spAutoFit/>
          </a:bodyPr>
          <a:lstStyle/>
          <a:p>
            <a:pPr algn="ctr"/>
            <a:r>
              <a:rPr lang="ru-RU" sz="2800" b="1" dirty="0" smtClean="0">
                <a:ln w="1905"/>
                <a:solidFill>
                  <a:schemeClr val="accent1">
                    <a:lumMod val="75000"/>
                  </a:schemeClr>
                </a:solidFill>
                <a:effectLst>
                  <a:innerShdw blurRad="69850" dist="43180" dir="5400000">
                    <a:srgbClr val="000000">
                      <a:alpha val="65000"/>
                    </a:srgbClr>
                  </a:innerShdw>
                </a:effectLst>
                <a:latin typeface="Arial Narrow" pitchFamily="34" charset="0"/>
              </a:rPr>
              <a:t>Программируемые станки </a:t>
            </a:r>
            <a:r>
              <a:rPr lang="ru-RU" sz="2800" b="1" dirty="0" err="1" smtClean="0">
                <a:ln w="1905"/>
                <a:solidFill>
                  <a:schemeClr val="accent1">
                    <a:lumMod val="75000"/>
                  </a:schemeClr>
                </a:solidFill>
                <a:effectLst>
                  <a:innerShdw blurRad="69850" dist="43180" dir="5400000">
                    <a:srgbClr val="000000">
                      <a:alpha val="65000"/>
                    </a:srgbClr>
                  </a:innerShdw>
                </a:effectLst>
                <a:latin typeface="Arial Narrow" pitchFamily="34" charset="0"/>
              </a:rPr>
              <a:t>Жаккарда</a:t>
            </a:r>
            <a:endParaRPr lang="ru-RU" sz="2800" b="1" dirty="0">
              <a:ln w="1905"/>
              <a:solidFill>
                <a:schemeClr val="accent1">
                  <a:lumMod val="75000"/>
                </a:schemeClr>
              </a:solidFill>
              <a:effectLst>
                <a:innerShdw blurRad="69850" dist="43180" dir="5400000">
                  <a:srgbClr val="000000">
                    <a:alpha val="65000"/>
                  </a:srgbClr>
                </a:innerShdw>
              </a:effectLst>
              <a:latin typeface="Arial Narrow" pitchFamily="34" charset="0"/>
            </a:endParaRPr>
          </a:p>
        </p:txBody>
      </p:sp>
      <p:pic>
        <p:nvPicPr>
          <p:cNvPr id="16" name="Picture 4"/>
          <p:cNvPicPr>
            <a:picLocks noChangeAspect="1" noChangeArrowheads="1"/>
          </p:cNvPicPr>
          <p:nvPr/>
        </p:nvPicPr>
        <p:blipFill>
          <a:blip r:embed="rId6" cstate="email"/>
          <a:srcRect/>
          <a:stretch>
            <a:fillRect/>
          </a:stretch>
        </p:blipFill>
        <p:spPr bwMode="auto">
          <a:xfrm>
            <a:off x="1500166" y="1643050"/>
            <a:ext cx="5495582" cy="4572032"/>
          </a:xfrm>
          <a:prstGeom prst="rect">
            <a:avLst/>
          </a:prstGeom>
          <a:noFill/>
          <a:ln w="9525">
            <a:noFill/>
            <a:miter lim="800000"/>
            <a:headEnd/>
            <a:tailEnd/>
          </a:ln>
          <a:effectLst/>
        </p:spPr>
      </p:pic>
      <p:sp>
        <p:nvSpPr>
          <p:cNvPr id="17" name="Rectangle 5"/>
          <p:cNvSpPr>
            <a:spLocks noChangeArrowheads="1"/>
          </p:cNvSpPr>
          <p:nvPr/>
        </p:nvSpPr>
        <p:spPr bwMode="auto">
          <a:xfrm>
            <a:off x="1571604" y="6215082"/>
            <a:ext cx="5429288" cy="369332"/>
          </a:xfrm>
          <a:prstGeom prst="rect">
            <a:avLst/>
          </a:prstGeom>
          <a:noFill/>
          <a:ln w="9525">
            <a:noFill/>
            <a:miter lim="800000"/>
            <a:headEnd/>
            <a:tailEnd/>
          </a:ln>
          <a:effectLst/>
        </p:spPr>
        <p:txBody>
          <a:bodyPr wrap="square">
            <a:spAutoFit/>
          </a:bodyPr>
          <a:lstStyle/>
          <a:p>
            <a:r>
              <a:rPr lang="ru-RU" dirty="0"/>
              <a:t>Станок </a:t>
            </a:r>
            <a:r>
              <a:rPr lang="ru-RU" dirty="0" err="1"/>
              <a:t>Жаккарда</a:t>
            </a:r>
            <a:r>
              <a:rPr lang="ru-RU" dirty="0"/>
              <a:t> (вид со стороны </a:t>
            </a:r>
            <a:r>
              <a:rPr lang="ru-RU" dirty="0" smtClean="0"/>
              <a:t>перфокарт)</a:t>
            </a:r>
            <a:endParaRPr lang="ru-RU" dirty="0"/>
          </a:p>
        </p:txBody>
      </p:sp>
      <p:sp>
        <p:nvSpPr>
          <p:cNvPr id="18" name="Rectangle 3"/>
          <p:cNvSpPr txBox="1">
            <a:spLocks noChangeArrowheads="1"/>
          </p:cNvSpPr>
          <p:nvPr/>
        </p:nvSpPr>
        <p:spPr>
          <a:xfrm>
            <a:off x="428596" y="785794"/>
            <a:ext cx="8358246" cy="857256"/>
          </a:xfrm>
          <a:prstGeom prst="rect">
            <a:avLst/>
          </a:prstGeom>
        </p:spPr>
        <p:txBody>
          <a:bodyPr/>
          <a:lstStyle/>
          <a:p>
            <a:pPr marL="228600" marR="0" lvl="0" indent="-182563" algn="just" defTabSz="914400" rtl="0" eaLnBrk="0" fontAlgn="base" latinLnBrk="0" hangingPunct="0">
              <a:lnSpc>
                <a:spcPct val="90000"/>
              </a:lnSpc>
              <a:spcBef>
                <a:spcPct val="20000"/>
              </a:spcBef>
              <a:spcAft>
                <a:spcPts val="300"/>
              </a:spcAft>
              <a:buClr>
                <a:srgbClr val="C3260C"/>
              </a:buClr>
              <a:buSzPct val="130000"/>
              <a:tabLst/>
              <a:defRPr/>
            </a:pPr>
            <a:r>
              <a:rPr kumimoji="0" lang="ru-RU" b="0" i="0" u="none" strike="noStrike" kern="1200" cap="none" spc="0" normalizeH="0" baseline="0" noProof="0" dirty="0" smtClean="0">
                <a:ln>
                  <a:noFill/>
                </a:ln>
                <a:solidFill>
                  <a:srgbClr val="404040"/>
                </a:solidFill>
                <a:effectLst/>
                <a:uLnTx/>
                <a:uFillTx/>
                <a:latin typeface="+mn-lt"/>
                <a:ea typeface="+mn-ea"/>
                <a:cs typeface="+mn-cs"/>
              </a:rPr>
              <a:t>Станок </a:t>
            </a:r>
            <a:r>
              <a:rPr kumimoji="0" lang="ru-RU" b="0" i="0" u="none" strike="noStrike" kern="1200" cap="none" spc="0" normalizeH="0" baseline="0" noProof="0" dirty="0" err="1" smtClean="0">
                <a:ln>
                  <a:noFill/>
                </a:ln>
                <a:solidFill>
                  <a:srgbClr val="404040"/>
                </a:solidFill>
                <a:effectLst/>
                <a:uLnTx/>
                <a:uFillTx/>
                <a:latin typeface="+mn-lt"/>
                <a:ea typeface="+mn-ea"/>
                <a:cs typeface="+mn-cs"/>
              </a:rPr>
              <a:t>Жаккарда</a:t>
            </a:r>
            <a:r>
              <a:rPr kumimoji="0" lang="ru-RU" b="0" i="0" u="none" strike="noStrike" kern="1200" cap="none" spc="0" normalizeH="0" baseline="0" noProof="0" dirty="0" smtClean="0">
                <a:ln>
                  <a:noFill/>
                </a:ln>
                <a:solidFill>
                  <a:srgbClr val="404040"/>
                </a:solidFill>
                <a:effectLst/>
                <a:uLnTx/>
                <a:uFillTx/>
                <a:latin typeface="+mn-lt"/>
                <a:ea typeface="+mn-ea"/>
                <a:cs typeface="+mn-cs"/>
              </a:rPr>
              <a:t> относится к тем изобретениям, которые перевернули жизнь многих людей, оставив их без работы и средств к существованию, что и привело к восстанию лионских ткачей.</a:t>
            </a:r>
            <a:endParaRPr kumimoji="0" lang="ru-RU" b="0" i="0" u="none" strike="noStrike" kern="1200" cap="none" spc="0" normalizeH="0" baseline="0" noProof="0" dirty="0">
              <a:ln>
                <a:noFill/>
              </a:ln>
              <a:solidFill>
                <a:srgbClr val="404040"/>
              </a:solidFill>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a:hlinkClick r:id="rId5" action="ppaction://hlinksldjump"/>
          </p:cNvPr>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Стрелка влево 7">
            <a:hlinkClick r:id="rId5" action="ppaction://hlinksldjump" tooltip="МЕНЮ"/>
          </p:cNvPr>
          <p:cNvSpPr/>
          <p:nvPr/>
        </p:nvSpPr>
        <p:spPr>
          <a:xfrm>
            <a:off x="8215338"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TextBox 8"/>
          <p:cNvSpPr txBox="1"/>
          <p:nvPr/>
        </p:nvSpPr>
        <p:spPr>
          <a:xfrm>
            <a:off x="714348" y="214290"/>
            <a:ext cx="7786742" cy="523220"/>
          </a:xfrm>
          <a:prstGeom prst="rect">
            <a:avLst/>
          </a:prstGeom>
          <a:noFill/>
        </p:spPr>
        <p:txBody>
          <a:bodyPr wrap="square" rtlCol="0">
            <a:spAutoFit/>
          </a:bodyPr>
          <a:lstStyle/>
          <a:p>
            <a:pPr algn="ctr"/>
            <a:r>
              <a:rPr lang="ru-RU" sz="2800" b="1" dirty="0" smtClean="0">
                <a:ln w="1905"/>
                <a:solidFill>
                  <a:schemeClr val="accent1">
                    <a:lumMod val="75000"/>
                  </a:schemeClr>
                </a:solidFill>
                <a:effectLst>
                  <a:innerShdw blurRad="69850" dist="43180" dir="5400000">
                    <a:srgbClr val="000000">
                      <a:alpha val="65000"/>
                    </a:srgbClr>
                  </a:innerShdw>
                </a:effectLst>
                <a:latin typeface="Arial Narrow" pitchFamily="34" charset="0"/>
              </a:rPr>
              <a:t>Программируемые станки </a:t>
            </a:r>
            <a:r>
              <a:rPr lang="ru-RU" sz="2800" b="1" dirty="0" err="1" smtClean="0">
                <a:ln w="1905"/>
                <a:solidFill>
                  <a:schemeClr val="accent1">
                    <a:lumMod val="75000"/>
                  </a:schemeClr>
                </a:solidFill>
                <a:effectLst>
                  <a:innerShdw blurRad="69850" dist="43180" dir="5400000">
                    <a:srgbClr val="000000">
                      <a:alpha val="65000"/>
                    </a:srgbClr>
                  </a:innerShdw>
                </a:effectLst>
                <a:latin typeface="Arial Narrow" pitchFamily="34" charset="0"/>
              </a:rPr>
              <a:t>Жаккарда</a:t>
            </a:r>
            <a:endParaRPr lang="ru-RU" sz="2800" b="1" dirty="0">
              <a:ln w="1905"/>
              <a:solidFill>
                <a:schemeClr val="accent1">
                  <a:lumMod val="75000"/>
                </a:schemeClr>
              </a:solidFill>
              <a:effectLst>
                <a:innerShdw blurRad="69850" dist="43180" dir="5400000">
                  <a:srgbClr val="000000">
                    <a:alpha val="65000"/>
                  </a:srgbClr>
                </a:innerShdw>
              </a:effectLst>
              <a:latin typeface="Arial Narrow" pitchFamily="34" charset="0"/>
            </a:endParaRPr>
          </a:p>
        </p:txBody>
      </p:sp>
      <p:pic>
        <p:nvPicPr>
          <p:cNvPr id="11" name="Picture 4"/>
          <p:cNvPicPr>
            <a:picLocks noChangeAspect="1" noChangeArrowheads="1"/>
          </p:cNvPicPr>
          <p:nvPr/>
        </p:nvPicPr>
        <p:blipFill>
          <a:blip r:embed="rId6" cstate="email">
            <a:clrChange>
              <a:clrFrom>
                <a:srgbClr val="FCFCFC"/>
              </a:clrFrom>
              <a:clrTo>
                <a:srgbClr val="FCFCFC">
                  <a:alpha val="0"/>
                </a:srgbClr>
              </a:clrTo>
            </a:clrChange>
          </a:blip>
          <a:srcRect b="5555"/>
          <a:stretch>
            <a:fillRect/>
          </a:stretch>
        </p:blipFill>
        <p:spPr bwMode="auto">
          <a:xfrm>
            <a:off x="500034" y="784031"/>
            <a:ext cx="4572032" cy="5743233"/>
          </a:xfrm>
          <a:prstGeom prst="rect">
            <a:avLst/>
          </a:prstGeom>
          <a:noFill/>
          <a:ln w="9525">
            <a:noFill/>
            <a:miter lim="800000"/>
            <a:headEnd/>
            <a:tailEnd/>
          </a:ln>
          <a:effectLst/>
        </p:spPr>
      </p:pic>
      <p:sp>
        <p:nvSpPr>
          <p:cNvPr id="12" name="Rectangle 3"/>
          <p:cNvSpPr txBox="1">
            <a:spLocks noChangeArrowheads="1"/>
          </p:cNvSpPr>
          <p:nvPr/>
        </p:nvSpPr>
        <p:spPr>
          <a:xfrm>
            <a:off x="4857752" y="4143380"/>
            <a:ext cx="4000528" cy="1125527"/>
          </a:xfrm>
          <a:prstGeom prst="rect">
            <a:avLst/>
          </a:prstGeom>
        </p:spPr>
        <p:txBody>
          <a:bodyPr/>
          <a:lstStyle/>
          <a:p>
            <a:pPr marL="228600" marR="0" lvl="0" indent="-182563" algn="ctr" defTabSz="914400" rtl="0" eaLnBrk="0" fontAlgn="base" latinLnBrk="0" hangingPunct="0">
              <a:lnSpc>
                <a:spcPct val="100000"/>
              </a:lnSpc>
              <a:spcBef>
                <a:spcPct val="20000"/>
              </a:spcBef>
              <a:spcAft>
                <a:spcPts val="300"/>
              </a:spcAft>
              <a:buClr>
                <a:srgbClr val="C3260C"/>
              </a:buClr>
              <a:buSzPct val="130000"/>
              <a:tabLst/>
              <a:defRPr/>
            </a:pPr>
            <a:r>
              <a:rPr kumimoji="0" lang="ru-RU" sz="2200" b="0" i="0" u="none" strike="noStrike" kern="1200" cap="none" spc="0" normalizeH="0" baseline="0" noProof="0" dirty="0" smtClean="0">
                <a:ln>
                  <a:noFill/>
                </a:ln>
                <a:solidFill>
                  <a:srgbClr val="404040"/>
                </a:solidFill>
                <a:effectLst/>
                <a:uLnTx/>
                <a:uFillTx/>
                <a:latin typeface="+mn-lt"/>
                <a:ea typeface="+mn-ea"/>
                <a:cs typeface="+mn-cs"/>
              </a:rPr>
              <a:t>Первые программисты. Подготовка карт для станка </a:t>
            </a:r>
            <a:r>
              <a:rPr kumimoji="0" lang="ru-RU" sz="2200" b="0" i="0" u="none" strike="noStrike" kern="1200" cap="none" spc="0" normalizeH="0" baseline="0" noProof="0" dirty="0" err="1" smtClean="0">
                <a:ln>
                  <a:noFill/>
                </a:ln>
                <a:solidFill>
                  <a:srgbClr val="404040"/>
                </a:solidFill>
                <a:effectLst/>
                <a:uLnTx/>
                <a:uFillTx/>
                <a:latin typeface="+mn-lt"/>
                <a:ea typeface="+mn-ea"/>
                <a:cs typeface="+mn-cs"/>
              </a:rPr>
              <a:t>Жаккарда</a:t>
            </a:r>
            <a:endParaRPr kumimoji="0" lang="ru-RU" sz="2200" b="0" i="0" u="none" strike="noStrike" kern="1200" cap="none" spc="0" normalizeH="0" baseline="0" noProof="0" dirty="0">
              <a:ln>
                <a:noFill/>
              </a:ln>
              <a:solidFill>
                <a:srgbClr val="404040"/>
              </a:solidFill>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l="-4000" r="-4000"/>
          </a:stretch>
        </a:blipFill>
        <a:effectLst/>
      </p:bgPr>
    </p:bg>
    <p:spTree>
      <p:nvGrpSpPr>
        <p:cNvPr id="1" name=""/>
        <p:cNvGrpSpPr/>
        <p:nvPr/>
      </p:nvGrpSpPr>
      <p:grpSpPr>
        <a:xfrm>
          <a:off x="0" y="0"/>
          <a:ext cx="0" cy="0"/>
          <a:chOff x="0" y="0"/>
          <a:chExt cx="0" cy="0"/>
        </a:xfrm>
      </p:grpSpPr>
      <p:sp>
        <p:nvSpPr>
          <p:cNvPr id="16" name="Заголовок 1"/>
          <p:cNvSpPr txBox="1">
            <a:spLocks/>
          </p:cNvSpPr>
          <p:nvPr/>
        </p:nvSpPr>
        <p:spPr>
          <a:xfrm>
            <a:off x="214282" y="571480"/>
            <a:ext cx="8715435" cy="720080"/>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1200" dirty="0" smtClean="0">
                <a:ln w="1905"/>
                <a:solidFill>
                  <a:srgbClr val="FF0000"/>
                </a:solidFill>
                <a:effectLst>
                  <a:innerShdw blurRad="69850" dist="43180" dir="5400000">
                    <a:srgbClr val="000000">
                      <a:alpha val="65000"/>
                    </a:srgbClr>
                  </a:innerShdw>
                </a:effectLst>
              </a:rPr>
              <a:t>  </a:t>
            </a:r>
            <a:r>
              <a:rPr lang="ru-RU" sz="3600" dirty="0" smtClean="0">
                <a:ln w="1905"/>
                <a:solidFill>
                  <a:srgbClr val="FF0000"/>
                </a:solidFill>
                <a:effectLst>
                  <a:outerShdw blurRad="38100" dist="38100" dir="2700000" algn="tl">
                    <a:srgbClr val="000000">
                      <a:alpha val="43137"/>
                    </a:srgbClr>
                  </a:outerShdw>
                </a:effectLst>
              </a:rPr>
              <a:t>ПОКОЛЕНИЯ</a:t>
            </a:r>
            <a:r>
              <a:rPr lang="ru-RU" sz="3600" dirty="0" smtClean="0">
                <a:ln w="1905"/>
                <a:solidFill>
                  <a:srgbClr val="FF0000"/>
                </a:solidFill>
                <a:effectLst>
                  <a:innerShdw blurRad="69850" dist="43180" dir="5400000">
                    <a:srgbClr val="000000">
                      <a:alpha val="65000"/>
                    </a:srgbClr>
                  </a:innerShdw>
                </a:effectLst>
              </a:rPr>
              <a:t> </a:t>
            </a:r>
            <a:r>
              <a:rPr lang="ru-RU" sz="3600" dirty="0" smtClean="0">
                <a:ln w="1905"/>
                <a:solidFill>
                  <a:srgbClr val="FF0000"/>
                </a:solidFill>
                <a:effectLst>
                  <a:outerShdw blurRad="38100" dist="38100" dir="2700000" algn="tl">
                    <a:srgbClr val="000000">
                      <a:alpha val="43137"/>
                    </a:srgbClr>
                  </a:outerShdw>
                </a:effectLst>
              </a:rPr>
              <a:t>КОМПЬЮТЕРОВ</a:t>
            </a:r>
            <a:r>
              <a:rPr lang="ru-RU" sz="3600" dirty="0" smtClean="0">
                <a:ln w="1905"/>
                <a:solidFill>
                  <a:srgbClr val="FF0000"/>
                </a:solidFill>
                <a:effectLst>
                  <a:innerShdw blurRad="69850" dist="43180" dir="5400000">
                    <a:srgbClr val="000000">
                      <a:alpha val="65000"/>
                    </a:srgbClr>
                  </a:innerShdw>
                </a:effectLst>
              </a:rPr>
              <a:t> </a:t>
            </a:r>
            <a:r>
              <a:rPr lang="ru-RU" sz="3600" dirty="0" smtClean="0">
                <a:ln w="1905"/>
                <a:solidFill>
                  <a:srgbClr val="FF0000"/>
                </a:solidFill>
                <a:effectLst>
                  <a:outerShdw blurRad="38100" dist="38100" dir="2700000" algn="tl">
                    <a:srgbClr val="000000">
                      <a:alpha val="43137"/>
                    </a:srgbClr>
                  </a:outerShdw>
                </a:effectLst>
              </a:rPr>
              <a:t>(ЭВМ):</a:t>
            </a:r>
            <a:endParaRPr lang="ru-RU" sz="3600" dirty="0">
              <a:ln w="1905"/>
              <a:solidFill>
                <a:srgbClr val="FF0000"/>
              </a:solidFill>
              <a:effectLst>
                <a:outerShdw blurRad="38100" dist="38100" dir="2700000" algn="tl">
                  <a:srgbClr val="000000">
                    <a:alpha val="43137"/>
                  </a:srgbClr>
                </a:outerShdw>
              </a:effectLst>
            </a:endParaRPr>
          </a:p>
        </p:txBody>
      </p:sp>
      <p:grpSp>
        <p:nvGrpSpPr>
          <p:cNvPr id="22" name="Группа 21"/>
          <p:cNvGrpSpPr/>
          <p:nvPr/>
        </p:nvGrpSpPr>
        <p:grpSpPr>
          <a:xfrm>
            <a:off x="1928794" y="3643314"/>
            <a:ext cx="5364123" cy="914400"/>
            <a:chOff x="2000232" y="4214818"/>
            <a:chExt cx="5364123" cy="914400"/>
          </a:xfrm>
        </p:grpSpPr>
        <p:sp>
          <p:nvSpPr>
            <p:cNvPr id="20" name="Скругленный прямоугольник 19">
              <a:hlinkClick r:id="rId3" action="ppaction://hlinksldjump" tooltip="Будущее компьютеров"/>
            </p:cNvPr>
            <p:cNvSpPr/>
            <p:nvPr/>
          </p:nvSpPr>
          <p:spPr>
            <a:xfrm>
              <a:off x="2000232" y="4214818"/>
              <a:ext cx="5364123" cy="914400"/>
            </a:xfrm>
            <a:prstGeom prst="roundRect">
              <a:avLst/>
            </a:prstGeom>
            <a:solidFill>
              <a:srgbClr val="7030A0"/>
            </a:solidFill>
            <a:ln>
              <a:noFill/>
            </a:ln>
            <a:effectLst>
              <a:outerShdw blurRad="63500" sx="102000" sy="102000" algn="ctr" rotWithShape="0">
                <a:prstClr val="black"/>
              </a:outerShdw>
            </a:effectLst>
            <a:scene3d>
              <a:camera prst="orthographicFront"/>
              <a:lightRig rig="soft" dir="t"/>
            </a:scene3d>
            <a:sp3d>
              <a:bevelT w="146050" h="1079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Заголовок 1">
              <a:hlinkClick r:id="rId3" action="ppaction://hlinksldjump" tooltip="Будущее компьютеров"/>
            </p:cNvPr>
            <p:cNvSpPr txBox="1">
              <a:spLocks/>
            </p:cNvSpPr>
            <p:nvPr/>
          </p:nvSpPr>
          <p:spPr>
            <a:xfrm>
              <a:off x="2143108" y="4357694"/>
              <a:ext cx="5005929" cy="771475"/>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1600" dirty="0" smtClean="0">
                  <a:ln w="1905"/>
                  <a:solidFill>
                    <a:srgbClr val="FF0000"/>
                  </a:solidFill>
                  <a:effectLst>
                    <a:innerShdw blurRad="69850" dist="43180" dir="5400000">
                      <a:srgbClr val="000000">
                        <a:alpha val="65000"/>
                      </a:srgbClr>
                    </a:innerShdw>
                  </a:effectLst>
                </a:rPr>
                <a:t>  </a:t>
              </a:r>
              <a:r>
                <a:rPr lang="ru-RU" sz="2800" dirty="0" smtClean="0">
                  <a:ln w="1905"/>
                  <a:solidFill>
                    <a:schemeClr val="bg1"/>
                  </a:solidFill>
                  <a:effectLst>
                    <a:innerShdw blurRad="69850" dist="43180" dir="5400000">
                      <a:srgbClr val="000000">
                        <a:alpha val="65000"/>
                      </a:srgbClr>
                    </a:innerShdw>
                  </a:effectLst>
                </a:rPr>
                <a:t>БУДУЩЕЕ КОМПЬЮТЕРОВ</a:t>
              </a:r>
              <a:endParaRPr lang="ru-RU" sz="2800" dirty="0">
                <a:ln w="1905"/>
                <a:solidFill>
                  <a:schemeClr val="bg1"/>
                </a:solidFill>
                <a:effectLst>
                  <a:innerShdw blurRad="69850" dist="43180" dir="5400000">
                    <a:srgbClr val="000000">
                      <a:alpha val="65000"/>
                    </a:srgbClr>
                  </a:innerShdw>
                </a:effectLst>
              </a:endParaRPr>
            </a:p>
          </p:txBody>
        </p:sp>
      </p:grpSp>
      <p:grpSp>
        <p:nvGrpSpPr>
          <p:cNvPr id="19" name="Группа 18"/>
          <p:cNvGrpSpPr/>
          <p:nvPr/>
        </p:nvGrpSpPr>
        <p:grpSpPr>
          <a:xfrm>
            <a:off x="1000100" y="1428736"/>
            <a:ext cx="1114751" cy="1584172"/>
            <a:chOff x="467543" y="1700810"/>
            <a:chExt cx="1114751" cy="1584172"/>
          </a:xfrm>
        </p:grpSpPr>
        <p:sp>
          <p:nvSpPr>
            <p:cNvPr id="2" name="Стрелка вправо 1">
              <a:hlinkClick r:id="rId4" action="ppaction://hlinksldjump" tooltip="1-е поколение ЭВМ"/>
            </p:cNvPr>
            <p:cNvSpPr/>
            <p:nvPr/>
          </p:nvSpPr>
          <p:spPr>
            <a:xfrm rot="5400000">
              <a:off x="484859" y="1683494"/>
              <a:ext cx="1080120" cy="1114751"/>
            </a:xfrm>
            <a:prstGeom prst="rightArrow">
              <a:avLst/>
            </a:prstGeom>
            <a:solidFill>
              <a:srgbClr val="00B050"/>
            </a:solidFill>
            <a:ln>
              <a:noFill/>
            </a:ln>
            <a:effectLst>
              <a:outerShdw blurRad="63500" sx="102000" sy="102000" algn="ctr" rotWithShape="0">
                <a:prstClr val="black">
                  <a:alpha val="40000"/>
                </a:prstClr>
              </a:outerShdw>
            </a:effectLst>
            <a:scene3d>
              <a:camera prst="orthographicFront"/>
              <a:lightRig rig="threePt" dir="t"/>
            </a:scene3d>
            <a:sp3d prstMaterial="dkEdge">
              <a:bevelT w="95250" h="952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00B050"/>
                </a:solidFill>
              </a:endParaRPr>
            </a:p>
          </p:txBody>
        </p:sp>
        <p:sp>
          <p:nvSpPr>
            <p:cNvPr id="21" name="Заголовок 1">
              <a:hlinkClick r:id="rId4" action="ppaction://hlinksldjump" tooltip="1-е поколение ЭВМ"/>
            </p:cNvPr>
            <p:cNvSpPr txBox="1">
              <a:spLocks/>
            </p:cNvSpPr>
            <p:nvPr/>
          </p:nvSpPr>
          <p:spPr>
            <a:xfrm>
              <a:off x="470673" y="2780928"/>
              <a:ext cx="970734" cy="50405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1600" dirty="0" smtClean="0">
                  <a:ln w="1905"/>
                  <a:solidFill>
                    <a:srgbClr val="FF0000"/>
                  </a:solidFill>
                  <a:effectLst>
                    <a:innerShdw blurRad="69850" dist="43180" dir="5400000">
                      <a:srgbClr val="000000">
                        <a:alpha val="65000"/>
                      </a:srgbClr>
                    </a:innerShdw>
                  </a:effectLst>
                </a:rPr>
                <a:t>  </a:t>
              </a:r>
              <a:r>
                <a:rPr lang="ru-RU" sz="2800" b="0" dirty="0" smtClean="0">
                  <a:ln w="18415" cmpd="sng">
                    <a:solidFill>
                      <a:schemeClr val="tx1"/>
                    </a:solidFill>
                    <a:prstDash val="solid"/>
                  </a:ln>
                  <a:solidFill>
                    <a:schemeClr val="tx1"/>
                  </a:solidFill>
                  <a:effectLst/>
                </a:rPr>
                <a:t>1-е</a:t>
              </a:r>
            </a:p>
            <a:p>
              <a:pPr marL="0" indent="0" algn="ctr">
                <a:buFont typeface="Georgia" pitchFamily="18" charset="0"/>
                <a:buNone/>
              </a:pPr>
              <a:r>
                <a:rPr lang="ru-RU" sz="1600" b="0" dirty="0" smtClean="0">
                  <a:ln w="18415" cmpd="sng">
                    <a:solidFill>
                      <a:schemeClr val="tx1"/>
                    </a:solidFill>
                    <a:prstDash val="solid"/>
                  </a:ln>
                  <a:solidFill>
                    <a:schemeClr val="tx1"/>
                  </a:solidFill>
                  <a:effectLst/>
                </a:rPr>
                <a:t>1945-1959г</a:t>
              </a:r>
              <a:endParaRPr lang="ru-RU" sz="1600" b="0" dirty="0">
                <a:ln w="18415" cmpd="sng">
                  <a:solidFill>
                    <a:schemeClr val="tx1"/>
                  </a:solidFill>
                  <a:prstDash val="solid"/>
                </a:ln>
                <a:solidFill>
                  <a:schemeClr val="tx1"/>
                </a:solidFill>
                <a:effectLst/>
              </a:endParaRPr>
            </a:p>
          </p:txBody>
        </p:sp>
      </p:grpSp>
      <p:grpSp>
        <p:nvGrpSpPr>
          <p:cNvPr id="18" name="Группа 17"/>
          <p:cNvGrpSpPr/>
          <p:nvPr/>
        </p:nvGrpSpPr>
        <p:grpSpPr>
          <a:xfrm>
            <a:off x="2842587" y="1332147"/>
            <a:ext cx="1298575" cy="1680761"/>
            <a:chOff x="1582337" y="1609836"/>
            <a:chExt cx="1298575" cy="1680761"/>
          </a:xfrm>
        </p:grpSpPr>
        <p:pic>
          <p:nvPicPr>
            <p:cNvPr id="4101" name="Picture 5">
              <a:hlinkClick r:id="rId5" action="ppaction://hlinksldjump" tooltip="2-е поколение ЭВМ"/>
            </p:cNvPr>
            <p:cNvPicPr>
              <a:picLocks noChangeAspect="1" noChangeArrowheads="1"/>
            </p:cNvPicPr>
            <p:nvPr/>
          </p:nvPicPr>
          <p:blipFill>
            <a:blip r:embed="rId6" cstate="email">
              <a:extLst>
                <a:ext uri="{28A0092B-C50C-407E-A947-70E740481C1C}">
                  <a14:useLocalDpi xmlns:a14="http://schemas.microsoft.com/office/drawing/2010/main" xmlns="" val="0"/>
                </a:ext>
              </a:extLst>
            </a:blip>
            <a:srcRect/>
            <a:stretch>
              <a:fillRect/>
            </a:stretch>
          </p:blipFill>
          <p:spPr bwMode="auto">
            <a:xfrm>
              <a:off x="1582337" y="1609836"/>
              <a:ext cx="1298575" cy="12620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6" name="Заголовок 1">
              <a:hlinkClick r:id="rId5" action="ppaction://hlinksldjump" tooltip="2-е поколение ЭВМ"/>
            </p:cNvPr>
            <p:cNvSpPr txBox="1">
              <a:spLocks/>
            </p:cNvSpPr>
            <p:nvPr/>
          </p:nvSpPr>
          <p:spPr>
            <a:xfrm>
              <a:off x="1712389" y="2786543"/>
              <a:ext cx="970734" cy="50405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1600" dirty="0" smtClean="0">
                  <a:ln w="1905"/>
                  <a:solidFill>
                    <a:srgbClr val="FF0000"/>
                  </a:solidFill>
                  <a:effectLst>
                    <a:innerShdw blurRad="69850" dist="43180" dir="5400000">
                      <a:srgbClr val="000000">
                        <a:alpha val="65000"/>
                      </a:srgbClr>
                    </a:innerShdw>
                  </a:effectLst>
                </a:rPr>
                <a:t>  </a:t>
              </a:r>
              <a:r>
                <a:rPr lang="ru-RU" sz="2800" b="0" dirty="0" smtClean="0">
                  <a:ln w="18415" cmpd="sng">
                    <a:solidFill>
                      <a:schemeClr val="tx1"/>
                    </a:solidFill>
                    <a:prstDash val="solid"/>
                  </a:ln>
                  <a:solidFill>
                    <a:schemeClr val="tx1"/>
                  </a:solidFill>
                  <a:effectLst/>
                </a:rPr>
                <a:t>2-е</a:t>
              </a:r>
            </a:p>
            <a:p>
              <a:pPr marL="0" indent="0" algn="ctr">
                <a:buFont typeface="Georgia" pitchFamily="18" charset="0"/>
                <a:buNone/>
              </a:pPr>
              <a:r>
                <a:rPr lang="ru-RU" sz="1600" b="0" dirty="0" smtClean="0">
                  <a:ln w="18415" cmpd="sng">
                    <a:solidFill>
                      <a:schemeClr val="tx1"/>
                    </a:solidFill>
                    <a:prstDash val="solid"/>
                  </a:ln>
                  <a:solidFill>
                    <a:schemeClr val="tx1"/>
                  </a:solidFill>
                  <a:effectLst/>
                </a:rPr>
                <a:t>1960-1969г</a:t>
              </a:r>
              <a:endParaRPr lang="ru-RU" sz="1600" b="0" dirty="0">
                <a:ln w="18415" cmpd="sng">
                  <a:solidFill>
                    <a:schemeClr val="tx1"/>
                  </a:solidFill>
                  <a:prstDash val="solid"/>
                </a:ln>
                <a:solidFill>
                  <a:schemeClr val="tx1"/>
                </a:solidFill>
                <a:effectLst/>
              </a:endParaRPr>
            </a:p>
          </p:txBody>
        </p:sp>
      </p:grpSp>
      <p:grpSp>
        <p:nvGrpSpPr>
          <p:cNvPr id="5" name="Группа 4"/>
          <p:cNvGrpSpPr/>
          <p:nvPr/>
        </p:nvGrpSpPr>
        <p:grpSpPr>
          <a:xfrm>
            <a:off x="4821708" y="1332147"/>
            <a:ext cx="1298575" cy="1667491"/>
            <a:chOff x="2880912" y="1623106"/>
            <a:chExt cx="1298575" cy="1667491"/>
          </a:xfrm>
        </p:grpSpPr>
        <p:pic>
          <p:nvPicPr>
            <p:cNvPr id="4102" name="Picture 6">
              <a:hlinkClick r:id="rId7" action="ppaction://hlinksldjump" tooltip="3-е поколение ЭВМ"/>
            </p:cNvPr>
            <p:cNvPicPr>
              <a:picLocks noChangeAspect="1" noChangeArrowheads="1"/>
            </p:cNvPicPr>
            <p:nvPr/>
          </p:nvPicPr>
          <p:blipFill>
            <a:blip r:embed="rId8" cstate="email">
              <a:extLst>
                <a:ext uri="{28A0092B-C50C-407E-A947-70E740481C1C}">
                  <a14:useLocalDpi xmlns:a14="http://schemas.microsoft.com/office/drawing/2010/main" xmlns="" val="0"/>
                </a:ext>
              </a:extLst>
            </a:blip>
            <a:srcRect/>
            <a:stretch>
              <a:fillRect/>
            </a:stretch>
          </p:blipFill>
          <p:spPr bwMode="auto">
            <a:xfrm>
              <a:off x="2880912" y="1623106"/>
              <a:ext cx="1298575" cy="1262063"/>
            </a:xfrm>
            <a:prstGeom prst="rect">
              <a:avLst/>
            </a:prstGeom>
            <a:noFill/>
            <a:ln>
              <a:noFill/>
            </a:ln>
            <a:effectLst/>
          </p:spPr>
        </p:pic>
        <p:sp>
          <p:nvSpPr>
            <p:cNvPr id="27" name="Заголовок 1">
              <a:hlinkClick r:id="rId7" action="ppaction://hlinksldjump" tooltip="3-е поколение ЭВМ"/>
            </p:cNvPr>
            <p:cNvSpPr txBox="1">
              <a:spLocks/>
            </p:cNvSpPr>
            <p:nvPr/>
          </p:nvSpPr>
          <p:spPr>
            <a:xfrm>
              <a:off x="2987824" y="2786543"/>
              <a:ext cx="970734" cy="50405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1600" dirty="0" smtClean="0">
                  <a:ln w="1905"/>
                  <a:solidFill>
                    <a:srgbClr val="FF0000"/>
                  </a:solidFill>
                  <a:effectLst>
                    <a:innerShdw blurRad="69850" dist="43180" dir="5400000">
                      <a:srgbClr val="000000">
                        <a:alpha val="65000"/>
                      </a:srgbClr>
                    </a:innerShdw>
                  </a:effectLst>
                </a:rPr>
                <a:t>  </a:t>
              </a:r>
              <a:r>
                <a:rPr lang="ru-RU" sz="2800" b="0" dirty="0" smtClean="0">
                  <a:ln w="18415" cmpd="sng">
                    <a:solidFill>
                      <a:schemeClr val="tx1"/>
                    </a:solidFill>
                    <a:prstDash val="solid"/>
                  </a:ln>
                  <a:solidFill>
                    <a:schemeClr val="tx1"/>
                  </a:solidFill>
                  <a:effectLst/>
                </a:rPr>
                <a:t>3-е</a:t>
              </a:r>
            </a:p>
            <a:p>
              <a:pPr marL="0" indent="0" algn="ctr">
                <a:buFont typeface="Georgia" pitchFamily="18" charset="0"/>
                <a:buNone/>
              </a:pPr>
              <a:r>
                <a:rPr lang="ru-RU" sz="1600" b="0" dirty="0" smtClean="0">
                  <a:ln w="18415" cmpd="sng">
                    <a:solidFill>
                      <a:schemeClr val="tx1"/>
                    </a:solidFill>
                    <a:prstDash val="solid"/>
                  </a:ln>
                  <a:solidFill>
                    <a:schemeClr val="tx1"/>
                  </a:solidFill>
                  <a:effectLst/>
                </a:rPr>
                <a:t>1970-1979г</a:t>
              </a:r>
              <a:endParaRPr lang="ru-RU" sz="1600" b="0" dirty="0">
                <a:ln w="18415" cmpd="sng">
                  <a:solidFill>
                    <a:schemeClr val="tx1"/>
                  </a:solidFill>
                  <a:prstDash val="solid"/>
                </a:ln>
                <a:solidFill>
                  <a:schemeClr val="tx1"/>
                </a:solidFill>
                <a:effectLst/>
              </a:endParaRPr>
            </a:p>
          </p:txBody>
        </p:sp>
      </p:grpSp>
      <p:grpSp>
        <p:nvGrpSpPr>
          <p:cNvPr id="4" name="Группа 3"/>
          <p:cNvGrpSpPr/>
          <p:nvPr/>
        </p:nvGrpSpPr>
        <p:grpSpPr>
          <a:xfrm>
            <a:off x="6748239" y="1302108"/>
            <a:ext cx="1298575" cy="1680762"/>
            <a:chOff x="4179487" y="1609835"/>
            <a:chExt cx="1298575" cy="1680762"/>
          </a:xfrm>
        </p:grpSpPr>
        <p:pic>
          <p:nvPicPr>
            <p:cNvPr id="4099" name="Picture 3">
              <a:hlinkClick r:id="rId9" action="ppaction://hlinksldjump" tooltip="4-е поколение ЭВМ"/>
            </p:cNvPr>
            <p:cNvPicPr>
              <a:picLocks noChangeAspect="1" noChangeArrowheads="1"/>
            </p:cNvPicPr>
            <p:nvPr/>
          </p:nvPicPr>
          <p:blipFill>
            <a:blip r:embed="rId6" cstate="email">
              <a:extLst>
                <a:ext uri="{28A0092B-C50C-407E-A947-70E740481C1C}">
                  <a14:useLocalDpi xmlns:a14="http://schemas.microsoft.com/office/drawing/2010/main" xmlns="" val="0"/>
                </a:ext>
              </a:extLst>
            </a:blip>
            <a:srcRect/>
            <a:stretch>
              <a:fillRect/>
            </a:stretch>
          </p:blipFill>
          <p:spPr bwMode="auto">
            <a:xfrm>
              <a:off x="4179487" y="1609835"/>
              <a:ext cx="1298575" cy="12620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8" name="Заголовок 1">
              <a:hlinkClick r:id="rId9" action="ppaction://hlinksldjump" tooltip="4-е поколение ЭВМ"/>
            </p:cNvPr>
            <p:cNvSpPr txBox="1">
              <a:spLocks/>
            </p:cNvSpPr>
            <p:nvPr/>
          </p:nvSpPr>
          <p:spPr>
            <a:xfrm>
              <a:off x="4283968" y="2786543"/>
              <a:ext cx="970734" cy="50405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1600" dirty="0" smtClean="0">
                  <a:ln w="1905"/>
                  <a:solidFill>
                    <a:srgbClr val="FF0000"/>
                  </a:solidFill>
                  <a:effectLst>
                    <a:innerShdw blurRad="69850" dist="43180" dir="5400000">
                      <a:srgbClr val="000000">
                        <a:alpha val="65000"/>
                      </a:srgbClr>
                    </a:innerShdw>
                  </a:effectLst>
                </a:rPr>
                <a:t>  </a:t>
              </a:r>
              <a:r>
                <a:rPr lang="ru-RU" sz="2800" b="0" dirty="0" smtClean="0">
                  <a:ln w="18415" cmpd="sng">
                    <a:solidFill>
                      <a:schemeClr val="tx1"/>
                    </a:solidFill>
                    <a:prstDash val="solid"/>
                  </a:ln>
                  <a:solidFill>
                    <a:schemeClr val="tx1"/>
                  </a:solidFill>
                  <a:effectLst/>
                </a:rPr>
                <a:t>4-е</a:t>
              </a:r>
            </a:p>
            <a:p>
              <a:pPr marL="0" indent="0" algn="ctr">
                <a:buFont typeface="Georgia" pitchFamily="18" charset="0"/>
                <a:buNone/>
              </a:pPr>
              <a:r>
                <a:rPr lang="ru-RU" sz="1600" b="0" dirty="0" smtClean="0">
                  <a:ln w="18415" cmpd="sng">
                    <a:solidFill>
                      <a:schemeClr val="tx1"/>
                    </a:solidFill>
                    <a:prstDash val="solid"/>
                  </a:ln>
                  <a:solidFill>
                    <a:srgbClr val="7030A0"/>
                  </a:solidFill>
                  <a:effectLst/>
                </a:rPr>
                <a:t>с 1980г</a:t>
              </a:r>
              <a:endParaRPr lang="ru-RU" sz="1600" b="0" dirty="0">
                <a:ln w="18415" cmpd="sng">
                  <a:solidFill>
                    <a:schemeClr val="tx1"/>
                  </a:solidFill>
                  <a:prstDash val="solid"/>
                </a:ln>
                <a:solidFill>
                  <a:srgbClr val="7030A0"/>
                </a:solidFill>
                <a:effectLst/>
              </a:endParaRPr>
            </a:p>
          </p:txBody>
        </p:sp>
      </p:grpSp>
      <p:pic>
        <p:nvPicPr>
          <p:cNvPr id="23" name="Picture 2">
            <a:hlinkClick r:id="rId10" action="ppaction://hlinksldjump"/>
          </p:cNvPr>
          <p:cNvPicPr>
            <a:picLocks noChangeAspect="1" noChangeArrowheads="1"/>
          </p:cNvPicPr>
          <p:nvPr/>
        </p:nvPicPr>
        <p:blipFill>
          <a:blip r:embed="rId11" cstate="email"/>
          <a:srcRect/>
          <a:stretch>
            <a:fillRect/>
          </a:stretch>
        </p:blipFill>
        <p:spPr bwMode="auto">
          <a:xfrm>
            <a:off x="8858280" y="0"/>
            <a:ext cx="285720" cy="285720"/>
          </a:xfrm>
          <a:prstGeom prst="rect">
            <a:avLst/>
          </a:prstGeom>
          <a:noFill/>
          <a:ln w="9525">
            <a:noFill/>
            <a:miter lim="800000"/>
            <a:headEnd/>
            <a:tailEnd/>
          </a:ln>
          <a:effectLst/>
        </p:spPr>
      </p:pic>
      <p:sp>
        <p:nvSpPr>
          <p:cNvPr id="25" name="Управляющая кнопка: домой 24">
            <a:hlinkClick r:id="rId1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7410" name="Picture 2" descr="D:\ОБ\фон к презентации\робот-нога-аним.gif"/>
          <p:cNvPicPr>
            <a:picLocks noChangeAspect="1" noChangeArrowheads="1" noCrop="1"/>
          </p:cNvPicPr>
          <p:nvPr/>
        </p:nvPicPr>
        <p:blipFill>
          <a:blip r:embed="rId13" cstate="email"/>
          <a:srcRect/>
          <a:stretch>
            <a:fillRect/>
          </a:stretch>
        </p:blipFill>
        <p:spPr bwMode="auto">
          <a:xfrm>
            <a:off x="0" y="3609852"/>
            <a:ext cx="2143108" cy="3248148"/>
          </a:xfrm>
          <a:prstGeom prst="rect">
            <a:avLst/>
          </a:prstGeom>
          <a:noFill/>
        </p:spPr>
      </p:pic>
      <p:grpSp>
        <p:nvGrpSpPr>
          <p:cNvPr id="33" name="Группа 32"/>
          <p:cNvGrpSpPr/>
          <p:nvPr/>
        </p:nvGrpSpPr>
        <p:grpSpPr>
          <a:xfrm>
            <a:off x="7429520" y="5143512"/>
            <a:ext cx="1514324" cy="1473939"/>
            <a:chOff x="7429520" y="5143512"/>
            <a:chExt cx="1514324" cy="1473939"/>
          </a:xfrm>
        </p:grpSpPr>
        <p:sp>
          <p:nvSpPr>
            <p:cNvPr id="31" name="Управляющая кнопка: справка 30">
              <a:hlinkClick r:id="rId14" action="ppaction://hlinksldjump" highlightClick="1"/>
            </p:cNvPr>
            <p:cNvSpPr/>
            <p:nvPr/>
          </p:nvSpPr>
          <p:spPr>
            <a:xfrm>
              <a:off x="7858148" y="5143512"/>
              <a:ext cx="714380" cy="714380"/>
            </a:xfrm>
            <a:prstGeom prst="actionButtonHelp">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a:scene3d>
              <a:camera prst="orthographicFront"/>
              <a:lightRig rig="threePt" dir="t"/>
            </a:scene3d>
            <a:sp3d>
              <a:bevelT prst="angle"/>
              <a:bevelB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 name="Прямоугольник 31"/>
            <p:cNvSpPr/>
            <p:nvPr/>
          </p:nvSpPr>
          <p:spPr>
            <a:xfrm>
              <a:off x="7429520" y="5786454"/>
              <a:ext cx="1514324" cy="830997"/>
            </a:xfrm>
            <a:prstGeom prst="rect">
              <a:avLst/>
            </a:prstGeom>
            <a:noFill/>
          </p:spPr>
          <p:txBody>
            <a:bodyPr wrap="none" lIns="91440" tIns="45720" rIns="91440" bIns="45720">
              <a:spAutoFit/>
            </a:bodyPr>
            <a:lstStyle/>
            <a:p>
              <a:pPr algn="ctr"/>
              <a:r>
                <a:rPr lang="ru-RU" sz="2400" b="1" cap="none" spc="0" dirty="0" smtClean="0">
                  <a:ln w="900" cmpd="sng">
                    <a:solidFill>
                      <a:schemeClr val="accent1">
                        <a:satMod val="190000"/>
                        <a:alpha val="55000"/>
                      </a:schemeClr>
                    </a:solidFill>
                    <a:prstDash val="solid"/>
                  </a:ln>
                  <a:solidFill>
                    <a:schemeClr val="accent1">
                      <a:satMod val="200000"/>
                      <a:tint val="3000"/>
                    </a:schemeClr>
                  </a:solidFill>
                  <a:effectLst>
                    <a:outerShdw blurRad="38100" dist="38100" dir="2700000" algn="tl">
                      <a:srgbClr val="000000">
                        <a:alpha val="43137"/>
                      </a:srgbClr>
                    </a:outerShdw>
                  </a:effectLst>
                </a:rPr>
                <a:t>Проверь</a:t>
              </a:r>
            </a:p>
            <a:p>
              <a:pPr algn="ctr"/>
              <a:r>
                <a:rPr lang="ru-RU" sz="2400" b="1" dirty="0" smtClean="0">
                  <a:ln w="900" cmpd="sng">
                    <a:solidFill>
                      <a:schemeClr val="accent1">
                        <a:satMod val="190000"/>
                        <a:alpha val="55000"/>
                      </a:schemeClr>
                    </a:solidFill>
                    <a:prstDash val="solid"/>
                  </a:ln>
                  <a:solidFill>
                    <a:schemeClr val="accent1">
                      <a:satMod val="200000"/>
                      <a:tint val="3000"/>
                    </a:schemeClr>
                  </a:solidFill>
                  <a:effectLst>
                    <a:outerShdw blurRad="38100" dist="38100" dir="2700000" algn="tl">
                      <a:srgbClr val="000000">
                        <a:alpha val="43137"/>
                      </a:srgbClr>
                    </a:outerShdw>
                  </a:effectLst>
                </a:rPr>
                <a:t>себя!</a:t>
              </a:r>
              <a:endParaRPr lang="ru-RU" sz="2400" b="1" cap="none" spc="0" dirty="0">
                <a:ln w="900" cmpd="sng">
                  <a:solidFill>
                    <a:schemeClr val="accent1">
                      <a:satMod val="190000"/>
                      <a:alpha val="55000"/>
                    </a:schemeClr>
                  </a:solidFill>
                  <a:prstDash val="solid"/>
                </a:ln>
                <a:solidFill>
                  <a:schemeClr val="accent1">
                    <a:satMod val="200000"/>
                    <a:tint val="3000"/>
                  </a:schemeClr>
                </a:solidFill>
                <a:effectLst>
                  <a:outerShdw blurRad="38100" dist="38100" dir="2700000" algn="tl">
                    <a:srgbClr val="000000">
                      <a:alpha val="43137"/>
                    </a:srgbClr>
                  </a:outerShdw>
                </a:effectLs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1000"/>
                                  </p:stCondLst>
                                  <p:childTnLst>
                                    <p:animEffect transition="out" filter="fade">
                                      <p:cBhvr>
                                        <p:cTn id="6" dur="500" tmFilter="0, 0; .2, .5; .8, .5; 1, 0"/>
                                        <p:tgtEl>
                                          <p:spTgt spid="19"/>
                                        </p:tgtEl>
                                      </p:cBhvr>
                                    </p:animEffect>
                                    <p:animScale>
                                      <p:cBhvr>
                                        <p:cTn id="7" dur="250" autoRev="1" fill="hold"/>
                                        <p:tgtEl>
                                          <p:spTgt spid="19"/>
                                        </p:tgtEl>
                                      </p:cBhvr>
                                      <p:by x="105000" y="105000"/>
                                    </p:animScale>
                                  </p:childTnLst>
                                </p:cTn>
                              </p:par>
                            </p:childTnLst>
                          </p:cTn>
                        </p:par>
                        <p:par>
                          <p:cTn id="8" fill="hold">
                            <p:stCondLst>
                              <p:cond delay="1500"/>
                            </p:stCondLst>
                            <p:childTnLst>
                              <p:par>
                                <p:cTn id="9" presetID="26" presetClass="emph" presetSubtype="0" fill="hold" nodeType="afterEffect">
                                  <p:stCondLst>
                                    <p:cond delay="1000"/>
                                  </p:stCondLst>
                                  <p:childTnLst>
                                    <p:animEffect transition="out" filter="fade">
                                      <p:cBhvr>
                                        <p:cTn id="10" dur="500" tmFilter="0, 0; .2, .5; .8, .5; 1, 0"/>
                                        <p:tgtEl>
                                          <p:spTgt spid="18"/>
                                        </p:tgtEl>
                                      </p:cBhvr>
                                    </p:animEffect>
                                    <p:animScale>
                                      <p:cBhvr>
                                        <p:cTn id="11" dur="250" autoRev="1" fill="hold"/>
                                        <p:tgtEl>
                                          <p:spTgt spid="18"/>
                                        </p:tgtEl>
                                      </p:cBhvr>
                                      <p:by x="105000" y="105000"/>
                                    </p:animScale>
                                  </p:childTnLst>
                                </p:cTn>
                              </p:par>
                            </p:childTnLst>
                          </p:cTn>
                        </p:par>
                        <p:par>
                          <p:cTn id="12" fill="hold">
                            <p:stCondLst>
                              <p:cond delay="3000"/>
                            </p:stCondLst>
                            <p:childTnLst>
                              <p:par>
                                <p:cTn id="13" presetID="26" presetClass="emph" presetSubtype="0" fill="hold" nodeType="afterEffect">
                                  <p:stCondLst>
                                    <p:cond delay="1000"/>
                                  </p:stCondLst>
                                  <p:childTnLst>
                                    <p:animEffect transition="out" filter="fade">
                                      <p:cBhvr>
                                        <p:cTn id="14" dur="500" tmFilter="0, 0; .2, .5; .8, .5; 1, 0"/>
                                        <p:tgtEl>
                                          <p:spTgt spid="5"/>
                                        </p:tgtEl>
                                      </p:cBhvr>
                                    </p:animEffect>
                                    <p:animScale>
                                      <p:cBhvr>
                                        <p:cTn id="15" dur="250" autoRev="1" fill="hold"/>
                                        <p:tgtEl>
                                          <p:spTgt spid="5"/>
                                        </p:tgtEl>
                                      </p:cBhvr>
                                      <p:by x="105000" y="105000"/>
                                    </p:animScale>
                                  </p:childTnLst>
                                </p:cTn>
                              </p:par>
                            </p:childTnLst>
                          </p:cTn>
                        </p:par>
                        <p:par>
                          <p:cTn id="16" fill="hold">
                            <p:stCondLst>
                              <p:cond delay="4500"/>
                            </p:stCondLst>
                            <p:childTnLst>
                              <p:par>
                                <p:cTn id="17" presetID="26" presetClass="emph" presetSubtype="0" fill="hold" nodeType="afterEffect">
                                  <p:stCondLst>
                                    <p:cond delay="1000"/>
                                  </p:stCondLst>
                                  <p:childTnLst>
                                    <p:animEffect transition="out" filter="fade">
                                      <p:cBhvr>
                                        <p:cTn id="18" dur="500" tmFilter="0, 0; .2, .5; .8, .5; 1, 0"/>
                                        <p:tgtEl>
                                          <p:spTgt spid="4"/>
                                        </p:tgtEl>
                                      </p:cBhvr>
                                    </p:animEffect>
                                    <p:animScale>
                                      <p:cBhvr>
                                        <p:cTn id="19" dur="250" autoRev="1" fill="hold"/>
                                        <p:tgtEl>
                                          <p:spTgt spid="4"/>
                                        </p:tgtEl>
                                      </p:cBhvr>
                                      <p:by x="105000" y="105000"/>
                                    </p:animScale>
                                  </p:childTnLst>
                                </p:cTn>
                              </p:par>
                            </p:childTnLst>
                          </p:cTn>
                        </p:par>
                        <p:par>
                          <p:cTn id="20" fill="hold">
                            <p:stCondLst>
                              <p:cond delay="6000"/>
                            </p:stCondLst>
                            <p:childTnLst>
                              <p:par>
                                <p:cTn id="21" presetID="35" presetClass="emph" presetSubtype="0" fill="hold" nodeType="afterEffect">
                                  <p:stCondLst>
                                    <p:cond delay="1000"/>
                                  </p:stCondLst>
                                  <p:childTnLst>
                                    <p:anim calcmode="discrete" valueType="str">
                                      <p:cBhvr>
                                        <p:cTn id="22" dur="1000" fill="hold"/>
                                        <p:tgtEl>
                                          <p:spTgt spid="22"/>
                                        </p:tgtEl>
                                        <p:attrNameLst>
                                          <p:attrName>style.visibility</p:attrName>
                                        </p:attrNameLst>
                                      </p:cBhvr>
                                      <p:tavLst>
                                        <p:tav tm="0">
                                          <p:val>
                                            <p:strVal val="hidden"/>
                                          </p:val>
                                        </p:tav>
                                        <p:tav tm="50000">
                                          <p:val>
                                            <p:strVal val="visible"/>
                                          </p:val>
                                        </p:tav>
                                      </p:tavLst>
                                    </p:anim>
                                  </p:childTnLst>
                                </p:cTn>
                              </p:par>
                            </p:childTnLst>
                          </p:cTn>
                        </p:par>
                        <p:par>
                          <p:cTn id="23" fill="hold">
                            <p:stCondLst>
                              <p:cond delay="8000"/>
                            </p:stCondLst>
                            <p:childTnLst>
                              <p:par>
                                <p:cTn id="24" presetID="8" presetClass="emph" presetSubtype="0" fill="hold" nodeType="afterEffect">
                                  <p:stCondLst>
                                    <p:cond delay="0"/>
                                  </p:stCondLst>
                                  <p:childTnLst>
                                    <p:animRot by="21600000">
                                      <p:cBhvr>
                                        <p:cTn id="25" dur="2000" fill="hold"/>
                                        <p:tgtEl>
                                          <p:spTgt spid="33"/>
                                        </p:tgtEl>
                                        <p:attrNameLst>
                                          <p:attrName>r</p:attrName>
                                        </p:attrNameLst>
                                      </p:cBhvr>
                                    </p:animRot>
                                  </p:childTnLst>
                                </p:cTn>
                              </p:par>
                            </p:childTnLst>
                          </p:cTn>
                        </p:par>
                        <p:par>
                          <p:cTn id="26" fill="hold">
                            <p:stCondLst>
                              <p:cond delay="10000"/>
                            </p:stCondLst>
                            <p:childTnLst>
                              <p:par>
                                <p:cTn id="27" presetID="26" presetClass="emph" presetSubtype="0" fill="hold" nodeType="afterEffect">
                                  <p:stCondLst>
                                    <p:cond delay="0"/>
                                  </p:stCondLst>
                                  <p:childTnLst>
                                    <p:animEffect transition="out" filter="fade">
                                      <p:cBhvr>
                                        <p:cTn id="28" dur="500" tmFilter="0, 0; .2, .5; .8, .5; 1, 0"/>
                                        <p:tgtEl>
                                          <p:spTgt spid="33"/>
                                        </p:tgtEl>
                                      </p:cBhvr>
                                    </p:animEffect>
                                    <p:animScale>
                                      <p:cBhvr>
                                        <p:cTn id="29" dur="250" autoRev="1" fill="hold"/>
                                        <p:tgtEl>
                                          <p:spTgt spid="3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7" name="TextBox 6"/>
          <p:cNvSpPr txBox="1"/>
          <p:nvPr/>
        </p:nvSpPr>
        <p:spPr>
          <a:xfrm>
            <a:off x="1714480" y="214290"/>
            <a:ext cx="5572164" cy="523220"/>
          </a:xfrm>
          <a:prstGeom prst="rect">
            <a:avLst/>
          </a:prstGeom>
          <a:noFill/>
        </p:spPr>
        <p:txBody>
          <a:bodyPr wrap="square" rtlCol="0">
            <a:spAutoFit/>
          </a:bodyPr>
          <a:lstStyle/>
          <a:p>
            <a:pPr algn="ctr"/>
            <a:r>
              <a:rPr lang="ru-RU" sz="2800" b="1" dirty="0" smtClean="0">
                <a:ln w="1905"/>
                <a:solidFill>
                  <a:schemeClr val="accent1">
                    <a:lumMod val="75000"/>
                  </a:schemeClr>
                </a:solidFill>
                <a:effectLst>
                  <a:innerShdw blurRad="69850" dist="43180" dir="5400000">
                    <a:srgbClr val="000000">
                      <a:alpha val="65000"/>
                    </a:srgbClr>
                  </a:innerShdw>
                </a:effectLst>
                <a:latin typeface="Arial Narrow" pitchFamily="34" charset="0"/>
              </a:rPr>
              <a:t>Первые счётные устройства</a:t>
            </a:r>
            <a:endParaRPr lang="ru-RU" sz="2800" b="1" dirty="0" smtClean="0">
              <a:ln w="1905"/>
              <a:solidFill>
                <a:schemeClr val="accent1">
                  <a:lumMod val="75000"/>
                </a:schemeClr>
              </a:solidFill>
              <a:effectLst>
                <a:innerShdw blurRad="69850" dist="43180" dir="5400000">
                  <a:srgbClr val="000000">
                    <a:alpha val="65000"/>
                  </a:srgbClr>
                </a:innerShdw>
              </a:effectLst>
              <a:latin typeface="+mj-lt"/>
            </a:endParaRPr>
          </a:p>
        </p:txBody>
      </p:sp>
      <p:pic>
        <p:nvPicPr>
          <p:cNvPr id="1027" name="Picture 3"/>
          <p:cNvPicPr>
            <a:picLocks noChangeAspect="1" noChangeArrowheads="1"/>
          </p:cNvPicPr>
          <p:nvPr/>
        </p:nvPicPr>
        <p:blipFill>
          <a:blip r:embed="rId5" cstate="email"/>
          <a:srcRect/>
          <a:stretch>
            <a:fillRect/>
          </a:stretch>
        </p:blipFill>
        <p:spPr bwMode="auto">
          <a:xfrm>
            <a:off x="1285852" y="1500174"/>
            <a:ext cx="6924155" cy="3865986"/>
          </a:xfrm>
          <a:prstGeom prst="rect">
            <a:avLst/>
          </a:prstGeom>
          <a:noFill/>
          <a:ln w="9525">
            <a:solidFill>
              <a:schemeClr val="accent1"/>
            </a:solidFill>
            <a:miter lim="800000"/>
            <a:headEnd/>
            <a:tailEnd/>
          </a:ln>
          <a:effectLst/>
        </p:spPr>
      </p:pic>
    </p:spTree>
  </p:cSld>
  <p:clrMapOvr>
    <a:masterClrMapping/>
  </p:clrMapOvr>
  <p:transition advClick="0"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p:cTn id="7" dur="1000" fill="hold"/>
                                        <p:tgtEl>
                                          <p:spTgt spid="1027"/>
                                        </p:tgtEl>
                                        <p:attrNameLst>
                                          <p:attrName>ppt_w</p:attrName>
                                        </p:attrNameLst>
                                      </p:cBhvr>
                                      <p:tavLst>
                                        <p:tav tm="0">
                                          <p:val>
                                            <p:fltVal val="0"/>
                                          </p:val>
                                        </p:tav>
                                        <p:tav tm="100000">
                                          <p:val>
                                            <p:strVal val="#ppt_w"/>
                                          </p:val>
                                        </p:tav>
                                      </p:tavLst>
                                    </p:anim>
                                    <p:anim calcmode="lin" valueType="num">
                                      <p:cBhvr>
                                        <p:cTn id="8" dur="1000" fill="hold"/>
                                        <p:tgtEl>
                                          <p:spTgt spid="1027"/>
                                        </p:tgtEl>
                                        <p:attrNameLst>
                                          <p:attrName>ppt_h</p:attrName>
                                        </p:attrNameLst>
                                      </p:cBhvr>
                                      <p:tavLst>
                                        <p:tav tm="0">
                                          <p:val>
                                            <p:fltVal val="0"/>
                                          </p:val>
                                        </p:tav>
                                        <p:tav tm="100000">
                                          <p:val>
                                            <p:strVal val="#ppt_h"/>
                                          </p:val>
                                        </p:tav>
                                      </p:tavLst>
                                    </p:anim>
                                    <p:animEffect transition="in" filter="fade">
                                      <p:cBhvr>
                                        <p:cTn id="9" dur="10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2800" dirty="0" smtClean="0">
                <a:ln w="1905"/>
                <a:solidFill>
                  <a:srgbClr val="FF0000"/>
                </a:solidFill>
                <a:effectLst>
                  <a:outerShdw blurRad="38100" dist="38100" dir="2700000" algn="tl">
                    <a:srgbClr val="000000">
                      <a:alpha val="43137"/>
                    </a:srgbClr>
                  </a:outerShdw>
                </a:effectLst>
              </a:rPr>
              <a:t>1</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(1945-1959гг)</a:t>
            </a:r>
            <a:endParaRPr lang="ru-RU" sz="2400" dirty="0">
              <a:ln w="1905"/>
              <a:solidFill>
                <a:srgbClr val="FF0000"/>
              </a:solidFill>
              <a:effectLst>
                <a:outerShdw blurRad="38100" dist="38100" dir="2700000" algn="tl">
                  <a:srgbClr val="000000">
                    <a:alpha val="43137"/>
                  </a:srgbClr>
                </a:outerShdw>
              </a:effectLst>
            </a:endParaRPr>
          </a:p>
        </p:txBody>
      </p:sp>
      <p:sp>
        <p:nvSpPr>
          <p:cNvPr id="9" name="Rectangle 2"/>
          <p:cNvSpPr>
            <a:spLocks noChangeArrowheads="1"/>
          </p:cNvSpPr>
          <p:nvPr/>
        </p:nvSpPr>
        <p:spPr bwMode="auto">
          <a:xfrm>
            <a:off x="3000364" y="5286388"/>
            <a:ext cx="4175125" cy="701675"/>
          </a:xfrm>
          <a:prstGeom prst="rect">
            <a:avLst/>
          </a:prstGeom>
          <a:noFill/>
          <a:ln w="9525">
            <a:noFill/>
            <a:miter lim="800000"/>
            <a:headEnd/>
            <a:tailEnd/>
          </a:ln>
        </p:spPr>
        <p:txBody>
          <a:bodyPr lIns="92075" tIns="46038" rIns="92075" bIns="46038">
            <a:spAutoFit/>
          </a:bodyPr>
          <a:lstStyle/>
          <a:p>
            <a:pPr algn="just" defTabSz="762000" eaLnBrk="0" hangingPunct="0"/>
            <a:r>
              <a:rPr lang="ru-RU" sz="1600" b="1" dirty="0">
                <a:solidFill>
                  <a:srgbClr val="CC3300"/>
                </a:solidFill>
                <a:latin typeface="Times New Roman" pitchFamily="18" charset="0"/>
              </a:rPr>
              <a:t>1918 г.</a:t>
            </a:r>
            <a:r>
              <a:rPr lang="ru-RU" sz="2400" b="1" dirty="0">
                <a:solidFill>
                  <a:srgbClr val="663300"/>
                </a:solidFill>
                <a:latin typeface="Times New Roman" pitchFamily="18" charset="0"/>
              </a:rPr>
              <a:t> </a:t>
            </a:r>
            <a:r>
              <a:rPr lang="ru-RU" sz="1600" dirty="0">
                <a:latin typeface="Times New Roman" pitchFamily="18" charset="0"/>
              </a:rPr>
              <a:t>– учёный М.А. Бонч-Бруевич в России изобретает ламповый триггер.</a:t>
            </a:r>
          </a:p>
        </p:txBody>
      </p:sp>
      <p:sp>
        <p:nvSpPr>
          <p:cNvPr id="10" name="Rectangle 6"/>
          <p:cNvSpPr>
            <a:spLocks noChangeArrowheads="1"/>
          </p:cNvSpPr>
          <p:nvPr/>
        </p:nvSpPr>
        <p:spPr bwMode="auto">
          <a:xfrm>
            <a:off x="3286116" y="1142984"/>
            <a:ext cx="4945084" cy="1324081"/>
          </a:xfrm>
          <a:prstGeom prst="rect">
            <a:avLst/>
          </a:prstGeom>
          <a:noFill/>
          <a:ln w="9525">
            <a:noFill/>
            <a:miter lim="800000"/>
            <a:headEnd/>
            <a:tailEnd/>
          </a:ln>
        </p:spPr>
        <p:txBody>
          <a:bodyPr wrap="square" lIns="92075" tIns="46038" rIns="92075" bIns="46038">
            <a:spAutoFit/>
          </a:bodyPr>
          <a:lstStyle/>
          <a:p>
            <a:pPr algn="just" defTabSz="762000" eaLnBrk="0" hangingPunct="0"/>
            <a:r>
              <a:rPr lang="ru-RU" sz="1600" b="1" dirty="0">
                <a:solidFill>
                  <a:srgbClr val="CC3300"/>
                </a:solidFill>
                <a:latin typeface="Times New Roman" pitchFamily="18" charset="0"/>
              </a:rPr>
              <a:t>1897 г.</a:t>
            </a:r>
            <a:r>
              <a:rPr lang="ru-RU" sz="2400" b="1" dirty="0">
                <a:solidFill>
                  <a:srgbClr val="663300"/>
                </a:solidFill>
                <a:latin typeface="Times New Roman" pitchFamily="18" charset="0"/>
              </a:rPr>
              <a:t> </a:t>
            </a:r>
            <a:r>
              <a:rPr lang="ru-RU" sz="1600" dirty="0">
                <a:latin typeface="Times New Roman" pitchFamily="18" charset="0"/>
              </a:rPr>
              <a:t>– английский физик Дж. Томсон сконструировал электронно-лучевую трубку.</a:t>
            </a:r>
          </a:p>
          <a:p>
            <a:pPr defTabSz="762000" eaLnBrk="0" hangingPunct="0"/>
            <a:endParaRPr lang="ru-RU" sz="1600" dirty="0">
              <a:latin typeface="Times New Roman" pitchFamily="18" charset="0"/>
            </a:endParaRPr>
          </a:p>
          <a:p>
            <a:pPr defTabSz="762000" eaLnBrk="0" hangingPunct="0"/>
            <a:endParaRPr lang="ru-RU" sz="2400" b="1" dirty="0">
              <a:solidFill>
                <a:srgbClr val="663300"/>
              </a:solidFill>
              <a:latin typeface="Times New Roman" pitchFamily="18" charset="0"/>
            </a:endParaRPr>
          </a:p>
        </p:txBody>
      </p:sp>
      <p:pic>
        <p:nvPicPr>
          <p:cNvPr id="11" name="Picture 7" descr="Tompson"/>
          <p:cNvPicPr>
            <a:picLocks noChangeAspect="1" noChangeArrowheads="1"/>
          </p:cNvPicPr>
          <p:nvPr/>
        </p:nvPicPr>
        <p:blipFill>
          <a:blip r:embed="rId6" cstate="email"/>
          <a:srcRect/>
          <a:stretch>
            <a:fillRect/>
          </a:stretch>
        </p:blipFill>
        <p:spPr bwMode="auto">
          <a:xfrm>
            <a:off x="714348" y="1071546"/>
            <a:ext cx="1673225" cy="2160587"/>
          </a:xfrm>
          <a:prstGeom prst="rect">
            <a:avLst/>
          </a:prstGeom>
          <a:noFill/>
          <a:ln w="9525">
            <a:noFill/>
            <a:miter lim="800000"/>
            <a:headEnd/>
            <a:tailEnd/>
          </a:ln>
        </p:spPr>
      </p:pic>
      <p:pic>
        <p:nvPicPr>
          <p:cNvPr id="12" name="Picture 11" descr="вакуумная лампа 1907"/>
          <p:cNvPicPr>
            <a:picLocks noChangeAspect="1" noChangeArrowheads="1"/>
          </p:cNvPicPr>
          <p:nvPr/>
        </p:nvPicPr>
        <p:blipFill>
          <a:blip r:embed="rId7" cstate="email"/>
          <a:srcRect/>
          <a:stretch>
            <a:fillRect/>
          </a:stretch>
        </p:blipFill>
        <p:spPr bwMode="auto">
          <a:xfrm>
            <a:off x="7429520" y="4365624"/>
            <a:ext cx="1246168" cy="2040331"/>
          </a:xfrm>
          <a:prstGeom prst="rect">
            <a:avLst/>
          </a:prstGeom>
          <a:noFill/>
          <a:ln w="9525">
            <a:noFill/>
            <a:miter lim="800000"/>
            <a:headEnd/>
            <a:tailEnd/>
          </a:ln>
        </p:spPr>
      </p:pic>
      <p:pic>
        <p:nvPicPr>
          <p:cNvPr id="13" name="Picture 12" descr="t3"/>
          <p:cNvPicPr>
            <a:picLocks noChangeAspect="1" noChangeArrowheads="1"/>
          </p:cNvPicPr>
          <p:nvPr/>
        </p:nvPicPr>
        <p:blipFill>
          <a:blip r:embed="rId8" cstate="email"/>
          <a:srcRect/>
          <a:stretch>
            <a:fillRect/>
          </a:stretch>
        </p:blipFill>
        <p:spPr bwMode="auto">
          <a:xfrm>
            <a:off x="3000364" y="2000240"/>
            <a:ext cx="4319588" cy="2179637"/>
          </a:xfrm>
          <a:prstGeom prst="rect">
            <a:avLst/>
          </a:prstGeom>
          <a:noFill/>
          <a:ln w="9525">
            <a:noFill/>
            <a:miter lim="800000"/>
            <a:headEnd/>
            <a:tailEnd/>
          </a:ln>
        </p:spPr>
      </p:pic>
      <p:pic>
        <p:nvPicPr>
          <p:cNvPr id="14" name="Picture 14" descr="bonch"/>
          <p:cNvPicPr>
            <a:picLocks noChangeAspect="1" noChangeArrowheads="1"/>
          </p:cNvPicPr>
          <p:nvPr/>
        </p:nvPicPr>
        <p:blipFill>
          <a:blip r:embed="rId9" cstate="email"/>
          <a:srcRect/>
          <a:stretch>
            <a:fillRect/>
          </a:stretch>
        </p:blipFill>
        <p:spPr bwMode="auto">
          <a:xfrm>
            <a:off x="714348" y="3929066"/>
            <a:ext cx="1758950" cy="2087563"/>
          </a:xfrm>
          <a:prstGeom prst="rect">
            <a:avLst/>
          </a:prstGeom>
          <a:noFill/>
          <a:ln w="9525">
            <a:noFill/>
            <a:miter lim="800000"/>
            <a:headEnd/>
            <a:tailEnd/>
          </a:ln>
        </p:spPr>
      </p:pic>
      <p:sp>
        <p:nvSpPr>
          <p:cNvPr id="15" name="Rectangle 21"/>
          <p:cNvSpPr>
            <a:spLocks noChangeArrowheads="1"/>
          </p:cNvSpPr>
          <p:nvPr/>
        </p:nvSpPr>
        <p:spPr bwMode="auto">
          <a:xfrm>
            <a:off x="928662" y="3357562"/>
            <a:ext cx="1219200" cy="336550"/>
          </a:xfrm>
          <a:prstGeom prst="rect">
            <a:avLst/>
          </a:prstGeom>
          <a:noFill/>
          <a:ln w="9525">
            <a:noFill/>
            <a:miter lim="800000"/>
            <a:headEnd/>
            <a:tailEnd/>
          </a:ln>
        </p:spPr>
        <p:txBody>
          <a:bodyPr wrap="none">
            <a:spAutoFit/>
          </a:bodyPr>
          <a:lstStyle/>
          <a:p>
            <a:r>
              <a:rPr lang="ru-RU" sz="1600" dirty="0">
                <a:latin typeface="Times New Roman" pitchFamily="18" charset="0"/>
              </a:rPr>
              <a:t>Дж. Томсон</a:t>
            </a:r>
          </a:p>
        </p:txBody>
      </p:sp>
      <p:sp>
        <p:nvSpPr>
          <p:cNvPr id="16" name="Rectangle 22"/>
          <p:cNvSpPr>
            <a:spLocks noChangeArrowheads="1"/>
          </p:cNvSpPr>
          <p:nvPr/>
        </p:nvSpPr>
        <p:spPr bwMode="auto">
          <a:xfrm>
            <a:off x="642910" y="6072206"/>
            <a:ext cx="1879600" cy="336550"/>
          </a:xfrm>
          <a:prstGeom prst="rect">
            <a:avLst/>
          </a:prstGeom>
          <a:noFill/>
          <a:ln w="9525">
            <a:noFill/>
            <a:miter lim="800000"/>
            <a:headEnd/>
            <a:tailEnd/>
          </a:ln>
        </p:spPr>
        <p:txBody>
          <a:bodyPr wrap="none">
            <a:spAutoFit/>
          </a:bodyPr>
          <a:lstStyle/>
          <a:p>
            <a:r>
              <a:rPr lang="ru-RU" sz="1600" dirty="0">
                <a:latin typeface="Times New Roman" pitchFamily="18" charset="0"/>
              </a:rPr>
              <a:t>М.А. Бонч-Бруевич</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out)">
                                      <p:cBhvr>
                                        <p:cTn id="7" dur="500"/>
                                        <p:tgtEl>
                                          <p:spTgt spid="9"/>
                                        </p:tgtEl>
                                      </p:cBhvr>
                                    </p:animEffect>
                                  </p:childTnLst>
                                </p:cTn>
                              </p:par>
                            </p:childTnLst>
                          </p:cTn>
                        </p:par>
                        <p:par>
                          <p:cTn id="8" fill="hold">
                            <p:stCondLst>
                              <p:cond delay="500"/>
                            </p:stCondLst>
                            <p:childTnLst>
                              <p:par>
                                <p:cTn id="9" presetID="4" presetClass="entr" presetSubtype="32"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ox(out)">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utoUpdateAnimBg="0"/>
      <p:bldP spid="10"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2800" dirty="0" smtClean="0">
                <a:ln w="1905"/>
                <a:solidFill>
                  <a:srgbClr val="FF0000"/>
                </a:solidFill>
                <a:effectLst>
                  <a:outerShdw blurRad="38100" dist="38100" dir="2700000" algn="tl">
                    <a:srgbClr val="000000">
                      <a:alpha val="43137"/>
                    </a:srgbClr>
                  </a:outerShdw>
                </a:effectLst>
              </a:rPr>
              <a:t>1</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(1945-1959гг)</a:t>
            </a:r>
            <a:endParaRPr lang="ru-RU" sz="2400" dirty="0">
              <a:ln w="1905"/>
              <a:solidFill>
                <a:srgbClr val="FF0000"/>
              </a:solidFill>
              <a:effectLst>
                <a:outerShdw blurRad="38100" dist="38100" dir="2700000" algn="tl">
                  <a:srgbClr val="000000">
                    <a:alpha val="43137"/>
                  </a:srgbClr>
                </a:outerShdw>
              </a:effectLst>
            </a:endParaRPr>
          </a:p>
        </p:txBody>
      </p:sp>
      <p:sp>
        <p:nvSpPr>
          <p:cNvPr id="8" name="Rectangle 2"/>
          <p:cNvSpPr>
            <a:spLocks noChangeArrowheads="1"/>
          </p:cNvSpPr>
          <p:nvPr/>
        </p:nvSpPr>
        <p:spPr bwMode="auto">
          <a:xfrm>
            <a:off x="3428992" y="1214422"/>
            <a:ext cx="5072098" cy="1785746"/>
          </a:xfrm>
          <a:prstGeom prst="rect">
            <a:avLst/>
          </a:prstGeom>
          <a:noFill/>
          <a:ln w="9525">
            <a:noFill/>
            <a:miter lim="800000"/>
            <a:headEnd/>
            <a:tailEnd/>
          </a:ln>
        </p:spPr>
        <p:txBody>
          <a:bodyPr wrap="square" lIns="92075" tIns="46038" rIns="92075" bIns="46038">
            <a:spAutoFit/>
          </a:bodyPr>
          <a:lstStyle/>
          <a:p>
            <a:pPr algn="just" defTabSz="762000" eaLnBrk="0" hangingPunct="0"/>
            <a:r>
              <a:rPr lang="ru-RU" b="1" dirty="0">
                <a:solidFill>
                  <a:srgbClr val="CC3300"/>
                </a:solidFill>
                <a:latin typeface="Times New Roman" pitchFamily="18" charset="0"/>
              </a:rPr>
              <a:t>1944 г.</a:t>
            </a:r>
            <a:r>
              <a:rPr lang="ru-RU" sz="2800" b="1" dirty="0">
                <a:solidFill>
                  <a:srgbClr val="663300"/>
                </a:solidFill>
                <a:latin typeface="Times New Roman" pitchFamily="18" charset="0"/>
              </a:rPr>
              <a:t> </a:t>
            </a:r>
            <a:r>
              <a:rPr lang="ru-RU" dirty="0">
                <a:latin typeface="Times New Roman" pitchFamily="18" charset="0"/>
              </a:rPr>
              <a:t>– американский математик </a:t>
            </a:r>
            <a:r>
              <a:rPr lang="ru-RU" dirty="0" err="1">
                <a:latin typeface="Times New Roman" pitchFamily="18" charset="0"/>
              </a:rPr>
              <a:t>Говард</a:t>
            </a:r>
            <a:r>
              <a:rPr lang="ru-RU" dirty="0">
                <a:latin typeface="Times New Roman" pitchFamily="18" charset="0"/>
              </a:rPr>
              <a:t> </a:t>
            </a:r>
            <a:r>
              <a:rPr lang="ru-RU" dirty="0" err="1">
                <a:latin typeface="Times New Roman" pitchFamily="18" charset="0"/>
              </a:rPr>
              <a:t>Айкен</a:t>
            </a:r>
            <a:r>
              <a:rPr lang="ru-RU" dirty="0">
                <a:latin typeface="Times New Roman" pitchFamily="18" charset="0"/>
              </a:rPr>
              <a:t> сконструировал в Гарвардском</a:t>
            </a:r>
            <a:r>
              <a:rPr lang="en-US" dirty="0">
                <a:latin typeface="Times New Roman" pitchFamily="18" charset="0"/>
              </a:rPr>
              <a:t> </a:t>
            </a:r>
            <a:r>
              <a:rPr lang="ru-RU" dirty="0">
                <a:latin typeface="Times New Roman" pitchFamily="18" charset="0"/>
              </a:rPr>
              <a:t>университете автоматическую</a:t>
            </a:r>
            <a:r>
              <a:rPr lang="en-US" dirty="0">
                <a:latin typeface="Times New Roman" pitchFamily="18" charset="0"/>
              </a:rPr>
              <a:t> </a:t>
            </a:r>
            <a:r>
              <a:rPr lang="ru-RU" dirty="0">
                <a:latin typeface="Times New Roman" pitchFamily="18" charset="0"/>
              </a:rPr>
              <a:t>вычислительную машину АВМ  «Марк-1» с программным</a:t>
            </a:r>
            <a:r>
              <a:rPr lang="en-US" dirty="0">
                <a:latin typeface="Times New Roman" pitchFamily="18" charset="0"/>
              </a:rPr>
              <a:t> </a:t>
            </a:r>
            <a:r>
              <a:rPr lang="ru-RU" dirty="0">
                <a:latin typeface="Times New Roman" pitchFamily="18" charset="0"/>
              </a:rPr>
              <a:t>управлением на релейных и</a:t>
            </a:r>
            <a:r>
              <a:rPr lang="en-US" dirty="0">
                <a:latin typeface="Times New Roman" pitchFamily="18" charset="0"/>
              </a:rPr>
              <a:t> </a:t>
            </a:r>
            <a:r>
              <a:rPr lang="ru-RU" dirty="0">
                <a:latin typeface="Times New Roman" pitchFamily="18" charset="0"/>
              </a:rPr>
              <a:t>механических элементах.</a:t>
            </a:r>
            <a:endParaRPr lang="ru-RU" sz="2800" b="1" dirty="0">
              <a:solidFill>
                <a:srgbClr val="663300"/>
              </a:solidFill>
              <a:latin typeface="Times New Roman" pitchFamily="18" charset="0"/>
            </a:endParaRPr>
          </a:p>
        </p:txBody>
      </p:sp>
      <p:pic>
        <p:nvPicPr>
          <p:cNvPr id="10" name="Picture 9" descr="Aiken copy"/>
          <p:cNvPicPr>
            <a:picLocks noChangeAspect="1" noChangeArrowheads="1"/>
          </p:cNvPicPr>
          <p:nvPr/>
        </p:nvPicPr>
        <p:blipFill>
          <a:blip r:embed="rId6" cstate="email">
            <a:lum bright="18000"/>
          </a:blip>
          <a:srcRect/>
          <a:stretch>
            <a:fillRect/>
          </a:stretch>
        </p:blipFill>
        <p:spPr bwMode="auto">
          <a:xfrm>
            <a:off x="1357290" y="1142984"/>
            <a:ext cx="1928826" cy="2110085"/>
          </a:xfrm>
          <a:prstGeom prst="rect">
            <a:avLst/>
          </a:prstGeom>
          <a:noFill/>
          <a:ln w="9525">
            <a:noFill/>
            <a:miter lim="800000"/>
            <a:headEnd/>
            <a:tailEnd/>
          </a:ln>
        </p:spPr>
      </p:pic>
      <p:sp>
        <p:nvSpPr>
          <p:cNvPr id="11" name="Rectangle 20"/>
          <p:cNvSpPr>
            <a:spLocks noChangeArrowheads="1"/>
          </p:cNvSpPr>
          <p:nvPr/>
        </p:nvSpPr>
        <p:spPr bwMode="auto">
          <a:xfrm>
            <a:off x="1571604" y="3357562"/>
            <a:ext cx="1398587" cy="336550"/>
          </a:xfrm>
          <a:prstGeom prst="rect">
            <a:avLst/>
          </a:prstGeom>
          <a:noFill/>
          <a:ln w="9525">
            <a:noFill/>
            <a:miter lim="800000"/>
            <a:headEnd/>
            <a:tailEnd/>
          </a:ln>
        </p:spPr>
        <p:txBody>
          <a:bodyPr wrap="none">
            <a:spAutoFit/>
          </a:bodyPr>
          <a:lstStyle/>
          <a:p>
            <a:r>
              <a:rPr lang="ru-RU" sz="1600" dirty="0" err="1">
                <a:latin typeface="Times New Roman" pitchFamily="18" charset="0"/>
              </a:rPr>
              <a:t>Говард</a:t>
            </a:r>
            <a:r>
              <a:rPr lang="ru-RU" sz="1600" dirty="0">
                <a:latin typeface="Times New Roman" pitchFamily="18" charset="0"/>
              </a:rPr>
              <a:t> </a:t>
            </a:r>
            <a:r>
              <a:rPr lang="ru-RU" sz="1600" dirty="0" err="1">
                <a:latin typeface="Times New Roman" pitchFamily="18" charset="0"/>
              </a:rPr>
              <a:t>Айкен</a:t>
            </a:r>
            <a:endParaRPr lang="ru-RU" sz="1600" dirty="0">
              <a:latin typeface="Times New Roman" pitchFamily="18" charset="0"/>
            </a:endParaRPr>
          </a:p>
        </p:txBody>
      </p:sp>
      <p:pic>
        <p:nvPicPr>
          <p:cNvPr id="64514" name="Picture 2" descr="C:\Documents and Settings\TEMP\Рабочий стол\Рисунок9.jpg"/>
          <p:cNvPicPr>
            <a:picLocks noChangeAspect="1" noChangeArrowheads="1"/>
          </p:cNvPicPr>
          <p:nvPr/>
        </p:nvPicPr>
        <p:blipFill>
          <a:blip r:embed="rId7" cstate="email"/>
          <a:srcRect/>
          <a:stretch>
            <a:fillRect/>
          </a:stretch>
        </p:blipFill>
        <p:spPr bwMode="auto">
          <a:xfrm>
            <a:off x="357158" y="4572008"/>
            <a:ext cx="3127375" cy="1358900"/>
          </a:xfrm>
          <a:prstGeom prst="rect">
            <a:avLst/>
          </a:prstGeom>
          <a:noFill/>
        </p:spPr>
      </p:pic>
      <p:pic>
        <p:nvPicPr>
          <p:cNvPr id="64515" name="Picture 3" descr="C:\Documents and Settings\TEMP\Рабочий стол\Рисунок10.jpg"/>
          <p:cNvPicPr>
            <a:picLocks noChangeAspect="1" noChangeArrowheads="1"/>
          </p:cNvPicPr>
          <p:nvPr/>
        </p:nvPicPr>
        <p:blipFill>
          <a:blip r:embed="rId8" cstate="email"/>
          <a:srcRect/>
          <a:stretch>
            <a:fillRect/>
          </a:stretch>
        </p:blipFill>
        <p:spPr bwMode="auto">
          <a:xfrm>
            <a:off x="3493880" y="3786190"/>
            <a:ext cx="2308425" cy="2114551"/>
          </a:xfrm>
          <a:prstGeom prst="rect">
            <a:avLst/>
          </a:prstGeom>
          <a:noFill/>
        </p:spPr>
      </p:pic>
      <p:pic>
        <p:nvPicPr>
          <p:cNvPr id="64516" name="Picture 4" descr="C:\Documents and Settings\TEMP\Рабочий стол\Рисунок11.jpg"/>
          <p:cNvPicPr>
            <a:picLocks noChangeAspect="1" noChangeArrowheads="1"/>
          </p:cNvPicPr>
          <p:nvPr/>
        </p:nvPicPr>
        <p:blipFill>
          <a:blip r:embed="rId9" cstate="email"/>
          <a:srcRect/>
          <a:stretch>
            <a:fillRect/>
          </a:stretch>
        </p:blipFill>
        <p:spPr bwMode="auto">
          <a:xfrm>
            <a:off x="5786446" y="3786190"/>
            <a:ext cx="3005137" cy="2201863"/>
          </a:xfrm>
          <a:prstGeom prst="rect">
            <a:avLst/>
          </a:prstGeom>
          <a:noFill/>
        </p:spPr>
      </p:pic>
      <p:sp>
        <p:nvSpPr>
          <p:cNvPr id="17" name="Rectangle 20"/>
          <p:cNvSpPr>
            <a:spLocks noChangeArrowheads="1"/>
          </p:cNvSpPr>
          <p:nvPr/>
        </p:nvSpPr>
        <p:spPr bwMode="auto">
          <a:xfrm>
            <a:off x="1714480" y="6072206"/>
            <a:ext cx="4606389" cy="369332"/>
          </a:xfrm>
          <a:prstGeom prst="rect">
            <a:avLst/>
          </a:prstGeom>
          <a:noFill/>
          <a:ln w="9525">
            <a:noFill/>
            <a:miter lim="800000"/>
            <a:headEnd/>
            <a:tailEnd/>
          </a:ln>
        </p:spPr>
        <p:txBody>
          <a:bodyPr wrap="none">
            <a:spAutoFit/>
          </a:bodyPr>
          <a:lstStyle/>
          <a:p>
            <a:r>
              <a:rPr lang="ru-RU" dirty="0" smtClean="0">
                <a:latin typeface="Times New Roman" pitchFamily="18" charset="0"/>
              </a:rPr>
              <a:t>Перфокарта, накопители на магнитной ленте</a:t>
            </a:r>
            <a:endParaRPr lang="ru-RU" dirty="0">
              <a:latin typeface="Times New Roman" pitchFamily="18" charset="0"/>
            </a:endParaRP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2800" dirty="0" smtClean="0">
                <a:ln w="1905"/>
                <a:solidFill>
                  <a:srgbClr val="FF0000"/>
                </a:solidFill>
                <a:effectLst>
                  <a:outerShdw blurRad="38100" dist="38100" dir="2700000" algn="tl">
                    <a:srgbClr val="000000">
                      <a:alpha val="43137"/>
                    </a:srgbClr>
                  </a:outerShdw>
                </a:effectLst>
              </a:rPr>
              <a:t>1</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(1945-1959гг)</a:t>
            </a:r>
            <a:endParaRPr lang="ru-RU" sz="2400" dirty="0">
              <a:ln w="1905"/>
              <a:solidFill>
                <a:srgbClr val="FF0000"/>
              </a:solidFill>
              <a:effectLst>
                <a:outerShdw blurRad="38100" dist="38100" dir="2700000" algn="tl">
                  <a:srgbClr val="000000">
                    <a:alpha val="43137"/>
                  </a:srgbClr>
                </a:outerShdw>
              </a:effectLst>
            </a:endParaRPr>
          </a:p>
        </p:txBody>
      </p:sp>
      <p:pic>
        <p:nvPicPr>
          <p:cNvPr id="8" name="Picture 14" descr="0"/>
          <p:cNvPicPr>
            <a:picLocks noChangeAspect="1" noChangeArrowheads="1"/>
          </p:cNvPicPr>
          <p:nvPr/>
        </p:nvPicPr>
        <p:blipFill>
          <a:blip r:embed="rId6" cstate="email"/>
          <a:srcRect/>
          <a:stretch>
            <a:fillRect/>
          </a:stretch>
        </p:blipFill>
        <p:spPr bwMode="auto">
          <a:xfrm>
            <a:off x="857224" y="1857364"/>
            <a:ext cx="7532722" cy="4693566"/>
          </a:xfrm>
          <a:prstGeom prst="rect">
            <a:avLst/>
          </a:prstGeom>
          <a:noFill/>
        </p:spPr>
      </p:pic>
      <p:sp>
        <p:nvSpPr>
          <p:cNvPr id="11" name="Rectangle 6"/>
          <p:cNvSpPr>
            <a:spLocks noChangeArrowheads="1"/>
          </p:cNvSpPr>
          <p:nvPr/>
        </p:nvSpPr>
        <p:spPr bwMode="auto">
          <a:xfrm>
            <a:off x="428596" y="714356"/>
            <a:ext cx="8286808" cy="1447192"/>
          </a:xfrm>
          <a:prstGeom prst="rect">
            <a:avLst/>
          </a:prstGeom>
          <a:noFill/>
          <a:ln w="9525">
            <a:noFill/>
            <a:miter lim="800000"/>
            <a:headEnd/>
            <a:tailEnd/>
          </a:ln>
        </p:spPr>
        <p:txBody>
          <a:bodyPr wrap="square" lIns="92075" tIns="46038" rIns="92075" bIns="46038">
            <a:spAutoFit/>
          </a:bodyPr>
          <a:lstStyle/>
          <a:p>
            <a:pPr defTabSz="762000" eaLnBrk="0" hangingPunct="0"/>
            <a:r>
              <a:rPr lang="ru-RU" sz="1600" b="1" dirty="0">
                <a:solidFill>
                  <a:srgbClr val="CC3300"/>
                </a:solidFill>
                <a:latin typeface="Times New Roman" pitchFamily="18" charset="0"/>
              </a:rPr>
              <a:t>1946 г.</a:t>
            </a:r>
            <a:r>
              <a:rPr lang="ru-RU" sz="2400" b="1" dirty="0">
                <a:solidFill>
                  <a:srgbClr val="663300"/>
                </a:solidFill>
                <a:latin typeface="Times New Roman" pitchFamily="18" charset="0"/>
              </a:rPr>
              <a:t> </a:t>
            </a:r>
            <a:r>
              <a:rPr lang="ru-RU" sz="1600" dirty="0">
                <a:latin typeface="Times New Roman" pitchFamily="18" charset="0"/>
              </a:rPr>
              <a:t>– американский инженер-электронщик  </a:t>
            </a:r>
            <a:r>
              <a:rPr lang="ru-RU" sz="1600" dirty="0" smtClean="0">
                <a:latin typeface="Times New Roman" pitchFamily="18" charset="0"/>
              </a:rPr>
              <a:t>Д.П</a:t>
            </a:r>
            <a:r>
              <a:rPr lang="ru-RU" sz="1600" dirty="0">
                <a:latin typeface="Times New Roman" pitchFamily="18" charset="0"/>
              </a:rPr>
              <a:t>. Эккерт и физик   </a:t>
            </a:r>
            <a:r>
              <a:rPr lang="ru-RU" sz="1600" dirty="0" smtClean="0">
                <a:latin typeface="Times New Roman" pitchFamily="18" charset="0"/>
              </a:rPr>
              <a:t>Д.У</a:t>
            </a:r>
            <a:r>
              <a:rPr lang="ru-RU" sz="1600" dirty="0">
                <a:latin typeface="Times New Roman" pitchFamily="18" charset="0"/>
              </a:rPr>
              <a:t>. </a:t>
            </a:r>
            <a:r>
              <a:rPr lang="ru-RU" sz="1600" dirty="0" err="1">
                <a:latin typeface="Times New Roman" pitchFamily="18" charset="0"/>
              </a:rPr>
              <a:t>Моучли</a:t>
            </a:r>
            <a:r>
              <a:rPr lang="ru-RU" sz="1600" dirty="0">
                <a:latin typeface="Times New Roman" pitchFamily="18" charset="0"/>
              </a:rPr>
              <a:t> сконструировали в </a:t>
            </a:r>
            <a:r>
              <a:rPr lang="ru-RU" sz="1600" dirty="0" err="1">
                <a:latin typeface="Times New Roman" pitchFamily="18" charset="0"/>
              </a:rPr>
              <a:t>Пенсильванском</a:t>
            </a:r>
            <a:r>
              <a:rPr lang="ru-RU" sz="1600" dirty="0">
                <a:latin typeface="Times New Roman" pitchFamily="18" charset="0"/>
              </a:rPr>
              <a:t> университете</a:t>
            </a:r>
            <a:r>
              <a:rPr lang="en-US" sz="1600" dirty="0">
                <a:latin typeface="Times New Roman" pitchFamily="18" charset="0"/>
              </a:rPr>
              <a:t> </a:t>
            </a:r>
            <a:r>
              <a:rPr lang="ru-RU" sz="1600" dirty="0">
                <a:latin typeface="Times New Roman" pitchFamily="18" charset="0"/>
              </a:rPr>
              <a:t>первую ЭВМ «ENIAC»</a:t>
            </a:r>
            <a:r>
              <a:rPr lang="en-US" sz="1600" dirty="0">
                <a:latin typeface="Times New Roman" pitchFamily="18" charset="0"/>
              </a:rPr>
              <a:t> </a:t>
            </a:r>
            <a:r>
              <a:rPr lang="ru-RU" sz="1600" dirty="0">
                <a:latin typeface="Times New Roman" pitchFamily="18" charset="0"/>
              </a:rPr>
              <a:t>(</a:t>
            </a:r>
            <a:r>
              <a:rPr lang="ru-RU" sz="1600" dirty="0" err="1">
                <a:latin typeface="Times New Roman" pitchFamily="18" charset="0"/>
              </a:rPr>
              <a:t>Electronic</a:t>
            </a:r>
            <a:r>
              <a:rPr lang="ru-RU" sz="1600" dirty="0">
                <a:latin typeface="Times New Roman" pitchFamily="18" charset="0"/>
              </a:rPr>
              <a:t> </a:t>
            </a:r>
            <a:r>
              <a:rPr lang="ru-RU" sz="1600" dirty="0" err="1">
                <a:latin typeface="Times New Roman" pitchFamily="18" charset="0"/>
              </a:rPr>
              <a:t>Numerical</a:t>
            </a:r>
            <a:r>
              <a:rPr lang="ru-RU" sz="1600" dirty="0">
                <a:latin typeface="Times New Roman" pitchFamily="18" charset="0"/>
              </a:rPr>
              <a:t>  </a:t>
            </a:r>
            <a:r>
              <a:rPr lang="ru-RU" sz="1600" dirty="0" err="1">
                <a:latin typeface="Times New Roman" pitchFamily="18" charset="0"/>
              </a:rPr>
              <a:t>Integrator</a:t>
            </a:r>
            <a:r>
              <a:rPr lang="ru-RU" sz="1600" dirty="0">
                <a:latin typeface="Times New Roman" pitchFamily="18" charset="0"/>
              </a:rPr>
              <a:t> </a:t>
            </a:r>
            <a:r>
              <a:rPr lang="ru-RU" sz="1600" dirty="0" err="1">
                <a:latin typeface="Times New Roman" pitchFamily="18" charset="0"/>
              </a:rPr>
              <a:t>and</a:t>
            </a:r>
            <a:r>
              <a:rPr lang="ru-RU" sz="1600" dirty="0">
                <a:latin typeface="Times New Roman" pitchFamily="18" charset="0"/>
              </a:rPr>
              <a:t> </a:t>
            </a:r>
            <a:r>
              <a:rPr lang="ru-RU" sz="1600" dirty="0" err="1">
                <a:latin typeface="Times New Roman" pitchFamily="18" charset="0"/>
              </a:rPr>
              <a:t>Computer</a:t>
            </a:r>
            <a:r>
              <a:rPr lang="ru-RU" sz="1600" dirty="0">
                <a:latin typeface="Times New Roman" pitchFamily="18" charset="0"/>
              </a:rPr>
              <a:t>). Она состояла из 20 тыс. электронных ламп.</a:t>
            </a:r>
            <a:r>
              <a:rPr lang="ru-RU" sz="2400" b="1" dirty="0">
                <a:solidFill>
                  <a:srgbClr val="663300"/>
                </a:solidFill>
                <a:latin typeface="Times New Roman" pitchFamily="18" charset="0"/>
              </a:rPr>
              <a:t>   </a:t>
            </a:r>
          </a:p>
          <a:p>
            <a:pPr defTabSz="762000" eaLnBrk="0" hangingPunct="0"/>
            <a:r>
              <a:rPr lang="ru-RU" sz="2400" b="1" dirty="0">
                <a:solidFill>
                  <a:srgbClr val="663300"/>
                </a:solidFill>
                <a:latin typeface="Times New Roman" pitchFamily="18" charset="0"/>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2800" dirty="0" smtClean="0">
                <a:ln w="1905"/>
                <a:solidFill>
                  <a:srgbClr val="FF0000"/>
                </a:solidFill>
                <a:effectLst>
                  <a:outerShdw blurRad="38100" dist="38100" dir="2700000" algn="tl">
                    <a:srgbClr val="000000">
                      <a:alpha val="43137"/>
                    </a:srgbClr>
                  </a:outerShdw>
                </a:effectLst>
              </a:rPr>
              <a:t>1</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(1945-1959гг)</a:t>
            </a:r>
            <a:endParaRPr lang="ru-RU" sz="2400" dirty="0">
              <a:ln w="1905"/>
              <a:solidFill>
                <a:srgbClr val="FF0000"/>
              </a:solidFill>
              <a:effectLst>
                <a:outerShdw blurRad="38100" dist="38100" dir="2700000" algn="tl">
                  <a:srgbClr val="000000">
                    <a:alpha val="43137"/>
                  </a:srgbClr>
                </a:outerShdw>
              </a:effectLst>
            </a:endParaRPr>
          </a:p>
        </p:txBody>
      </p:sp>
      <p:pic>
        <p:nvPicPr>
          <p:cNvPr id="8" name="Picture 10" descr="eniac1"/>
          <p:cNvPicPr>
            <a:picLocks noChangeAspect="1" noChangeArrowheads="1"/>
          </p:cNvPicPr>
          <p:nvPr/>
        </p:nvPicPr>
        <p:blipFill>
          <a:blip r:embed="rId6" cstate="email"/>
          <a:srcRect/>
          <a:stretch>
            <a:fillRect/>
          </a:stretch>
        </p:blipFill>
        <p:spPr bwMode="auto">
          <a:xfrm>
            <a:off x="6032500" y="2708275"/>
            <a:ext cx="2787650" cy="3529013"/>
          </a:xfrm>
          <a:prstGeom prst="rect">
            <a:avLst/>
          </a:prstGeom>
          <a:noFill/>
          <a:ln w="9525">
            <a:noFill/>
            <a:miter lim="800000"/>
            <a:headEnd/>
            <a:tailEnd/>
          </a:ln>
        </p:spPr>
      </p:pic>
      <p:pic>
        <p:nvPicPr>
          <p:cNvPr id="10" name="Picture 11" descr="Eniac"/>
          <p:cNvPicPr>
            <a:picLocks noChangeAspect="1" noChangeArrowheads="1"/>
          </p:cNvPicPr>
          <p:nvPr/>
        </p:nvPicPr>
        <p:blipFill>
          <a:blip r:embed="rId7" cstate="email"/>
          <a:srcRect/>
          <a:stretch>
            <a:fillRect/>
          </a:stretch>
        </p:blipFill>
        <p:spPr bwMode="auto">
          <a:xfrm>
            <a:off x="285720" y="1142984"/>
            <a:ext cx="2325687" cy="3240088"/>
          </a:xfrm>
          <a:prstGeom prst="rect">
            <a:avLst/>
          </a:prstGeom>
          <a:noFill/>
          <a:ln w="9525">
            <a:noFill/>
            <a:miter lim="800000"/>
            <a:headEnd/>
            <a:tailEnd/>
          </a:ln>
        </p:spPr>
      </p:pic>
      <p:sp>
        <p:nvSpPr>
          <p:cNvPr id="11" name="Rectangle 21"/>
          <p:cNvSpPr>
            <a:spLocks noChangeArrowheads="1"/>
          </p:cNvSpPr>
          <p:nvPr/>
        </p:nvSpPr>
        <p:spPr bwMode="auto">
          <a:xfrm>
            <a:off x="214282" y="4500570"/>
            <a:ext cx="2517775" cy="336550"/>
          </a:xfrm>
          <a:prstGeom prst="rect">
            <a:avLst/>
          </a:prstGeom>
          <a:noFill/>
          <a:ln w="9525">
            <a:noFill/>
            <a:miter lim="800000"/>
            <a:headEnd/>
            <a:tailEnd/>
          </a:ln>
        </p:spPr>
        <p:txBody>
          <a:bodyPr wrap="none">
            <a:spAutoFit/>
          </a:bodyPr>
          <a:lstStyle/>
          <a:p>
            <a:r>
              <a:rPr lang="ru-RU" sz="1600" dirty="0">
                <a:latin typeface="Times New Roman" pitchFamily="18" charset="0"/>
              </a:rPr>
              <a:t>Д.П. Эккерт,  Д.У. </a:t>
            </a:r>
            <a:r>
              <a:rPr lang="ru-RU" sz="1600" dirty="0" err="1">
                <a:latin typeface="Times New Roman" pitchFamily="18" charset="0"/>
              </a:rPr>
              <a:t>Моучли</a:t>
            </a:r>
            <a:endParaRPr lang="ru-RU" sz="1600" dirty="0">
              <a:latin typeface="Times New Roman" pitchFamily="18" charset="0"/>
            </a:endParaRPr>
          </a:p>
        </p:txBody>
      </p:sp>
      <p:sp>
        <p:nvSpPr>
          <p:cNvPr id="12" name="Rectangle 22"/>
          <p:cNvSpPr>
            <a:spLocks noChangeArrowheads="1"/>
          </p:cNvSpPr>
          <p:nvPr/>
        </p:nvSpPr>
        <p:spPr bwMode="auto">
          <a:xfrm>
            <a:off x="6764338" y="6308725"/>
            <a:ext cx="803275" cy="336550"/>
          </a:xfrm>
          <a:prstGeom prst="rect">
            <a:avLst/>
          </a:prstGeom>
          <a:noFill/>
          <a:ln w="9525">
            <a:noFill/>
            <a:miter lim="800000"/>
            <a:headEnd/>
            <a:tailEnd/>
          </a:ln>
        </p:spPr>
        <p:txBody>
          <a:bodyPr wrap="none">
            <a:spAutoFit/>
          </a:bodyPr>
          <a:lstStyle/>
          <a:p>
            <a:r>
              <a:rPr lang="ru-RU" sz="1600" dirty="0">
                <a:latin typeface="Times New Roman" pitchFamily="18" charset="0"/>
              </a:rPr>
              <a:t>ENIAC</a:t>
            </a:r>
          </a:p>
        </p:txBody>
      </p:sp>
      <p:sp>
        <p:nvSpPr>
          <p:cNvPr id="13" name="Rectangle 4"/>
          <p:cNvSpPr txBox="1">
            <a:spLocks noChangeArrowheads="1"/>
          </p:cNvSpPr>
          <p:nvPr/>
        </p:nvSpPr>
        <p:spPr>
          <a:xfrm>
            <a:off x="2643174" y="2428868"/>
            <a:ext cx="3286148" cy="4214842"/>
          </a:xfrm>
          <a:prstGeom prst="rect">
            <a:avLst/>
          </a:prstGeom>
        </p:spPr>
        <p:txBody>
          <a:bodyPr/>
          <a:lstStyle/>
          <a:p>
            <a:pPr marL="228600" marR="0" lvl="0" indent="-182563" algn="l" defTabSz="914400" rtl="0" eaLnBrk="0" fontAlgn="base" latinLnBrk="0" hangingPunct="0">
              <a:lnSpc>
                <a:spcPct val="90000"/>
              </a:lnSpc>
              <a:spcBef>
                <a:spcPct val="20000"/>
              </a:spcBef>
              <a:spcAft>
                <a:spcPts val="300"/>
              </a:spcAft>
              <a:buClr>
                <a:srgbClr val="C3260C"/>
              </a:buClr>
              <a:buSzPct val="130000"/>
              <a:buFont typeface="Arial" pitchFamily="34" charset="0"/>
              <a:buChar char="•"/>
              <a:tabLst/>
              <a:defRPr/>
            </a:pPr>
            <a:r>
              <a:rPr kumimoji="0" lang="ru-RU" i="0" u="none" strike="noStrike" kern="1200" cap="none" spc="0" normalizeH="0" baseline="0" noProof="0" dirty="0" smtClean="0">
                <a:ln>
                  <a:noFill/>
                </a:ln>
                <a:solidFill>
                  <a:srgbClr val="404040"/>
                </a:solidFill>
                <a:effectLst/>
                <a:uLnTx/>
                <a:uFillTx/>
                <a:latin typeface="Times New Roman" pitchFamily="18" charset="0"/>
                <a:cs typeface="Times New Roman" pitchFamily="18" charset="0"/>
              </a:rPr>
              <a:t>10-20 тыс.операций в сек.</a:t>
            </a:r>
          </a:p>
          <a:p>
            <a:pPr marL="228600" marR="0" lvl="0" indent="-182563" algn="l" defTabSz="914400" rtl="0" eaLnBrk="0" fontAlgn="base" latinLnBrk="0" hangingPunct="0">
              <a:lnSpc>
                <a:spcPct val="90000"/>
              </a:lnSpc>
              <a:spcBef>
                <a:spcPct val="20000"/>
              </a:spcBef>
              <a:spcAft>
                <a:spcPts val="300"/>
              </a:spcAft>
              <a:buClr>
                <a:srgbClr val="C3260C"/>
              </a:buClr>
              <a:buSzPct val="130000"/>
              <a:buFont typeface="Arial" pitchFamily="34" charset="0"/>
              <a:buChar char="•"/>
              <a:tabLst/>
              <a:defRPr/>
            </a:pPr>
            <a:r>
              <a:rPr kumimoji="0" lang="ru-RU" i="0" u="none" strike="noStrike" kern="1200" cap="none" spc="0" normalizeH="0" baseline="0" noProof="0" dirty="0" smtClean="0">
                <a:ln>
                  <a:noFill/>
                </a:ln>
                <a:solidFill>
                  <a:srgbClr val="404040"/>
                </a:solidFill>
                <a:effectLst/>
                <a:uLnTx/>
                <a:uFillTx/>
                <a:latin typeface="Times New Roman" pitchFamily="18" charset="0"/>
                <a:cs typeface="Times New Roman" pitchFamily="18" charset="0"/>
              </a:rPr>
              <a:t>30 тонн; высотой 2 этажа;</a:t>
            </a:r>
          </a:p>
          <a:p>
            <a:pPr marL="228600" marR="0" lvl="0" indent="-182563" algn="l" defTabSz="914400" rtl="0" eaLnBrk="0" fontAlgn="base" latinLnBrk="0" hangingPunct="0">
              <a:lnSpc>
                <a:spcPct val="90000"/>
              </a:lnSpc>
              <a:spcBef>
                <a:spcPct val="20000"/>
              </a:spcBef>
              <a:spcAft>
                <a:spcPts val="300"/>
              </a:spcAft>
              <a:buClr>
                <a:srgbClr val="C3260C"/>
              </a:buClr>
              <a:buSzPct val="130000"/>
              <a:buFont typeface="Arial" pitchFamily="34" charset="0"/>
              <a:buChar char="•"/>
              <a:tabLst/>
              <a:defRPr/>
            </a:pPr>
            <a:r>
              <a:rPr kumimoji="0" lang="ru-RU" i="0" u="none" strike="noStrike" kern="1200" cap="none" spc="0" normalizeH="0" baseline="0" noProof="0" dirty="0" smtClean="0">
                <a:ln>
                  <a:noFill/>
                </a:ln>
                <a:solidFill>
                  <a:srgbClr val="404040"/>
                </a:solidFill>
                <a:effectLst/>
                <a:uLnTx/>
                <a:uFillTx/>
                <a:latin typeface="Times New Roman" pitchFamily="18" charset="0"/>
                <a:cs typeface="Times New Roman" pitchFamily="18" charset="0"/>
              </a:rPr>
              <a:t>десятки тысяч электронных ламп;</a:t>
            </a:r>
          </a:p>
          <a:p>
            <a:pPr marL="228600" marR="0" lvl="0" indent="-182563" algn="l" defTabSz="914400" rtl="0" eaLnBrk="0" fontAlgn="base" latinLnBrk="0" hangingPunct="0">
              <a:lnSpc>
                <a:spcPct val="90000"/>
              </a:lnSpc>
              <a:spcBef>
                <a:spcPct val="20000"/>
              </a:spcBef>
              <a:spcAft>
                <a:spcPts val="300"/>
              </a:spcAft>
              <a:buClr>
                <a:srgbClr val="C3260C"/>
              </a:buClr>
              <a:buSzPct val="130000"/>
              <a:buFont typeface="Arial" pitchFamily="34" charset="0"/>
              <a:buChar char="•"/>
              <a:tabLst/>
              <a:defRPr/>
            </a:pPr>
            <a:r>
              <a:rPr kumimoji="0" lang="ru-RU" i="0" u="none" strike="noStrike" kern="1200" cap="none" spc="0" normalizeH="0" baseline="0" noProof="0" dirty="0" smtClean="0">
                <a:ln>
                  <a:noFill/>
                </a:ln>
                <a:solidFill>
                  <a:srgbClr val="404040"/>
                </a:solidFill>
                <a:effectLst/>
                <a:uLnTx/>
                <a:uFillTx/>
                <a:latin typeface="Times New Roman" pitchFamily="18" charset="0"/>
                <a:cs typeface="Times New Roman" pitchFamily="18" charset="0"/>
              </a:rPr>
              <a:t>провода протяженностью 10 тысяч км;</a:t>
            </a:r>
          </a:p>
          <a:p>
            <a:pPr marL="228600" marR="0" lvl="0" indent="-182563" algn="l" defTabSz="914400" rtl="0" eaLnBrk="0" fontAlgn="base" latinLnBrk="0" hangingPunct="0">
              <a:lnSpc>
                <a:spcPct val="90000"/>
              </a:lnSpc>
              <a:spcBef>
                <a:spcPct val="20000"/>
              </a:spcBef>
              <a:spcAft>
                <a:spcPts val="300"/>
              </a:spcAft>
              <a:buClr>
                <a:srgbClr val="C3260C"/>
              </a:buClr>
              <a:buSzPct val="130000"/>
              <a:buFont typeface="Arial" pitchFamily="34" charset="0"/>
              <a:buChar char="•"/>
              <a:tabLst/>
              <a:defRPr/>
            </a:pPr>
            <a:r>
              <a:rPr kumimoji="0" lang="ru-RU" i="0" u="none" strike="noStrike" kern="1200" cap="none" spc="0" normalizeH="0" baseline="0" noProof="0" dirty="0" smtClean="0">
                <a:ln>
                  <a:noFill/>
                </a:ln>
                <a:solidFill>
                  <a:srgbClr val="000000"/>
                </a:solidFill>
                <a:effectLst/>
                <a:uLnTx/>
                <a:uFillTx/>
                <a:latin typeface="Times New Roman" pitchFamily="18" charset="0"/>
                <a:cs typeface="Times New Roman" pitchFamily="18" charset="0"/>
              </a:rPr>
              <a:t>каждые 7-8 мин. одна из ламп выходила из строя</a:t>
            </a:r>
            <a:r>
              <a:rPr kumimoji="0" lang="ru-RU" i="0" u="none" strike="noStrike" kern="1200" cap="none" spc="0" normalizeH="0" baseline="0" noProof="0" dirty="0" smtClean="0">
                <a:ln>
                  <a:noFill/>
                </a:ln>
                <a:solidFill>
                  <a:srgbClr val="404040"/>
                </a:solidFill>
                <a:effectLst/>
                <a:uLnTx/>
                <a:uFillTx/>
                <a:latin typeface="Times New Roman" pitchFamily="18" charset="0"/>
                <a:cs typeface="Times New Roman" pitchFamily="18" charset="0"/>
              </a:rPr>
              <a:t> </a:t>
            </a:r>
            <a:endParaRPr kumimoji="0" lang="en-US" i="0" u="none" strike="noStrike" kern="1200" cap="none" spc="0" normalizeH="0" baseline="0" noProof="0" dirty="0" smtClean="0">
              <a:ln>
                <a:noFill/>
              </a:ln>
              <a:solidFill>
                <a:srgbClr val="404040"/>
              </a:solidFill>
              <a:effectLst/>
              <a:uLnTx/>
              <a:uFillTx/>
              <a:latin typeface="Times New Roman" pitchFamily="18" charset="0"/>
              <a:cs typeface="Times New Roman" pitchFamily="18" charset="0"/>
            </a:endParaRPr>
          </a:p>
          <a:p>
            <a:pPr marL="228600" marR="0" lvl="0" indent="-182563" algn="l" defTabSz="914400" rtl="0" eaLnBrk="0" fontAlgn="base" latinLnBrk="0" hangingPunct="0">
              <a:lnSpc>
                <a:spcPct val="90000"/>
              </a:lnSpc>
              <a:spcBef>
                <a:spcPct val="20000"/>
              </a:spcBef>
              <a:spcAft>
                <a:spcPts val="300"/>
              </a:spcAft>
              <a:buClr>
                <a:srgbClr val="C3260C"/>
              </a:buClr>
              <a:buSzPct val="130000"/>
              <a:buFont typeface="Arial" pitchFamily="34" charset="0"/>
              <a:buChar char="•"/>
              <a:tabLst/>
              <a:defRPr/>
            </a:pPr>
            <a:r>
              <a:rPr kumimoji="0" lang="ru-RU" i="0" u="none" strike="noStrike" kern="1200" cap="none" spc="0" normalizeH="0" baseline="0" noProof="0" dirty="0" smtClean="0">
                <a:ln>
                  <a:noFill/>
                </a:ln>
                <a:solidFill>
                  <a:srgbClr val="404040"/>
                </a:solidFill>
                <a:effectLst/>
                <a:uLnTx/>
                <a:uFillTx/>
                <a:latin typeface="Times New Roman" pitchFamily="18" charset="0"/>
                <a:cs typeface="Times New Roman" pitchFamily="18" charset="0"/>
              </a:rPr>
              <a:t>сложение за 0,2 мс, умножение - за 2,8 мс </a:t>
            </a:r>
          </a:p>
          <a:p>
            <a:pPr marL="228600" marR="0" lvl="0" indent="-182563" algn="l" defTabSz="914400" rtl="0" eaLnBrk="0" fontAlgn="base" latinLnBrk="0" hangingPunct="0">
              <a:lnSpc>
                <a:spcPct val="90000"/>
              </a:lnSpc>
              <a:spcBef>
                <a:spcPct val="20000"/>
              </a:spcBef>
              <a:spcAft>
                <a:spcPts val="300"/>
              </a:spcAft>
              <a:buClr>
                <a:srgbClr val="C3260C"/>
              </a:buClr>
              <a:buSzPct val="130000"/>
              <a:buFont typeface="Arial" pitchFamily="34" charset="0"/>
              <a:buChar char="•"/>
              <a:tabLst/>
              <a:defRPr/>
            </a:pPr>
            <a:r>
              <a:rPr kumimoji="0" lang="ru-RU" i="0" u="none" strike="noStrike" kern="1200" cap="none" spc="0" normalizeH="0" baseline="0" noProof="0" dirty="0" smtClean="0">
                <a:ln>
                  <a:noFill/>
                </a:ln>
                <a:solidFill>
                  <a:srgbClr val="404040"/>
                </a:solidFill>
                <a:effectLst/>
                <a:uLnTx/>
                <a:uFillTx/>
                <a:latin typeface="Times New Roman" pitchFamily="18" charset="0"/>
                <a:cs typeface="Times New Roman" pitchFamily="18" charset="0"/>
              </a:rPr>
              <a:t>Использовалась десятичная СС</a:t>
            </a:r>
            <a:endParaRPr kumimoji="0" lang="en-US" i="0" u="none" strike="noStrike" kern="1200" cap="none" spc="0" normalizeH="0" baseline="0" noProof="0" dirty="0" smtClean="0">
              <a:ln>
                <a:noFill/>
              </a:ln>
              <a:solidFill>
                <a:srgbClr val="404040"/>
              </a:solidFill>
              <a:effectLst/>
              <a:uLnTx/>
              <a:uFillTx/>
              <a:latin typeface="Times New Roman" pitchFamily="18" charset="0"/>
              <a:cs typeface="Times New Roman" pitchFamily="18" charset="0"/>
            </a:endParaRPr>
          </a:p>
          <a:p>
            <a:pPr marL="228600" marR="0" lvl="0" indent="-182563" algn="l" defTabSz="914400" rtl="0" eaLnBrk="0" fontAlgn="base" latinLnBrk="0" hangingPunct="0">
              <a:lnSpc>
                <a:spcPct val="90000"/>
              </a:lnSpc>
              <a:spcBef>
                <a:spcPct val="20000"/>
              </a:spcBef>
              <a:spcAft>
                <a:spcPts val="300"/>
              </a:spcAft>
              <a:buClr>
                <a:srgbClr val="C3260C"/>
              </a:buClr>
              <a:buSzPct val="130000"/>
              <a:buFont typeface="Arial" pitchFamily="34" charset="0"/>
              <a:buChar char="•"/>
              <a:tabLst/>
              <a:defRPr/>
            </a:pPr>
            <a:r>
              <a:rPr kumimoji="0" lang="ru-RU" i="0" u="none" strike="noStrike" kern="1200" cap="none" spc="0" normalizeH="0" baseline="0" noProof="0" dirty="0" smtClean="0">
                <a:ln>
                  <a:noFill/>
                </a:ln>
                <a:solidFill>
                  <a:srgbClr val="404040"/>
                </a:solidFill>
                <a:effectLst/>
                <a:uLnTx/>
                <a:uFillTx/>
                <a:latin typeface="Times New Roman" pitchFamily="18" charset="0"/>
                <a:cs typeface="Times New Roman" pitchFamily="18" charset="0"/>
              </a:rPr>
              <a:t>Машинные языки (0,1)</a:t>
            </a:r>
            <a:endParaRPr kumimoji="0" lang="ru-RU" i="0" u="none" strike="noStrike" kern="1200" cap="none" spc="0" normalizeH="0" baseline="0" noProof="0" dirty="0">
              <a:ln>
                <a:noFill/>
              </a:ln>
              <a:solidFill>
                <a:srgbClr val="404040"/>
              </a:solidFill>
              <a:effectLst/>
              <a:uLnTx/>
              <a:uFillTx/>
              <a:latin typeface="Times New Roman" pitchFamily="18" charset="0"/>
              <a:cs typeface="Times New Roman" pitchFamily="18" charset="0"/>
            </a:endParaRPr>
          </a:p>
        </p:txBody>
      </p:sp>
      <p:pic>
        <p:nvPicPr>
          <p:cNvPr id="60418" name="Picture 2" descr="D:\ОБ\фон к презентации\Безимени-1.jpg"/>
          <p:cNvPicPr>
            <a:picLocks noChangeAspect="1" noChangeArrowheads="1"/>
          </p:cNvPicPr>
          <p:nvPr/>
        </p:nvPicPr>
        <p:blipFill>
          <a:blip r:embed="rId8" cstate="email">
            <a:clrChange>
              <a:clrFrom>
                <a:srgbClr val="FFFFFF"/>
              </a:clrFrom>
              <a:clrTo>
                <a:srgbClr val="FFFFFF">
                  <a:alpha val="0"/>
                </a:srgbClr>
              </a:clrTo>
            </a:clrChange>
          </a:blip>
          <a:srcRect/>
          <a:stretch>
            <a:fillRect/>
          </a:stretch>
        </p:blipFill>
        <p:spPr bwMode="auto">
          <a:xfrm>
            <a:off x="3929058" y="571480"/>
            <a:ext cx="788825" cy="1857388"/>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1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1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2800" dirty="0" smtClean="0">
                <a:ln w="1905"/>
                <a:solidFill>
                  <a:srgbClr val="FF0000"/>
                </a:solidFill>
                <a:effectLst>
                  <a:outerShdw blurRad="38100" dist="38100" dir="2700000" algn="tl">
                    <a:srgbClr val="000000">
                      <a:alpha val="43137"/>
                    </a:srgbClr>
                  </a:outerShdw>
                </a:effectLst>
              </a:rPr>
              <a:t>1</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(1945-1959гг)</a:t>
            </a:r>
            <a:endParaRPr lang="ru-RU" sz="2400" dirty="0">
              <a:ln w="1905"/>
              <a:solidFill>
                <a:srgbClr val="FF0000"/>
              </a:solidFill>
              <a:effectLst>
                <a:outerShdw blurRad="38100" dist="38100" dir="2700000" algn="tl">
                  <a:srgbClr val="000000">
                    <a:alpha val="43137"/>
                  </a:srgbClr>
                </a:outerShdw>
              </a:effectLst>
            </a:endParaRPr>
          </a:p>
        </p:txBody>
      </p:sp>
      <p:pic>
        <p:nvPicPr>
          <p:cNvPr id="125954" name="Picture 2"/>
          <p:cNvPicPr>
            <a:picLocks noChangeAspect="1" noChangeArrowheads="1"/>
          </p:cNvPicPr>
          <p:nvPr/>
        </p:nvPicPr>
        <p:blipFill>
          <a:blip r:embed="rId6" cstate="email"/>
          <a:srcRect/>
          <a:stretch>
            <a:fillRect/>
          </a:stretch>
        </p:blipFill>
        <p:spPr bwMode="auto">
          <a:xfrm>
            <a:off x="1214414" y="1000108"/>
            <a:ext cx="6515104" cy="4656629"/>
          </a:xfrm>
          <a:prstGeom prst="rect">
            <a:avLst/>
          </a:prstGeom>
          <a:noFill/>
          <a:ln w="9525">
            <a:noFill/>
            <a:miter lim="800000"/>
            <a:headEnd/>
            <a:tailEnd/>
          </a:ln>
        </p:spPr>
      </p:pic>
      <p:sp>
        <p:nvSpPr>
          <p:cNvPr id="10" name="Прямоугольник 9"/>
          <p:cNvSpPr/>
          <p:nvPr/>
        </p:nvSpPr>
        <p:spPr>
          <a:xfrm>
            <a:off x="428596" y="5715016"/>
            <a:ext cx="8358246" cy="646331"/>
          </a:xfrm>
          <a:prstGeom prst="rect">
            <a:avLst/>
          </a:prstGeom>
        </p:spPr>
        <p:txBody>
          <a:bodyPr wrap="square">
            <a:spAutoFit/>
          </a:bodyPr>
          <a:lstStyle/>
          <a:p>
            <a:r>
              <a:rPr lang="ru-RU" b="1" dirty="0" smtClean="0">
                <a:solidFill>
                  <a:srgbClr val="FF3809"/>
                </a:solidFill>
              </a:rPr>
              <a:t>1949 год </a:t>
            </a:r>
            <a:r>
              <a:rPr lang="ru-RU" dirty="0" smtClean="0"/>
              <a:t>— Морис Уилкс, профессор Кембриджа, закончил создание компьютера EDSAC.  Он же создал машинный язык АССЕМБЛЕР</a:t>
            </a:r>
            <a:endParaRPr lang="ru-RU" dirty="0"/>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2800" dirty="0" smtClean="0">
                <a:ln w="1905"/>
                <a:solidFill>
                  <a:srgbClr val="FF0000"/>
                </a:solidFill>
                <a:effectLst>
                  <a:outerShdw blurRad="38100" dist="38100" dir="2700000" algn="tl">
                    <a:srgbClr val="000000">
                      <a:alpha val="43137"/>
                    </a:srgbClr>
                  </a:outerShdw>
                </a:effectLst>
              </a:rPr>
              <a:t>1</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(1945-1959гг)</a:t>
            </a:r>
            <a:endParaRPr lang="ru-RU" sz="2400" dirty="0">
              <a:ln w="1905"/>
              <a:solidFill>
                <a:srgbClr val="FF0000"/>
              </a:solidFill>
              <a:effectLst>
                <a:outerShdw blurRad="38100" dist="38100" dir="2700000" algn="tl">
                  <a:srgbClr val="000000">
                    <a:alpha val="43137"/>
                  </a:srgbClr>
                </a:outerShdw>
              </a:effectLst>
            </a:endParaRPr>
          </a:p>
        </p:txBody>
      </p:sp>
      <p:pic>
        <p:nvPicPr>
          <p:cNvPr id="126978" name="Picture 2"/>
          <p:cNvPicPr>
            <a:picLocks noChangeAspect="1" noChangeArrowheads="1"/>
          </p:cNvPicPr>
          <p:nvPr/>
        </p:nvPicPr>
        <p:blipFill>
          <a:blip r:embed="rId6" cstate="email"/>
          <a:srcRect/>
          <a:stretch>
            <a:fillRect/>
          </a:stretch>
        </p:blipFill>
        <p:spPr bwMode="auto">
          <a:xfrm>
            <a:off x="2143108" y="886320"/>
            <a:ext cx="4357718" cy="5218825"/>
          </a:xfrm>
          <a:prstGeom prst="rect">
            <a:avLst/>
          </a:prstGeom>
          <a:noFill/>
          <a:ln w="9525">
            <a:noFill/>
            <a:miter lim="800000"/>
            <a:headEnd/>
            <a:tailEnd/>
          </a:ln>
        </p:spPr>
      </p:pic>
      <p:sp>
        <p:nvSpPr>
          <p:cNvPr id="10" name="Прямоугольник 9"/>
          <p:cNvSpPr/>
          <p:nvPr/>
        </p:nvSpPr>
        <p:spPr>
          <a:xfrm>
            <a:off x="2285984" y="6143644"/>
            <a:ext cx="4242252" cy="369332"/>
          </a:xfrm>
          <a:prstGeom prst="rect">
            <a:avLst/>
          </a:prstGeom>
        </p:spPr>
        <p:txBody>
          <a:bodyPr wrap="none">
            <a:spAutoFit/>
          </a:bodyPr>
          <a:lstStyle/>
          <a:p>
            <a:r>
              <a:rPr lang="ru-RU" b="1" dirty="0" smtClean="0">
                <a:solidFill>
                  <a:srgbClr val="FF3809"/>
                </a:solidFill>
              </a:rPr>
              <a:t>1951 год </a:t>
            </a:r>
            <a:r>
              <a:rPr lang="ru-RU" dirty="0" smtClean="0"/>
              <a:t>– запуск компьютера EDVAC</a:t>
            </a:r>
            <a:endParaRPr lang="ru-RU" dirty="0"/>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2800" dirty="0" smtClean="0">
                <a:ln w="1905"/>
                <a:solidFill>
                  <a:srgbClr val="FF0000"/>
                </a:solidFill>
                <a:effectLst>
                  <a:outerShdw blurRad="38100" dist="38100" dir="2700000" algn="tl">
                    <a:srgbClr val="000000">
                      <a:alpha val="43137"/>
                    </a:srgbClr>
                  </a:outerShdw>
                </a:effectLst>
              </a:rPr>
              <a:t>1</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(1945-1959гг)</a:t>
            </a:r>
            <a:endParaRPr lang="ru-RU" sz="2400" dirty="0">
              <a:ln w="1905"/>
              <a:solidFill>
                <a:srgbClr val="FF0000"/>
              </a:solidFill>
              <a:effectLst>
                <a:outerShdw blurRad="38100" dist="38100" dir="2700000" algn="tl">
                  <a:srgbClr val="000000">
                    <a:alpha val="43137"/>
                  </a:srgbClr>
                </a:outerShdw>
              </a:effectLst>
            </a:endParaRPr>
          </a:p>
        </p:txBody>
      </p:sp>
      <p:sp>
        <p:nvSpPr>
          <p:cNvPr id="8" name="Rectangle 16"/>
          <p:cNvSpPr>
            <a:spLocks noChangeArrowheads="1"/>
          </p:cNvSpPr>
          <p:nvPr/>
        </p:nvSpPr>
        <p:spPr bwMode="auto">
          <a:xfrm>
            <a:off x="2159000" y="3709988"/>
            <a:ext cx="3276600" cy="2736850"/>
          </a:xfrm>
          <a:prstGeom prst="rect">
            <a:avLst/>
          </a:prstGeom>
          <a:solidFill>
            <a:schemeClr val="bg1"/>
          </a:solidFill>
          <a:ln w="9525">
            <a:noFill/>
            <a:miter lim="800000"/>
            <a:headEnd/>
            <a:tailEnd/>
          </a:ln>
          <a:effectLst>
            <a:prstShdw prst="shdw17" dist="17961" dir="2700000">
              <a:schemeClr val="bg1">
                <a:gamma/>
                <a:shade val="60000"/>
                <a:invGamma/>
              </a:schemeClr>
            </a:prstShdw>
          </a:effectLst>
        </p:spPr>
        <p:txBody>
          <a:bodyPr wrap="none" anchor="ctr"/>
          <a:lstStyle/>
          <a:p>
            <a:pPr algn="just">
              <a:defRPr/>
            </a:pPr>
            <a:endParaRPr lang="en-US" sz="1400">
              <a:latin typeface="Times New Roman" pitchFamily="18" charset="0"/>
            </a:endParaRPr>
          </a:p>
        </p:txBody>
      </p:sp>
      <p:sp>
        <p:nvSpPr>
          <p:cNvPr id="10" name="Rectangle 15"/>
          <p:cNvSpPr>
            <a:spLocks noChangeArrowheads="1"/>
          </p:cNvSpPr>
          <p:nvPr/>
        </p:nvSpPr>
        <p:spPr bwMode="auto">
          <a:xfrm>
            <a:off x="2159000" y="1341438"/>
            <a:ext cx="3276600" cy="1511300"/>
          </a:xfrm>
          <a:prstGeom prst="rect">
            <a:avLst/>
          </a:prstGeom>
          <a:solidFill>
            <a:schemeClr val="bg1"/>
          </a:solidFill>
          <a:ln w="9525">
            <a:noFill/>
            <a:miter lim="800000"/>
            <a:headEnd/>
            <a:tailEnd/>
          </a:ln>
          <a:effectLst>
            <a:prstShdw prst="shdw17" dist="17961" dir="2700000">
              <a:schemeClr val="bg1">
                <a:gamma/>
                <a:shade val="60000"/>
                <a:invGamma/>
              </a:schemeClr>
            </a:prstShdw>
          </a:effectLst>
        </p:spPr>
        <p:txBody>
          <a:bodyPr wrap="none" anchor="ctr"/>
          <a:lstStyle/>
          <a:p>
            <a:pPr algn="just">
              <a:defRPr/>
            </a:pPr>
            <a:endParaRPr lang="en-US" sz="1400">
              <a:latin typeface="Times New Roman" pitchFamily="18" charset="0"/>
            </a:endParaRPr>
          </a:p>
        </p:txBody>
      </p:sp>
      <p:sp>
        <p:nvSpPr>
          <p:cNvPr id="11" name="Rectangle 2"/>
          <p:cNvSpPr>
            <a:spLocks noChangeArrowheads="1"/>
          </p:cNvSpPr>
          <p:nvPr/>
        </p:nvSpPr>
        <p:spPr bwMode="auto">
          <a:xfrm>
            <a:off x="2268538" y="3565525"/>
            <a:ext cx="3095625" cy="3022600"/>
          </a:xfrm>
          <a:prstGeom prst="rect">
            <a:avLst/>
          </a:prstGeom>
          <a:noFill/>
          <a:ln w="9525">
            <a:noFill/>
            <a:miter lim="800000"/>
            <a:headEnd/>
            <a:tailEnd/>
          </a:ln>
        </p:spPr>
        <p:txBody>
          <a:bodyPr lIns="92075" tIns="46038" rIns="92075" bIns="46038">
            <a:spAutoFit/>
          </a:bodyPr>
          <a:lstStyle/>
          <a:p>
            <a:pPr algn="just" defTabSz="762000"/>
            <a:r>
              <a:rPr lang="ru-RU" sz="1600" b="1">
                <a:solidFill>
                  <a:srgbClr val="CC3300"/>
                </a:solidFill>
                <a:latin typeface="Times New Roman" pitchFamily="18" charset="0"/>
              </a:rPr>
              <a:t>1948 г.</a:t>
            </a:r>
            <a:r>
              <a:rPr lang="ru-RU" sz="2400" b="1">
                <a:solidFill>
                  <a:srgbClr val="663300"/>
                </a:solidFill>
                <a:latin typeface="Times New Roman" pitchFamily="18" charset="0"/>
              </a:rPr>
              <a:t>   </a:t>
            </a:r>
            <a:r>
              <a:rPr lang="ru-RU" sz="1600">
                <a:latin typeface="Times New Roman" pitchFamily="18" charset="0"/>
              </a:rPr>
              <a:t>– американский математик Норберт</a:t>
            </a:r>
            <a:r>
              <a:rPr lang="en-US" sz="1600">
                <a:latin typeface="Times New Roman" pitchFamily="18" charset="0"/>
              </a:rPr>
              <a:t> </a:t>
            </a:r>
            <a:r>
              <a:rPr lang="ru-RU" sz="1600">
                <a:latin typeface="Times New Roman" pitchFamily="18" charset="0"/>
              </a:rPr>
              <a:t>Винер выпустил книгу  «Кибернетика, или Управление и   связь у животных». Это положило начало развитию теории</a:t>
            </a:r>
            <a:r>
              <a:rPr lang="en-US" sz="1600">
                <a:latin typeface="Times New Roman" pitchFamily="18" charset="0"/>
              </a:rPr>
              <a:t> </a:t>
            </a:r>
            <a:r>
              <a:rPr lang="ru-RU" sz="1600">
                <a:latin typeface="Times New Roman" pitchFamily="18" charset="0"/>
              </a:rPr>
              <a:t>автоматов и становлению кибернетики –</a:t>
            </a:r>
            <a:r>
              <a:rPr lang="en-US" sz="1600">
                <a:latin typeface="Times New Roman" pitchFamily="18" charset="0"/>
              </a:rPr>
              <a:t> </a:t>
            </a:r>
            <a:r>
              <a:rPr lang="ru-RU" sz="1600">
                <a:latin typeface="Times New Roman" pitchFamily="18" charset="0"/>
              </a:rPr>
              <a:t>науки об</a:t>
            </a:r>
            <a:r>
              <a:rPr lang="en-US" sz="1600">
                <a:latin typeface="Times New Roman" pitchFamily="18" charset="0"/>
              </a:rPr>
              <a:t> </a:t>
            </a:r>
            <a:r>
              <a:rPr lang="ru-RU" sz="1600">
                <a:latin typeface="Times New Roman" pitchFamily="18" charset="0"/>
              </a:rPr>
              <a:t>управлении и передаче информации.</a:t>
            </a:r>
            <a:endParaRPr lang="en-US" sz="1600">
              <a:latin typeface="Times New Roman" pitchFamily="18" charset="0"/>
            </a:endParaRPr>
          </a:p>
          <a:p>
            <a:pPr algn="just" defTabSz="762000"/>
            <a:r>
              <a:rPr lang="ru-RU" sz="2400" b="1">
                <a:solidFill>
                  <a:srgbClr val="663300"/>
                </a:solidFill>
                <a:latin typeface="Times New Roman" pitchFamily="18" charset="0"/>
              </a:rPr>
              <a:t>        </a:t>
            </a:r>
          </a:p>
        </p:txBody>
      </p:sp>
      <p:sp>
        <p:nvSpPr>
          <p:cNvPr id="12" name="Rectangle 9"/>
          <p:cNvSpPr>
            <a:spLocks noChangeArrowheads="1"/>
          </p:cNvSpPr>
          <p:nvPr/>
        </p:nvSpPr>
        <p:spPr bwMode="auto">
          <a:xfrm>
            <a:off x="1676400" y="3967163"/>
            <a:ext cx="184150" cy="1311275"/>
          </a:xfrm>
          <a:prstGeom prst="rect">
            <a:avLst/>
          </a:prstGeom>
          <a:noFill/>
          <a:ln w="9525">
            <a:noFill/>
            <a:miter lim="800000"/>
            <a:headEnd/>
            <a:tailEnd/>
          </a:ln>
        </p:spPr>
        <p:txBody>
          <a:bodyPr wrap="none" lIns="92075" tIns="46038" rIns="92075" bIns="46038">
            <a:spAutoFit/>
          </a:bodyPr>
          <a:lstStyle/>
          <a:p>
            <a:pPr defTabSz="762000" eaLnBrk="0" hangingPunct="0"/>
            <a:endParaRPr lang="ru-RU" sz="2400" b="1">
              <a:solidFill>
                <a:srgbClr val="663300"/>
              </a:solidFill>
              <a:latin typeface="Times New Roman" pitchFamily="18" charset="0"/>
            </a:endParaRPr>
          </a:p>
          <a:p>
            <a:pPr defTabSz="762000" eaLnBrk="0" hangingPunct="0"/>
            <a:endParaRPr lang="ru-RU" sz="2800" b="1">
              <a:solidFill>
                <a:srgbClr val="FF3300"/>
              </a:solidFill>
              <a:latin typeface="Times New Roman" pitchFamily="18" charset="0"/>
            </a:endParaRPr>
          </a:p>
          <a:p>
            <a:pPr defTabSz="762000" eaLnBrk="0" hangingPunct="0"/>
            <a:endParaRPr lang="ru-RU" sz="2800" b="1">
              <a:solidFill>
                <a:srgbClr val="FF3300"/>
              </a:solidFill>
              <a:latin typeface="Times New Roman" pitchFamily="18" charset="0"/>
            </a:endParaRPr>
          </a:p>
        </p:txBody>
      </p:sp>
      <p:sp>
        <p:nvSpPr>
          <p:cNvPr id="13" name="Rectangle 10"/>
          <p:cNvSpPr>
            <a:spLocks noChangeArrowheads="1"/>
          </p:cNvSpPr>
          <p:nvPr/>
        </p:nvSpPr>
        <p:spPr bwMode="auto">
          <a:xfrm>
            <a:off x="2195513" y="1125538"/>
            <a:ext cx="3168650" cy="2136775"/>
          </a:xfrm>
          <a:prstGeom prst="rect">
            <a:avLst/>
          </a:prstGeom>
          <a:noFill/>
          <a:ln w="9525">
            <a:noFill/>
            <a:miter lim="800000"/>
            <a:headEnd/>
            <a:tailEnd/>
          </a:ln>
        </p:spPr>
        <p:txBody>
          <a:bodyPr lIns="92075" tIns="46038" rIns="92075" bIns="46038">
            <a:spAutoFit/>
          </a:bodyPr>
          <a:lstStyle/>
          <a:p>
            <a:pPr algn="just" defTabSz="762000" eaLnBrk="0" hangingPunct="0"/>
            <a:r>
              <a:rPr lang="ru-RU" sz="1600" b="1">
                <a:solidFill>
                  <a:srgbClr val="CC3300"/>
                </a:solidFill>
                <a:latin typeface="Times New Roman" pitchFamily="18" charset="0"/>
              </a:rPr>
              <a:t>1947 – 1948 гг.</a:t>
            </a:r>
            <a:r>
              <a:rPr lang="ru-RU" sz="2800" b="1">
                <a:solidFill>
                  <a:srgbClr val="FF3300"/>
                </a:solidFill>
                <a:latin typeface="Times New Roman" pitchFamily="18" charset="0"/>
              </a:rPr>
              <a:t> </a:t>
            </a:r>
            <a:r>
              <a:rPr lang="ru-RU" sz="1600">
                <a:latin typeface="Times New Roman" pitchFamily="18" charset="0"/>
              </a:rPr>
              <a:t>– академик     С.А. Лебедев в Институте</a:t>
            </a:r>
            <a:r>
              <a:rPr lang="en-US" sz="1600">
                <a:latin typeface="Times New Roman" pitchFamily="18" charset="0"/>
              </a:rPr>
              <a:t> </a:t>
            </a:r>
            <a:r>
              <a:rPr lang="ru-RU" sz="1600">
                <a:latin typeface="Times New Roman" pitchFamily="18" charset="0"/>
              </a:rPr>
              <a:t>электроники АН  УССР начинает работу по созданию МЭСМ (Малой Электронной Счётной Машины).</a:t>
            </a:r>
            <a:r>
              <a:rPr lang="ru-RU" b="1">
                <a:solidFill>
                  <a:srgbClr val="663300"/>
                </a:solidFill>
                <a:latin typeface="Times New Roman" pitchFamily="18" charset="0"/>
              </a:rPr>
              <a:t>  </a:t>
            </a:r>
            <a:endParaRPr lang="ru-RU" sz="1600">
              <a:latin typeface="Times New Roman" pitchFamily="18" charset="0"/>
            </a:endParaRPr>
          </a:p>
          <a:p>
            <a:pPr defTabSz="762000" eaLnBrk="0" hangingPunct="0"/>
            <a:r>
              <a:rPr lang="ru-RU" sz="2400" b="1">
                <a:solidFill>
                  <a:srgbClr val="663300"/>
                </a:solidFill>
                <a:latin typeface="Times New Roman" pitchFamily="18" charset="0"/>
              </a:rPr>
              <a:t>        </a:t>
            </a:r>
          </a:p>
        </p:txBody>
      </p:sp>
      <p:pic>
        <p:nvPicPr>
          <p:cNvPr id="14" name="Picture 12" descr="норберт Винер1"/>
          <p:cNvPicPr>
            <a:picLocks noChangeAspect="1" noChangeArrowheads="1"/>
          </p:cNvPicPr>
          <p:nvPr/>
        </p:nvPicPr>
        <p:blipFill>
          <a:blip r:embed="rId6" cstate="email"/>
          <a:srcRect/>
          <a:stretch>
            <a:fillRect/>
          </a:stretch>
        </p:blipFill>
        <p:spPr bwMode="auto">
          <a:xfrm>
            <a:off x="250825" y="3709988"/>
            <a:ext cx="1857375" cy="2592387"/>
          </a:xfrm>
          <a:prstGeom prst="rect">
            <a:avLst/>
          </a:prstGeom>
          <a:noFill/>
          <a:ln w="9525">
            <a:noFill/>
            <a:miter lim="800000"/>
            <a:headEnd/>
            <a:tailEnd/>
          </a:ln>
        </p:spPr>
      </p:pic>
      <p:pic>
        <p:nvPicPr>
          <p:cNvPr id="15" name="Picture 13" descr="MASM1">
            <a:hlinkClick r:id="rId7" action="ppaction://hlinksldjump" tooltip="МЭСМ"/>
          </p:cNvPr>
          <p:cNvPicPr>
            <a:picLocks noChangeAspect="1" noChangeArrowheads="1"/>
          </p:cNvPicPr>
          <p:nvPr/>
        </p:nvPicPr>
        <p:blipFill>
          <a:blip r:embed="rId8" cstate="email"/>
          <a:srcRect/>
          <a:stretch>
            <a:fillRect/>
          </a:stretch>
        </p:blipFill>
        <p:spPr bwMode="auto">
          <a:xfrm>
            <a:off x="5580063" y="1341438"/>
            <a:ext cx="2808287" cy="2241550"/>
          </a:xfrm>
          <a:prstGeom prst="rect">
            <a:avLst/>
          </a:prstGeom>
          <a:noFill/>
          <a:ln w="9525">
            <a:noFill/>
            <a:miter lim="800000"/>
            <a:headEnd/>
            <a:tailEnd/>
          </a:ln>
        </p:spPr>
      </p:pic>
      <p:pic>
        <p:nvPicPr>
          <p:cNvPr id="16" name="Picture 14" descr="mesm_">
            <a:hlinkClick r:id="rId7" action="ppaction://hlinksldjump" tooltip="МЭСМ"/>
          </p:cNvPr>
          <p:cNvPicPr>
            <a:picLocks noChangeAspect="1" noChangeArrowheads="1"/>
          </p:cNvPicPr>
          <p:nvPr/>
        </p:nvPicPr>
        <p:blipFill>
          <a:blip r:embed="rId9" cstate="email"/>
          <a:srcRect/>
          <a:stretch>
            <a:fillRect/>
          </a:stretch>
        </p:blipFill>
        <p:spPr bwMode="auto">
          <a:xfrm>
            <a:off x="5580063" y="3933825"/>
            <a:ext cx="2879725" cy="2144713"/>
          </a:xfrm>
          <a:prstGeom prst="rect">
            <a:avLst/>
          </a:prstGeom>
          <a:noFill/>
          <a:ln w="9525">
            <a:noFill/>
            <a:miter lim="800000"/>
            <a:headEnd/>
            <a:tailEnd/>
          </a:ln>
        </p:spPr>
      </p:pic>
      <p:pic>
        <p:nvPicPr>
          <p:cNvPr id="17" name="Picture 17" descr="lebedev"/>
          <p:cNvPicPr>
            <a:picLocks noChangeAspect="1" noChangeArrowheads="1"/>
          </p:cNvPicPr>
          <p:nvPr/>
        </p:nvPicPr>
        <p:blipFill>
          <a:blip r:embed="rId10" cstate="email"/>
          <a:srcRect/>
          <a:stretch>
            <a:fillRect/>
          </a:stretch>
        </p:blipFill>
        <p:spPr bwMode="auto">
          <a:xfrm>
            <a:off x="250825" y="908050"/>
            <a:ext cx="1833563" cy="2376488"/>
          </a:xfrm>
          <a:prstGeom prst="rect">
            <a:avLst/>
          </a:prstGeom>
          <a:noFill/>
          <a:ln w="9525">
            <a:noFill/>
            <a:miter lim="800000"/>
            <a:headEnd/>
            <a:tailEnd/>
          </a:ln>
        </p:spPr>
      </p:pic>
      <p:sp>
        <p:nvSpPr>
          <p:cNvPr id="18" name="Rectangle 25"/>
          <p:cNvSpPr>
            <a:spLocks noChangeArrowheads="1"/>
          </p:cNvSpPr>
          <p:nvPr/>
        </p:nvSpPr>
        <p:spPr bwMode="auto">
          <a:xfrm>
            <a:off x="468313" y="3308350"/>
            <a:ext cx="1379537" cy="336550"/>
          </a:xfrm>
          <a:prstGeom prst="rect">
            <a:avLst/>
          </a:prstGeom>
          <a:noFill/>
          <a:ln w="9525">
            <a:noFill/>
            <a:miter lim="800000"/>
            <a:headEnd/>
            <a:tailEnd/>
          </a:ln>
        </p:spPr>
        <p:txBody>
          <a:bodyPr wrap="none">
            <a:spAutoFit/>
          </a:bodyPr>
          <a:lstStyle/>
          <a:p>
            <a:r>
              <a:rPr lang="ru-RU" sz="1600">
                <a:latin typeface="Times New Roman" pitchFamily="18" charset="0"/>
              </a:rPr>
              <a:t>С. А. Лебедев</a:t>
            </a: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2800" dirty="0" smtClean="0">
                <a:ln w="1905"/>
                <a:solidFill>
                  <a:srgbClr val="FF0000"/>
                </a:solidFill>
                <a:effectLst>
                  <a:outerShdw blurRad="38100" dist="38100" dir="2700000" algn="tl">
                    <a:srgbClr val="000000">
                      <a:alpha val="43137"/>
                    </a:srgbClr>
                  </a:outerShdw>
                </a:effectLst>
              </a:rPr>
              <a:t>1</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(1945-1959гг)</a:t>
            </a:r>
            <a:endParaRPr lang="ru-RU" sz="2400" dirty="0">
              <a:ln w="1905"/>
              <a:solidFill>
                <a:srgbClr val="FF0000"/>
              </a:solidFill>
              <a:effectLst>
                <a:outerShdw blurRad="38100" dist="38100" dir="2700000" algn="tl">
                  <a:srgbClr val="000000">
                    <a:alpha val="43137"/>
                  </a:srgbClr>
                </a:outerShdw>
              </a:effectLst>
            </a:endParaRPr>
          </a:p>
        </p:txBody>
      </p:sp>
      <p:sp>
        <p:nvSpPr>
          <p:cNvPr id="8" name="Rectangle 4"/>
          <p:cNvSpPr txBox="1">
            <a:spLocks noChangeArrowheads="1"/>
          </p:cNvSpPr>
          <p:nvPr/>
        </p:nvSpPr>
        <p:spPr>
          <a:xfrm>
            <a:off x="785786" y="6000768"/>
            <a:ext cx="7772400" cy="506410"/>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kumimoji="0" lang="ru-RU" sz="3600" b="1"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outerShdw blurRad="38100" dist="38100" dir="2700000" algn="tl">
                    <a:srgbClr val="C0C0C0"/>
                  </a:outerShdw>
                </a:effectLst>
                <a:uLnTx/>
                <a:uFillTx/>
                <a:latin typeface="+mj-lt"/>
                <a:ea typeface="+mj-ea"/>
                <a:cs typeface="+mj-cs"/>
              </a:rPr>
              <a:t>МЭСМ (Лебедев С.А.)</a:t>
            </a:r>
            <a:endParaRPr kumimoji="0" lang="ru-RU" sz="36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outerShdw blurRad="38100" dist="38100" dir="2700000" algn="tl">
                  <a:srgbClr val="C0C0C0"/>
                </a:outerShdw>
              </a:effectLst>
              <a:uLnTx/>
              <a:uFillTx/>
              <a:latin typeface="+mj-lt"/>
              <a:ea typeface="+mj-ea"/>
              <a:cs typeface="+mj-cs"/>
            </a:endParaRPr>
          </a:p>
        </p:txBody>
      </p:sp>
      <p:pic>
        <p:nvPicPr>
          <p:cNvPr id="10" name="Picture 5"/>
          <p:cNvPicPr>
            <a:picLocks noChangeAspect="1" noChangeArrowheads="1"/>
          </p:cNvPicPr>
          <p:nvPr/>
        </p:nvPicPr>
        <p:blipFill>
          <a:blip r:embed="rId6" cstate="email"/>
          <a:srcRect/>
          <a:stretch>
            <a:fillRect/>
          </a:stretch>
        </p:blipFill>
        <p:spPr bwMode="auto">
          <a:xfrm>
            <a:off x="1095550" y="785794"/>
            <a:ext cx="6946007" cy="5214974"/>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2800" dirty="0" smtClean="0">
                <a:ln w="1905"/>
                <a:solidFill>
                  <a:srgbClr val="FF0000"/>
                </a:solidFill>
                <a:effectLst>
                  <a:outerShdw blurRad="38100" dist="38100" dir="2700000" algn="tl">
                    <a:srgbClr val="000000">
                      <a:alpha val="43137"/>
                    </a:srgbClr>
                  </a:outerShdw>
                </a:effectLst>
              </a:rPr>
              <a:t>1</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(1945-1959гг)</a:t>
            </a:r>
            <a:endParaRPr lang="ru-RU" sz="2400" dirty="0">
              <a:ln w="1905"/>
              <a:solidFill>
                <a:srgbClr val="FF0000"/>
              </a:solidFill>
              <a:effectLst>
                <a:outerShdw blurRad="38100" dist="38100" dir="2700000" algn="tl">
                  <a:srgbClr val="000000">
                    <a:alpha val="43137"/>
                  </a:srgbClr>
                </a:outerShdw>
              </a:effectLst>
            </a:endParaRPr>
          </a:p>
        </p:txBody>
      </p:sp>
      <p:sp>
        <p:nvSpPr>
          <p:cNvPr id="8" name="Rectangle 2"/>
          <p:cNvSpPr txBox="1">
            <a:spLocks noChangeArrowheads="1"/>
          </p:cNvSpPr>
          <p:nvPr/>
        </p:nvSpPr>
        <p:spPr>
          <a:xfrm>
            <a:off x="714348" y="6000768"/>
            <a:ext cx="7772400" cy="579435"/>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kumimoji="0" lang="ru-RU" sz="3200" b="1"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outerShdw blurRad="38100" dist="38100" dir="2700000" algn="tl">
                    <a:srgbClr val="C0C0C0"/>
                  </a:outerShdw>
                </a:effectLst>
                <a:uLnTx/>
                <a:uFillTx/>
                <a:latin typeface="+mj-lt"/>
                <a:ea typeface="+mj-ea"/>
                <a:cs typeface="+mj-cs"/>
              </a:rPr>
              <a:t>БЭСМ-2</a:t>
            </a:r>
            <a:r>
              <a:rPr kumimoji="0" lang="ru-RU" sz="3200" b="1"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rPr>
              <a:t> </a:t>
            </a:r>
            <a:endParaRPr kumimoji="0" lang="ru-RU" sz="32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pic>
        <p:nvPicPr>
          <p:cNvPr id="10" name="Picture 4" descr="RC_006"/>
          <p:cNvPicPr>
            <a:picLocks noChangeAspect="1" noChangeArrowheads="1"/>
          </p:cNvPicPr>
          <p:nvPr/>
        </p:nvPicPr>
        <p:blipFill>
          <a:blip r:embed="rId6" cstate="email"/>
          <a:srcRect/>
          <a:stretch>
            <a:fillRect/>
          </a:stretch>
        </p:blipFill>
        <p:spPr bwMode="auto">
          <a:xfrm>
            <a:off x="857224" y="857232"/>
            <a:ext cx="7315200" cy="5057775"/>
          </a:xfrm>
          <a:prstGeom prst="rect">
            <a:avLst/>
          </a:prstGeom>
          <a:noFill/>
        </p:spPr>
      </p:pic>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2800" dirty="0" smtClean="0">
                <a:ln w="1905"/>
                <a:solidFill>
                  <a:srgbClr val="FF0000"/>
                </a:solidFill>
                <a:effectLst>
                  <a:outerShdw blurRad="38100" dist="38100" dir="2700000" algn="tl">
                    <a:srgbClr val="000000">
                      <a:alpha val="43137"/>
                    </a:srgbClr>
                  </a:outerShdw>
                </a:effectLst>
              </a:rPr>
              <a:t>1</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(1945-1959гг)</a:t>
            </a:r>
            <a:endParaRPr lang="ru-RU" sz="2400" dirty="0">
              <a:ln w="1905"/>
              <a:solidFill>
                <a:srgbClr val="FF0000"/>
              </a:solidFill>
              <a:effectLst>
                <a:outerShdw blurRad="38100" dist="38100" dir="2700000" algn="tl">
                  <a:srgbClr val="000000">
                    <a:alpha val="43137"/>
                  </a:srgbClr>
                </a:outerShdw>
              </a:effectLst>
            </a:endParaRPr>
          </a:p>
        </p:txBody>
      </p:sp>
      <p:sp>
        <p:nvSpPr>
          <p:cNvPr id="10" name="Rectangle 2"/>
          <p:cNvSpPr>
            <a:spLocks noChangeArrowheads="1"/>
          </p:cNvSpPr>
          <p:nvPr/>
        </p:nvSpPr>
        <p:spPr bwMode="auto">
          <a:xfrm>
            <a:off x="6013450" y="2357430"/>
            <a:ext cx="2879725" cy="2001190"/>
          </a:xfrm>
          <a:prstGeom prst="rect">
            <a:avLst/>
          </a:prstGeom>
          <a:noFill/>
          <a:ln w="9525">
            <a:noFill/>
            <a:miter lim="800000"/>
            <a:headEnd/>
            <a:tailEnd/>
          </a:ln>
        </p:spPr>
        <p:txBody>
          <a:bodyPr wrap="square" lIns="92075" tIns="46038" rIns="92075" bIns="46038">
            <a:spAutoFit/>
          </a:bodyPr>
          <a:lstStyle/>
          <a:p>
            <a:pPr algn="just" defTabSz="762000" eaLnBrk="0" hangingPunct="0"/>
            <a:r>
              <a:rPr lang="ru-RU" sz="1600" b="1" dirty="0">
                <a:solidFill>
                  <a:srgbClr val="CC3300"/>
                </a:solidFill>
                <a:latin typeface="Times New Roman" pitchFamily="18" charset="0"/>
              </a:rPr>
              <a:t>1949 г.</a:t>
            </a:r>
            <a:r>
              <a:rPr lang="ru-RU" sz="2800" b="1" dirty="0">
                <a:solidFill>
                  <a:srgbClr val="FF3300"/>
                </a:solidFill>
                <a:latin typeface="Times New Roman" pitchFamily="18" charset="0"/>
              </a:rPr>
              <a:t> </a:t>
            </a:r>
            <a:r>
              <a:rPr lang="ru-RU" sz="1600" dirty="0">
                <a:latin typeface="Times New Roman" pitchFamily="18" charset="0"/>
              </a:rPr>
              <a:t>–  под руководством профессора М. Уилкса в Кембриджском  университете создана первая в мире вычислительная машина с хранимой программой ЭДСАК.</a:t>
            </a:r>
          </a:p>
        </p:txBody>
      </p:sp>
      <p:pic>
        <p:nvPicPr>
          <p:cNvPr id="11" name="Picture 7" descr="edsac1"/>
          <p:cNvPicPr>
            <a:picLocks noChangeAspect="1" noChangeArrowheads="1"/>
          </p:cNvPicPr>
          <p:nvPr/>
        </p:nvPicPr>
        <p:blipFill>
          <a:blip r:embed="rId6" cstate="email"/>
          <a:srcRect/>
          <a:stretch>
            <a:fillRect/>
          </a:stretch>
        </p:blipFill>
        <p:spPr bwMode="auto">
          <a:xfrm>
            <a:off x="334930" y="1142983"/>
            <a:ext cx="5532469" cy="4403741"/>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7" name="TextBox 6"/>
          <p:cNvSpPr txBox="1"/>
          <p:nvPr/>
        </p:nvSpPr>
        <p:spPr>
          <a:xfrm>
            <a:off x="1714480" y="214290"/>
            <a:ext cx="5572164" cy="523220"/>
          </a:xfrm>
          <a:prstGeom prst="rect">
            <a:avLst/>
          </a:prstGeom>
          <a:noFill/>
        </p:spPr>
        <p:txBody>
          <a:bodyPr wrap="square" rtlCol="0">
            <a:spAutoFit/>
          </a:bodyPr>
          <a:lstStyle/>
          <a:p>
            <a:pPr algn="ctr"/>
            <a:r>
              <a:rPr lang="ru-RU" sz="2800" b="1" dirty="0" smtClean="0">
                <a:ln w="1905"/>
                <a:solidFill>
                  <a:schemeClr val="accent1">
                    <a:lumMod val="75000"/>
                  </a:schemeClr>
                </a:solidFill>
                <a:effectLst>
                  <a:innerShdw blurRad="69850" dist="43180" dir="5400000">
                    <a:srgbClr val="000000">
                      <a:alpha val="65000"/>
                    </a:srgbClr>
                  </a:innerShdw>
                </a:effectLst>
                <a:latin typeface="Arial Narrow" pitchFamily="34" charset="0"/>
              </a:rPr>
              <a:t>Первые счётные устройства</a:t>
            </a:r>
            <a:endParaRPr lang="ru-RU" sz="2800" b="1" dirty="0" smtClean="0">
              <a:ln w="1905"/>
              <a:solidFill>
                <a:schemeClr val="accent1">
                  <a:lumMod val="75000"/>
                </a:schemeClr>
              </a:solidFill>
              <a:effectLst>
                <a:innerShdw blurRad="69850" dist="43180" dir="5400000">
                  <a:srgbClr val="000000">
                    <a:alpha val="65000"/>
                  </a:srgbClr>
                </a:innerShdw>
              </a:effectLst>
              <a:latin typeface="+mj-lt"/>
            </a:endParaRPr>
          </a:p>
        </p:txBody>
      </p:sp>
      <p:sp>
        <p:nvSpPr>
          <p:cNvPr id="8" name="Rectangle 2"/>
          <p:cNvSpPr txBox="1">
            <a:spLocks noChangeArrowheads="1"/>
          </p:cNvSpPr>
          <p:nvPr/>
        </p:nvSpPr>
        <p:spPr>
          <a:xfrm>
            <a:off x="714348" y="714356"/>
            <a:ext cx="7772400" cy="1143000"/>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kumimoji="0" lang="ru-RU" sz="4600" b="1"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n-lt"/>
                <a:ea typeface="+mj-ea"/>
                <a:cs typeface="+mj-cs"/>
              </a:rPr>
              <a:t>Древнегреческий абак</a:t>
            </a:r>
            <a:endParaRPr kumimoji="0" lang="ru-RU" sz="46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n-lt"/>
              <a:ea typeface="+mj-ea"/>
              <a:cs typeface="+mj-cs"/>
            </a:endParaRPr>
          </a:p>
        </p:txBody>
      </p:sp>
      <p:pic>
        <p:nvPicPr>
          <p:cNvPr id="10" name="Picture 6" descr="абак"/>
          <p:cNvPicPr>
            <a:picLocks noChangeAspect="1" noChangeArrowheads="1"/>
          </p:cNvPicPr>
          <p:nvPr/>
        </p:nvPicPr>
        <p:blipFill>
          <a:blip r:embed="rId5" cstate="email">
            <a:clrChange>
              <a:clrFrom>
                <a:srgbClr val="FFFFFF"/>
              </a:clrFrom>
              <a:clrTo>
                <a:srgbClr val="FFFFFF">
                  <a:alpha val="0"/>
                </a:srgbClr>
              </a:clrTo>
            </a:clrChange>
          </a:blip>
          <a:srcRect/>
          <a:stretch>
            <a:fillRect/>
          </a:stretch>
        </p:blipFill>
        <p:spPr bwMode="auto">
          <a:xfrm>
            <a:off x="428596" y="1500174"/>
            <a:ext cx="2071702" cy="2321854"/>
          </a:xfrm>
          <a:prstGeom prst="rect">
            <a:avLst/>
          </a:prstGeom>
          <a:noFill/>
        </p:spPr>
      </p:pic>
      <p:sp>
        <p:nvSpPr>
          <p:cNvPr id="11" name="Rectangle 3"/>
          <p:cNvSpPr txBox="1">
            <a:spLocks noChangeArrowheads="1"/>
          </p:cNvSpPr>
          <p:nvPr/>
        </p:nvSpPr>
        <p:spPr>
          <a:xfrm>
            <a:off x="2928926" y="1643050"/>
            <a:ext cx="5857916" cy="4929187"/>
          </a:xfrm>
          <a:prstGeom prst="rect">
            <a:avLst/>
          </a:prstGeom>
        </p:spPr>
        <p:txBody>
          <a:bodyPr/>
          <a:lstStyle/>
          <a:p>
            <a:pPr marL="1588" lvl="0" indent="12700" algn="just" eaLnBrk="0" hangingPunct="0">
              <a:lnSpc>
                <a:spcPct val="80000"/>
              </a:lnSpc>
              <a:spcBef>
                <a:spcPct val="20000"/>
              </a:spcBef>
              <a:spcAft>
                <a:spcPts val="300"/>
              </a:spcAft>
              <a:buClr>
                <a:srgbClr val="C3260C"/>
              </a:buClr>
              <a:buSzPct val="130000"/>
            </a:pPr>
            <a:r>
              <a:rPr kumimoji="0" lang="ru-RU" sz="2000" b="1" i="0" u="none" strike="noStrike" kern="1200" cap="none" spc="0" normalizeH="0" baseline="0" noProof="0" dirty="0" smtClean="0">
                <a:ln>
                  <a:noFill/>
                </a:ln>
                <a:solidFill>
                  <a:srgbClr val="404040"/>
                </a:solidFill>
                <a:effectLst/>
                <a:uLnTx/>
                <a:uFillTx/>
                <a:latin typeface="+mn-lt"/>
                <a:ea typeface="+mn-ea"/>
                <a:cs typeface="+mn-cs"/>
              </a:rPr>
              <a:t>В </a:t>
            </a:r>
            <a:r>
              <a:rPr kumimoji="0" lang="en-US" sz="2000" b="1" i="0" u="none" strike="noStrike" kern="1200" cap="none" spc="0" normalizeH="0" baseline="0" noProof="0" dirty="0" smtClean="0">
                <a:ln>
                  <a:noFill/>
                </a:ln>
                <a:solidFill>
                  <a:srgbClr val="404040"/>
                </a:solidFill>
                <a:effectLst/>
                <a:uLnTx/>
                <a:uFillTx/>
                <a:latin typeface="+mn-lt"/>
                <a:ea typeface="+mn-ea"/>
                <a:cs typeface="+mn-cs"/>
              </a:rPr>
              <a:t>V</a:t>
            </a:r>
            <a:r>
              <a:rPr kumimoji="0" lang="ru-RU" sz="2000" b="1" i="0" u="none" strike="noStrike" kern="1200" cap="none" spc="0" normalizeH="0" baseline="0" noProof="0" dirty="0" smtClean="0">
                <a:ln>
                  <a:noFill/>
                </a:ln>
                <a:solidFill>
                  <a:srgbClr val="404040"/>
                </a:solidFill>
                <a:effectLst/>
                <a:uLnTx/>
                <a:uFillTx/>
                <a:latin typeface="+mn-lt"/>
                <a:ea typeface="+mn-ea"/>
                <a:cs typeface="+mn-cs"/>
              </a:rPr>
              <a:t>в. до н.э</a:t>
            </a:r>
            <a:r>
              <a:rPr lang="ru-RU" sz="2000" b="1" dirty="0" smtClean="0">
                <a:solidFill>
                  <a:srgbClr val="404040"/>
                </a:solidFill>
                <a:latin typeface="+mn-lt"/>
              </a:rPr>
              <a:t>. абак - </a:t>
            </a:r>
            <a:r>
              <a:rPr lang="ru-RU" sz="2000" b="1" dirty="0" smtClean="0">
                <a:latin typeface="+mj-lt"/>
              </a:rPr>
              <a:t>"</a:t>
            </a:r>
            <a:r>
              <a:rPr lang="ru-RU" sz="2000" b="1" dirty="0" err="1" smtClean="0">
                <a:latin typeface="+mj-lt"/>
              </a:rPr>
              <a:t>саламинская</a:t>
            </a:r>
            <a:r>
              <a:rPr lang="ru-RU" sz="2000" b="1" dirty="0" smtClean="0">
                <a:latin typeface="+mj-lt"/>
              </a:rPr>
              <a:t> доска" по имени острова </a:t>
            </a:r>
            <a:r>
              <a:rPr lang="ru-RU" sz="2000" b="1" dirty="0" err="1" smtClean="0">
                <a:latin typeface="+mj-lt"/>
              </a:rPr>
              <a:t>Саламин</a:t>
            </a:r>
            <a:r>
              <a:rPr lang="ru-RU" sz="2000" b="1" dirty="0" smtClean="0">
                <a:latin typeface="+mj-lt"/>
              </a:rPr>
              <a:t> в Эгейском море- </a:t>
            </a:r>
            <a:r>
              <a:rPr kumimoji="0" lang="ru-RU" sz="2000" b="1" i="0" u="none" strike="noStrike" kern="1200" cap="none" spc="0" normalizeH="0" baseline="0" noProof="0" dirty="0" smtClean="0">
                <a:ln>
                  <a:noFill/>
                </a:ln>
                <a:solidFill>
                  <a:srgbClr val="404040"/>
                </a:solidFill>
                <a:effectLst/>
                <a:uLnTx/>
                <a:uFillTx/>
                <a:latin typeface="+mn-lt"/>
                <a:ea typeface="+mn-ea"/>
                <a:cs typeface="+mn-cs"/>
              </a:rPr>
              <a:t>получил широкое</a:t>
            </a:r>
            <a:r>
              <a:rPr kumimoji="0" lang="en-US" sz="2000" b="1" i="0" u="none" strike="noStrike" kern="1200" cap="none" spc="0" normalizeH="0" baseline="0" noProof="0" dirty="0" smtClean="0">
                <a:ln>
                  <a:noFill/>
                </a:ln>
                <a:solidFill>
                  <a:srgbClr val="404040"/>
                </a:solidFill>
                <a:effectLst/>
                <a:uLnTx/>
                <a:uFillTx/>
                <a:latin typeface="+mn-lt"/>
                <a:ea typeface="+mn-ea"/>
                <a:cs typeface="+mn-cs"/>
              </a:rPr>
              <a:t> </a:t>
            </a:r>
            <a:r>
              <a:rPr kumimoji="0" lang="ru-RU" sz="2000" b="1" i="0" u="none" strike="noStrike" kern="1200" cap="none" spc="0" normalizeH="0" baseline="0" noProof="0" dirty="0" smtClean="0">
                <a:ln>
                  <a:noFill/>
                </a:ln>
                <a:solidFill>
                  <a:srgbClr val="404040"/>
                </a:solidFill>
                <a:effectLst/>
                <a:uLnTx/>
                <a:uFillTx/>
                <a:latin typeface="+mn-lt"/>
                <a:ea typeface="+mn-ea"/>
                <a:cs typeface="+mn-cs"/>
              </a:rPr>
              <a:t>распространение  в Греции и Египте. Историки полагают, что в Грецию абак был завезён финикийцами и стал «походным инструментом» греческих купцов. Древнегреческий абак представляет собой мраморную доску размером 1,5 Х 0,75 м, на которой расположено десять «длинных колонок» (для целых чисел) и четыре «коротких» (для дробей). Буквы, стоящие вверху, справа и слева, раскрывают способ пользования абаком.</a:t>
            </a:r>
          </a:p>
          <a:p>
            <a:pPr marL="1588" marR="0" lvl="0" indent="12700" algn="just" defTabSz="914400" rtl="0" eaLnBrk="0" fontAlgn="base" latinLnBrk="0" hangingPunct="0">
              <a:lnSpc>
                <a:spcPct val="80000"/>
              </a:lnSpc>
              <a:spcBef>
                <a:spcPct val="20000"/>
              </a:spcBef>
              <a:spcAft>
                <a:spcPts val="300"/>
              </a:spcAft>
              <a:buClr>
                <a:srgbClr val="C3260C"/>
              </a:buClr>
              <a:buSzPct val="130000"/>
              <a:buFontTx/>
              <a:buNone/>
              <a:tabLst/>
              <a:defRPr/>
            </a:pPr>
            <a:r>
              <a:rPr kumimoji="0" lang="ru-RU" sz="2000" b="1" i="0" u="none" strike="noStrike" kern="1200" cap="none" spc="0" normalizeH="0" baseline="0" noProof="0" dirty="0" smtClean="0">
                <a:ln>
                  <a:noFill/>
                </a:ln>
                <a:solidFill>
                  <a:srgbClr val="404040"/>
                </a:solidFill>
                <a:effectLst/>
                <a:uLnTx/>
                <a:uFillTx/>
                <a:latin typeface="+mn-lt"/>
                <a:ea typeface="+mn-ea"/>
                <a:cs typeface="+mn-cs"/>
              </a:rPr>
              <a:t>         В Древнем Риме употреблялся такой же абак, как в Греции, а иногда применялся и более усовершенствованный его вид, о котором можно судить по экземпляру, сохранившемуся с древних времён в Неаполитанском музее.</a:t>
            </a:r>
            <a:endParaRPr kumimoji="0" lang="ru-RU" sz="2000" b="0" i="0" u="none" strike="noStrike" kern="1200" cap="none" spc="0" normalizeH="0" baseline="0" noProof="0" dirty="0">
              <a:ln>
                <a:noFill/>
              </a:ln>
              <a:solidFill>
                <a:srgbClr val="404040"/>
              </a:solidFill>
              <a:effectLst/>
              <a:uLnTx/>
              <a:uFillTx/>
              <a:latin typeface="+mn-lt"/>
              <a:ea typeface="+mn-ea"/>
              <a:cs typeface="+mn-cs"/>
            </a:endParaRPr>
          </a:p>
        </p:txBody>
      </p:sp>
      <p:pic>
        <p:nvPicPr>
          <p:cNvPr id="12" name="Picture 4"/>
          <p:cNvPicPr>
            <a:picLocks noChangeAspect="1" noChangeArrowheads="1"/>
          </p:cNvPicPr>
          <p:nvPr/>
        </p:nvPicPr>
        <p:blipFill>
          <a:blip r:embed="rId6" cstate="email">
            <a:clrChange>
              <a:clrFrom>
                <a:srgbClr val="FFFFFF"/>
              </a:clrFrom>
              <a:clrTo>
                <a:srgbClr val="FFFFFF">
                  <a:alpha val="0"/>
                </a:srgbClr>
              </a:clrTo>
            </a:clrChange>
          </a:blip>
          <a:srcRect/>
          <a:stretch>
            <a:fillRect/>
          </a:stretch>
        </p:blipFill>
        <p:spPr>
          <a:xfrm>
            <a:off x="428596" y="3786189"/>
            <a:ext cx="2071702" cy="2706463"/>
          </a:xfrm>
          <a:prstGeom prst="rect">
            <a:avLst/>
          </a:prstGeom>
          <a:noFill/>
          <a:ln/>
        </p:spPr>
      </p:pic>
      <p:sp>
        <p:nvSpPr>
          <p:cNvPr id="13" name="Стрелка влево 12"/>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Стрелка влево 13">
            <a:hlinkClick r:id="rId7" action="ppaction://hlinksldjump" tooltip="МЕНЮ"/>
          </p:cNvPr>
          <p:cNvSpPr/>
          <p:nvPr/>
        </p:nvSpPr>
        <p:spPr>
          <a:xfrm>
            <a:off x="8215338"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2800" dirty="0" smtClean="0">
                <a:ln w="1905"/>
                <a:solidFill>
                  <a:srgbClr val="FF0000"/>
                </a:solidFill>
                <a:effectLst>
                  <a:outerShdw blurRad="38100" dist="38100" dir="2700000" algn="tl">
                    <a:srgbClr val="000000">
                      <a:alpha val="43137"/>
                    </a:srgbClr>
                  </a:outerShdw>
                </a:effectLst>
              </a:rPr>
              <a:t>1</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(1945-1959гг)</a:t>
            </a:r>
            <a:endParaRPr lang="ru-RU" sz="2400" dirty="0">
              <a:ln w="1905"/>
              <a:solidFill>
                <a:srgbClr val="FF0000"/>
              </a:solidFill>
              <a:effectLst>
                <a:outerShdw blurRad="38100" dist="38100" dir="2700000" algn="tl">
                  <a:srgbClr val="000000">
                    <a:alpha val="43137"/>
                  </a:srgbClr>
                </a:outerShdw>
              </a:effectLst>
            </a:endParaRPr>
          </a:p>
        </p:txBody>
      </p:sp>
      <p:sp>
        <p:nvSpPr>
          <p:cNvPr id="18" name="Rectangle 9"/>
          <p:cNvSpPr>
            <a:spLocks noChangeArrowheads="1"/>
          </p:cNvSpPr>
          <p:nvPr/>
        </p:nvSpPr>
        <p:spPr bwMode="auto">
          <a:xfrm>
            <a:off x="3779838" y="3213100"/>
            <a:ext cx="4608512" cy="1370013"/>
          </a:xfrm>
          <a:prstGeom prst="rect">
            <a:avLst/>
          </a:prstGeom>
          <a:solidFill>
            <a:schemeClr val="bg1"/>
          </a:solidFill>
          <a:ln w="9525">
            <a:noFill/>
            <a:miter lim="800000"/>
            <a:headEnd/>
            <a:tailEnd/>
          </a:ln>
          <a:effectLst>
            <a:prstShdw prst="shdw17" dist="17961" dir="2700000">
              <a:schemeClr val="bg1">
                <a:gamma/>
                <a:shade val="60000"/>
                <a:invGamma/>
              </a:schemeClr>
            </a:prstShdw>
          </a:effectLst>
        </p:spPr>
        <p:txBody>
          <a:bodyPr wrap="none" anchor="ctr"/>
          <a:lstStyle/>
          <a:p>
            <a:pPr algn="just">
              <a:defRPr/>
            </a:pPr>
            <a:endParaRPr lang="en-US" sz="1400">
              <a:latin typeface="Times New Roman" pitchFamily="18" charset="0"/>
            </a:endParaRPr>
          </a:p>
        </p:txBody>
      </p:sp>
      <p:sp>
        <p:nvSpPr>
          <p:cNvPr id="20" name="Rectangle 3"/>
          <p:cNvSpPr>
            <a:spLocks noChangeArrowheads="1"/>
          </p:cNvSpPr>
          <p:nvPr/>
        </p:nvSpPr>
        <p:spPr bwMode="auto">
          <a:xfrm>
            <a:off x="3851275" y="3068638"/>
            <a:ext cx="4392613" cy="1435100"/>
          </a:xfrm>
          <a:prstGeom prst="rect">
            <a:avLst/>
          </a:prstGeom>
          <a:noFill/>
          <a:ln w="9525">
            <a:noFill/>
            <a:miter lim="800000"/>
            <a:headEnd/>
            <a:tailEnd/>
          </a:ln>
        </p:spPr>
        <p:txBody>
          <a:bodyPr lIns="92075" tIns="46038" rIns="92075" bIns="46038">
            <a:spAutoFit/>
          </a:bodyPr>
          <a:lstStyle/>
          <a:p>
            <a:pPr algn="just" defTabSz="762000" eaLnBrk="0" hangingPunct="0">
              <a:tabLst>
                <a:tab pos="1333500" algn="l"/>
              </a:tabLst>
            </a:pPr>
            <a:r>
              <a:rPr lang="ru-RU" sz="1600" b="1">
                <a:solidFill>
                  <a:srgbClr val="CC3300"/>
                </a:solidFill>
                <a:latin typeface="Times New Roman" pitchFamily="18" charset="0"/>
              </a:rPr>
              <a:t>1952 г.</a:t>
            </a:r>
            <a:r>
              <a:rPr lang="ru-RU" sz="2400" b="1">
                <a:solidFill>
                  <a:srgbClr val="663300"/>
                </a:solidFill>
                <a:latin typeface="Times New Roman" pitchFamily="18" charset="0"/>
              </a:rPr>
              <a:t> </a:t>
            </a:r>
            <a:r>
              <a:rPr lang="ru-RU" sz="1600">
                <a:latin typeface="Times New Roman" pitchFamily="18" charset="0"/>
              </a:rPr>
              <a:t>– закончена разработка БЭСМ (Большой Электронной Счётной Машины) с быстродействием около 10 тыс. операций в секунду под руководством Сергея Алексеевича Лебедева.</a:t>
            </a:r>
            <a:endParaRPr lang="ru-RU" sz="2400" b="1">
              <a:solidFill>
                <a:srgbClr val="663300"/>
              </a:solidFill>
              <a:latin typeface="Times New Roman" pitchFamily="18" charset="0"/>
            </a:endParaRPr>
          </a:p>
        </p:txBody>
      </p:sp>
      <p:pic>
        <p:nvPicPr>
          <p:cNvPr id="21" name="Picture 11" descr="Los_Alamos_National_Labs">
            <a:hlinkClick r:id="rId6" action="ppaction://hlinksldjump" tooltip="MANIAC"/>
          </p:cNvPr>
          <p:cNvPicPr>
            <a:picLocks noChangeAspect="1" noChangeArrowheads="1"/>
          </p:cNvPicPr>
          <p:nvPr/>
        </p:nvPicPr>
        <p:blipFill>
          <a:blip r:embed="rId7" cstate="email"/>
          <a:srcRect/>
          <a:stretch>
            <a:fillRect/>
          </a:stretch>
        </p:blipFill>
        <p:spPr bwMode="auto">
          <a:xfrm>
            <a:off x="3929058" y="714356"/>
            <a:ext cx="3168650" cy="2376488"/>
          </a:xfrm>
          <a:prstGeom prst="rect">
            <a:avLst/>
          </a:prstGeom>
          <a:noFill/>
          <a:ln w="9525">
            <a:noFill/>
            <a:miter lim="800000"/>
            <a:headEnd/>
            <a:tailEnd/>
          </a:ln>
        </p:spPr>
      </p:pic>
      <p:pic>
        <p:nvPicPr>
          <p:cNvPr id="22" name="Picture 12" descr="БЭСМ">
            <a:hlinkClick r:id="rId6" action="ppaction://hlinksldjump" tooltip="М-2"/>
          </p:cNvPr>
          <p:cNvPicPr>
            <a:picLocks noChangeAspect="1" noChangeArrowheads="1"/>
          </p:cNvPicPr>
          <p:nvPr/>
        </p:nvPicPr>
        <p:blipFill>
          <a:blip r:embed="rId8" cstate="email"/>
          <a:srcRect/>
          <a:stretch>
            <a:fillRect/>
          </a:stretch>
        </p:blipFill>
        <p:spPr bwMode="auto">
          <a:xfrm>
            <a:off x="3924300" y="4725988"/>
            <a:ext cx="3203575" cy="2016125"/>
          </a:xfrm>
          <a:prstGeom prst="rect">
            <a:avLst/>
          </a:prstGeom>
          <a:noFill/>
          <a:ln w="9525">
            <a:noFill/>
            <a:miter lim="800000"/>
            <a:headEnd/>
            <a:tailEnd/>
          </a:ln>
        </p:spPr>
      </p:pic>
      <p:pic>
        <p:nvPicPr>
          <p:cNvPr id="23" name="Picture 13" descr="BESM-6 1">
            <a:hlinkClick r:id="rId6" action="ppaction://hlinksldjump" tooltip="БЭСМ-6"/>
          </p:cNvPr>
          <p:cNvPicPr>
            <a:picLocks noChangeAspect="1" noChangeArrowheads="1"/>
          </p:cNvPicPr>
          <p:nvPr/>
        </p:nvPicPr>
        <p:blipFill>
          <a:blip r:embed="rId9" cstate="email"/>
          <a:srcRect/>
          <a:stretch>
            <a:fillRect/>
          </a:stretch>
        </p:blipFill>
        <p:spPr bwMode="auto">
          <a:xfrm>
            <a:off x="250825" y="2349500"/>
            <a:ext cx="3457575" cy="2298700"/>
          </a:xfrm>
          <a:prstGeom prst="rect">
            <a:avLst/>
          </a:prstGeom>
          <a:noFill/>
          <a:ln w="9525">
            <a:noFill/>
            <a:miter lim="800000"/>
            <a:headEnd/>
            <a:tailEnd/>
          </a:ln>
        </p:spPr>
      </p:pic>
      <p:sp>
        <p:nvSpPr>
          <p:cNvPr id="24" name="Rectangle 20"/>
          <p:cNvSpPr>
            <a:spLocks noChangeArrowheads="1"/>
          </p:cNvSpPr>
          <p:nvPr/>
        </p:nvSpPr>
        <p:spPr bwMode="auto">
          <a:xfrm>
            <a:off x="1476375" y="4725988"/>
            <a:ext cx="752475" cy="336550"/>
          </a:xfrm>
          <a:prstGeom prst="rect">
            <a:avLst/>
          </a:prstGeom>
          <a:noFill/>
          <a:ln w="9525">
            <a:noFill/>
            <a:miter lim="800000"/>
            <a:headEnd/>
            <a:tailEnd/>
          </a:ln>
        </p:spPr>
        <p:txBody>
          <a:bodyPr wrap="none">
            <a:spAutoFit/>
          </a:bodyPr>
          <a:lstStyle/>
          <a:p>
            <a:r>
              <a:rPr lang="ru-RU" sz="1600">
                <a:latin typeface="Times New Roman" pitchFamily="18" charset="0"/>
              </a:rPr>
              <a:t>БЭСМ</a:t>
            </a:r>
          </a:p>
        </p:txBody>
      </p:sp>
      <p:sp>
        <p:nvSpPr>
          <p:cNvPr id="25" name="Rectangle 21"/>
          <p:cNvSpPr>
            <a:spLocks noChangeArrowheads="1"/>
          </p:cNvSpPr>
          <p:nvPr/>
        </p:nvSpPr>
        <p:spPr bwMode="auto">
          <a:xfrm>
            <a:off x="7235825" y="1917700"/>
            <a:ext cx="1006475" cy="336550"/>
          </a:xfrm>
          <a:prstGeom prst="rect">
            <a:avLst/>
          </a:prstGeom>
          <a:noFill/>
          <a:ln w="9525">
            <a:noFill/>
            <a:miter lim="800000"/>
            <a:headEnd/>
            <a:tailEnd/>
          </a:ln>
        </p:spPr>
        <p:txBody>
          <a:bodyPr wrap="none">
            <a:spAutoFit/>
          </a:bodyPr>
          <a:lstStyle/>
          <a:p>
            <a:r>
              <a:rPr lang="ru-RU" sz="1600" dirty="0">
                <a:latin typeface="Times New Roman" pitchFamily="18" charset="0"/>
              </a:rPr>
              <a:t>MANIAC</a:t>
            </a:r>
          </a:p>
        </p:txBody>
      </p:sp>
      <p:sp>
        <p:nvSpPr>
          <p:cNvPr id="26" name="Rectangle 22"/>
          <p:cNvSpPr>
            <a:spLocks noChangeArrowheads="1"/>
          </p:cNvSpPr>
          <p:nvPr/>
        </p:nvSpPr>
        <p:spPr bwMode="auto">
          <a:xfrm>
            <a:off x="7464425" y="5734050"/>
            <a:ext cx="636588" cy="336550"/>
          </a:xfrm>
          <a:prstGeom prst="rect">
            <a:avLst/>
          </a:prstGeom>
          <a:noFill/>
          <a:ln w="9525">
            <a:noFill/>
            <a:miter lim="800000"/>
            <a:headEnd/>
            <a:tailEnd/>
          </a:ln>
        </p:spPr>
        <p:txBody>
          <a:bodyPr wrap="none">
            <a:spAutoFit/>
          </a:bodyPr>
          <a:lstStyle/>
          <a:p>
            <a:r>
              <a:rPr lang="ru-RU" sz="1600">
                <a:latin typeface="Times New Roman" pitchFamily="18" charset="0"/>
              </a:rPr>
              <a:t>М-20</a:t>
            </a:r>
          </a:p>
        </p:txBody>
      </p:sp>
      <p:sp>
        <p:nvSpPr>
          <p:cNvPr id="27" name="Text Box 6"/>
          <p:cNvSpPr txBox="1">
            <a:spLocks noChangeArrowheads="1"/>
          </p:cNvSpPr>
          <p:nvPr/>
        </p:nvSpPr>
        <p:spPr bwMode="auto">
          <a:xfrm>
            <a:off x="214282" y="714356"/>
            <a:ext cx="3241675" cy="1679575"/>
          </a:xfrm>
          <a:prstGeom prst="rect">
            <a:avLst/>
          </a:prstGeom>
          <a:noFill/>
          <a:ln w="9525">
            <a:noFill/>
            <a:miter lim="800000"/>
            <a:headEnd/>
            <a:tailEnd/>
          </a:ln>
        </p:spPr>
        <p:txBody>
          <a:bodyPr>
            <a:spAutoFit/>
          </a:bodyPr>
          <a:lstStyle/>
          <a:p>
            <a:pPr algn="just" eaLnBrk="0" hangingPunct="0"/>
            <a:r>
              <a:rPr lang="ru-RU" sz="1600" b="1" dirty="0">
                <a:solidFill>
                  <a:srgbClr val="CC3300"/>
                </a:solidFill>
                <a:latin typeface="Times New Roman" pitchFamily="18" charset="0"/>
              </a:rPr>
              <a:t>1949 г.</a:t>
            </a:r>
            <a:r>
              <a:rPr lang="ru-RU" sz="2400" b="1" dirty="0">
                <a:solidFill>
                  <a:srgbClr val="663300"/>
                </a:solidFill>
                <a:latin typeface="Times New Roman" pitchFamily="18" charset="0"/>
              </a:rPr>
              <a:t> </a:t>
            </a:r>
            <a:r>
              <a:rPr lang="ru-RU" sz="1600" dirty="0">
                <a:latin typeface="Times New Roman" pitchFamily="18" charset="0"/>
              </a:rPr>
              <a:t>–  под руководством      Дж. фон Неймана разработан  компьютер MANIAC (</a:t>
            </a:r>
            <a:r>
              <a:rPr lang="ru-RU" sz="1600" dirty="0" err="1">
                <a:latin typeface="Times New Roman" pitchFamily="18" charset="0"/>
              </a:rPr>
              <a:t>Mathematical</a:t>
            </a:r>
            <a:r>
              <a:rPr lang="ru-RU" sz="1600" dirty="0">
                <a:latin typeface="Times New Roman" pitchFamily="18" charset="0"/>
              </a:rPr>
              <a:t> </a:t>
            </a:r>
            <a:r>
              <a:rPr lang="ru-RU" sz="1600" dirty="0" err="1">
                <a:latin typeface="Times New Roman" pitchFamily="18" charset="0"/>
              </a:rPr>
              <a:t>Analyzer</a:t>
            </a:r>
            <a:r>
              <a:rPr lang="ru-RU" sz="1600" dirty="0">
                <a:latin typeface="Times New Roman" pitchFamily="18" charset="0"/>
              </a:rPr>
              <a:t> </a:t>
            </a:r>
            <a:r>
              <a:rPr lang="ru-RU" sz="1600" dirty="0" err="1">
                <a:latin typeface="Times New Roman" pitchFamily="18" charset="0"/>
              </a:rPr>
              <a:t>Numerical</a:t>
            </a:r>
            <a:r>
              <a:rPr lang="ru-RU" sz="1600" dirty="0">
                <a:latin typeface="Times New Roman" pitchFamily="18" charset="0"/>
              </a:rPr>
              <a:t> </a:t>
            </a:r>
            <a:r>
              <a:rPr lang="ru-RU" sz="1600" dirty="0" err="1">
                <a:latin typeface="Times New Roman" pitchFamily="18" charset="0"/>
              </a:rPr>
              <a:t>Integrator</a:t>
            </a:r>
            <a:r>
              <a:rPr lang="ru-RU" sz="1600" dirty="0">
                <a:latin typeface="Times New Roman" pitchFamily="18" charset="0"/>
              </a:rPr>
              <a:t> </a:t>
            </a:r>
            <a:r>
              <a:rPr lang="ru-RU" sz="1600" dirty="0" err="1">
                <a:latin typeface="Times New Roman" pitchFamily="18" charset="0"/>
              </a:rPr>
              <a:t>ntand</a:t>
            </a:r>
            <a:r>
              <a:rPr lang="ru-RU" sz="1600" dirty="0">
                <a:latin typeface="Times New Roman" pitchFamily="18" charset="0"/>
              </a:rPr>
              <a:t> </a:t>
            </a:r>
            <a:r>
              <a:rPr lang="ru-RU" sz="1600" dirty="0" err="1">
                <a:latin typeface="Times New Roman" pitchFamily="18" charset="0"/>
              </a:rPr>
              <a:t>Computer</a:t>
            </a:r>
            <a:r>
              <a:rPr lang="ru-RU" sz="1600" dirty="0">
                <a:latin typeface="Times New Roman" pitchFamily="18" charset="0"/>
              </a:rPr>
              <a:t>).</a:t>
            </a:r>
          </a:p>
          <a:p>
            <a:pPr algn="just" eaLnBrk="0" hangingPunct="0"/>
            <a:endParaRPr lang="ru-RU" sz="1600" dirty="0">
              <a:latin typeface="Times New Roman" pitchFamily="18" charset="0"/>
            </a:endParaRP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2800" dirty="0" smtClean="0">
                <a:ln w="1905"/>
                <a:solidFill>
                  <a:srgbClr val="FF0000"/>
                </a:solidFill>
                <a:effectLst>
                  <a:outerShdw blurRad="38100" dist="38100" dir="2700000" algn="tl">
                    <a:srgbClr val="000000">
                      <a:alpha val="43137"/>
                    </a:srgbClr>
                  </a:outerShdw>
                </a:effectLst>
              </a:rPr>
              <a:t>1</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(1945-1959гг)</a:t>
            </a:r>
            <a:endParaRPr lang="ru-RU" sz="2400" dirty="0">
              <a:ln w="1905"/>
              <a:solidFill>
                <a:srgbClr val="FF0000"/>
              </a:solidFill>
              <a:effectLst>
                <a:outerShdw blurRad="38100" dist="38100" dir="2700000" algn="tl">
                  <a:srgbClr val="000000">
                    <a:alpha val="43137"/>
                  </a:srgbClr>
                </a:outerShdw>
              </a:effectLst>
            </a:endParaRPr>
          </a:p>
        </p:txBody>
      </p:sp>
      <p:sp>
        <p:nvSpPr>
          <p:cNvPr id="10" name="Прямоугольник 9"/>
          <p:cNvSpPr/>
          <p:nvPr/>
        </p:nvSpPr>
        <p:spPr>
          <a:xfrm>
            <a:off x="571472" y="6072206"/>
            <a:ext cx="7858180" cy="369332"/>
          </a:xfrm>
          <a:prstGeom prst="rect">
            <a:avLst/>
          </a:prstGeom>
        </p:spPr>
        <p:txBody>
          <a:bodyPr wrap="square">
            <a:spAutoFit/>
          </a:bodyPr>
          <a:lstStyle/>
          <a:p>
            <a:pPr algn="ctr"/>
            <a:r>
              <a:rPr lang="ru-RU" b="1" dirty="0" smtClean="0">
                <a:solidFill>
                  <a:srgbClr val="FF3809"/>
                </a:solidFill>
              </a:rPr>
              <a:t>1959 год </a:t>
            </a:r>
            <a:r>
              <a:rPr lang="ru-RU" dirty="0" smtClean="0"/>
              <a:t>– построен компьютер Лебедева ЭВМ М-20.</a:t>
            </a:r>
            <a:endParaRPr lang="ru-RU" dirty="0"/>
          </a:p>
        </p:txBody>
      </p:sp>
      <p:pic>
        <p:nvPicPr>
          <p:cNvPr id="129027" name="Picture 3" descr="C:\Documents and Settings\TEMP\Рабочий стол\Рисунок15.png"/>
          <p:cNvPicPr>
            <a:picLocks noChangeAspect="1" noChangeArrowheads="1"/>
          </p:cNvPicPr>
          <p:nvPr/>
        </p:nvPicPr>
        <p:blipFill>
          <a:blip r:embed="rId6" cstate="email"/>
          <a:srcRect/>
          <a:stretch>
            <a:fillRect/>
          </a:stretch>
        </p:blipFill>
        <p:spPr bwMode="auto">
          <a:xfrm>
            <a:off x="785786" y="1214422"/>
            <a:ext cx="7572428" cy="4818437"/>
          </a:xfrm>
          <a:prstGeom prst="rect">
            <a:avLst/>
          </a:prstGeom>
          <a:noFill/>
        </p:spPr>
      </p:pic>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2800" dirty="0" smtClean="0">
                <a:ln w="1905"/>
                <a:solidFill>
                  <a:srgbClr val="FF0000"/>
                </a:solidFill>
                <a:effectLst>
                  <a:outerShdw blurRad="38100" dist="38100" dir="2700000" algn="tl">
                    <a:srgbClr val="000000">
                      <a:alpha val="43137"/>
                    </a:srgbClr>
                  </a:outerShdw>
                </a:effectLst>
              </a:rPr>
              <a:t>1</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(1945-1959гг)</a:t>
            </a:r>
            <a:endParaRPr lang="ru-RU" sz="2400" dirty="0">
              <a:ln w="1905"/>
              <a:solidFill>
                <a:srgbClr val="FF0000"/>
              </a:solidFill>
              <a:effectLst>
                <a:outerShdw blurRad="38100" dist="38100" dir="2700000" algn="tl">
                  <a:srgbClr val="000000">
                    <a:alpha val="43137"/>
                  </a:srgbClr>
                </a:outerShdw>
              </a:effectLst>
            </a:endParaRPr>
          </a:p>
        </p:txBody>
      </p:sp>
      <p:pic>
        <p:nvPicPr>
          <p:cNvPr id="8" name="Picture 4"/>
          <p:cNvPicPr>
            <a:picLocks noChangeAspect="1" noChangeArrowheads="1"/>
          </p:cNvPicPr>
          <p:nvPr/>
        </p:nvPicPr>
        <p:blipFill>
          <a:blip r:embed="rId6" cstate="email"/>
          <a:srcRect/>
          <a:stretch>
            <a:fillRect/>
          </a:stretch>
        </p:blipFill>
        <p:spPr bwMode="auto">
          <a:xfrm>
            <a:off x="428596" y="785794"/>
            <a:ext cx="3643338" cy="2087924"/>
          </a:xfrm>
          <a:prstGeom prst="rect">
            <a:avLst/>
          </a:prstGeom>
          <a:noFill/>
          <a:ln w="9525">
            <a:noFill/>
            <a:miter lim="800000"/>
            <a:headEnd/>
            <a:tailEnd/>
          </a:ln>
          <a:effectLst/>
        </p:spPr>
      </p:pic>
      <p:sp>
        <p:nvSpPr>
          <p:cNvPr id="10" name="Rectangle 21"/>
          <p:cNvSpPr>
            <a:spLocks noChangeArrowheads="1"/>
          </p:cNvSpPr>
          <p:nvPr/>
        </p:nvSpPr>
        <p:spPr bwMode="auto">
          <a:xfrm>
            <a:off x="5572132" y="2285992"/>
            <a:ext cx="936475" cy="338554"/>
          </a:xfrm>
          <a:prstGeom prst="rect">
            <a:avLst/>
          </a:prstGeom>
          <a:noFill/>
          <a:ln w="9525">
            <a:noFill/>
            <a:miter lim="800000"/>
            <a:headEnd/>
            <a:tailEnd/>
          </a:ln>
        </p:spPr>
        <p:txBody>
          <a:bodyPr wrap="none">
            <a:spAutoFit/>
          </a:bodyPr>
          <a:lstStyle/>
          <a:p>
            <a:r>
              <a:rPr lang="ru-RU" sz="1600" dirty="0" smtClean="0">
                <a:latin typeface="Times New Roman" pitchFamily="18" charset="0"/>
              </a:rPr>
              <a:t>MA</a:t>
            </a:r>
            <a:r>
              <a:rPr lang="en-US" sz="1600" dirty="0" smtClean="0">
                <a:latin typeface="Times New Roman" pitchFamily="18" charset="0"/>
              </a:rPr>
              <a:t>RK-I</a:t>
            </a:r>
            <a:endParaRPr lang="ru-RU" sz="1600" dirty="0">
              <a:latin typeface="Times New Roman" pitchFamily="18" charset="0"/>
            </a:endParaRPr>
          </a:p>
        </p:txBody>
      </p:sp>
      <p:pic>
        <p:nvPicPr>
          <p:cNvPr id="11" name="Picture 4"/>
          <p:cNvPicPr>
            <a:picLocks noChangeAspect="1" noChangeArrowheads="1"/>
          </p:cNvPicPr>
          <p:nvPr/>
        </p:nvPicPr>
        <p:blipFill>
          <a:blip r:embed="rId7" cstate="email"/>
          <a:srcRect/>
          <a:stretch>
            <a:fillRect/>
          </a:stretch>
        </p:blipFill>
        <p:spPr bwMode="auto">
          <a:xfrm>
            <a:off x="2720787" y="2928934"/>
            <a:ext cx="6043096" cy="3496383"/>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a:hlinkClick r:id="rId5" action="ppaction://hlinksldjump"/>
          </p:cNvPr>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2800" dirty="0" smtClean="0">
                <a:ln w="1905"/>
                <a:solidFill>
                  <a:srgbClr val="FF0000"/>
                </a:solidFill>
                <a:effectLst>
                  <a:outerShdw blurRad="38100" dist="38100" dir="2700000" algn="tl">
                    <a:srgbClr val="000000">
                      <a:alpha val="43137"/>
                    </a:srgbClr>
                  </a:outerShdw>
                </a:effectLst>
              </a:rPr>
              <a:t>1</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(1945-1959гг)</a:t>
            </a:r>
            <a:endParaRPr lang="ru-RU" sz="2400" dirty="0">
              <a:ln w="1905"/>
              <a:solidFill>
                <a:srgbClr val="FF0000"/>
              </a:solidFill>
              <a:effectLst>
                <a:outerShdw blurRad="38100" dist="38100" dir="2700000" algn="tl">
                  <a:srgbClr val="000000">
                    <a:alpha val="43137"/>
                  </a:srgbClr>
                </a:outerShdw>
              </a:effectLst>
            </a:endParaRPr>
          </a:p>
        </p:txBody>
      </p:sp>
      <p:pic>
        <p:nvPicPr>
          <p:cNvPr id="128002" name="Picture 2"/>
          <p:cNvPicPr>
            <a:picLocks noChangeAspect="1" noChangeArrowheads="1"/>
          </p:cNvPicPr>
          <p:nvPr/>
        </p:nvPicPr>
        <p:blipFill>
          <a:blip r:embed="rId6" cstate="email"/>
          <a:srcRect/>
          <a:stretch>
            <a:fillRect/>
          </a:stretch>
        </p:blipFill>
        <p:spPr bwMode="auto">
          <a:xfrm>
            <a:off x="1357290" y="1000108"/>
            <a:ext cx="6470738" cy="4917761"/>
          </a:xfrm>
          <a:prstGeom prst="rect">
            <a:avLst/>
          </a:prstGeom>
          <a:noFill/>
          <a:ln w="9525">
            <a:noFill/>
            <a:miter lim="800000"/>
            <a:headEnd/>
            <a:tailEnd/>
          </a:ln>
        </p:spPr>
      </p:pic>
      <p:sp>
        <p:nvSpPr>
          <p:cNvPr id="10" name="Прямоугольник 9"/>
          <p:cNvSpPr/>
          <p:nvPr/>
        </p:nvSpPr>
        <p:spPr>
          <a:xfrm>
            <a:off x="571472" y="6000768"/>
            <a:ext cx="7858180" cy="369332"/>
          </a:xfrm>
          <a:prstGeom prst="rect">
            <a:avLst/>
          </a:prstGeom>
        </p:spPr>
        <p:txBody>
          <a:bodyPr wrap="square">
            <a:spAutoFit/>
          </a:bodyPr>
          <a:lstStyle/>
          <a:p>
            <a:pPr algn="ctr"/>
            <a:r>
              <a:rPr lang="ru-RU" b="1" dirty="0" smtClean="0">
                <a:solidFill>
                  <a:srgbClr val="FF3809"/>
                </a:solidFill>
              </a:rPr>
              <a:t> 1953 год </a:t>
            </a:r>
            <a:r>
              <a:rPr lang="ru-RU" dirty="0" smtClean="0"/>
              <a:t>– в США выпущен компьютер IBM 701.</a:t>
            </a:r>
            <a:endParaRPr lang="ru-RU" dirty="0"/>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3200" dirty="0" smtClean="0">
                <a:ln w="1905"/>
                <a:solidFill>
                  <a:srgbClr val="FF0000"/>
                </a:solidFill>
                <a:effectLst>
                  <a:outerShdw blurRad="38100" dist="38100" dir="2700000" algn="tl">
                    <a:srgbClr val="000000">
                      <a:alpha val="43137"/>
                    </a:srgbClr>
                  </a:outerShdw>
                </a:effectLst>
              </a:rPr>
              <a:t>2</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(1960-1969гг)</a:t>
            </a:r>
            <a:endParaRPr lang="ru-RU" sz="2400" dirty="0">
              <a:ln w="1905"/>
              <a:solidFill>
                <a:srgbClr val="FF0000"/>
              </a:solidFill>
              <a:effectLst>
                <a:outerShdw blurRad="38100" dist="38100" dir="2700000" algn="tl">
                  <a:srgbClr val="000000">
                    <a:alpha val="43137"/>
                  </a:srgbClr>
                </a:outerShdw>
              </a:effectLst>
            </a:endParaRPr>
          </a:p>
        </p:txBody>
      </p:sp>
      <p:sp>
        <p:nvSpPr>
          <p:cNvPr id="10" name="Rectangle 4"/>
          <p:cNvSpPr txBox="1">
            <a:spLocks noChangeArrowheads="1"/>
          </p:cNvSpPr>
          <p:nvPr/>
        </p:nvSpPr>
        <p:spPr>
          <a:xfrm>
            <a:off x="2971800" y="1500174"/>
            <a:ext cx="6172200" cy="5024451"/>
          </a:xfrm>
          <a:prstGeom prst="rect">
            <a:avLst/>
          </a:prstGeom>
        </p:spPr>
        <p:txBody>
          <a:bodyPr/>
          <a:lstStyle/>
          <a:p>
            <a:pPr marL="228600" marR="0" lvl="0" indent="-182563" algn="l" defTabSz="914400" rtl="0" eaLnBrk="0" fontAlgn="base" latinLnBrk="0" hangingPunct="0">
              <a:lnSpc>
                <a:spcPct val="100000"/>
              </a:lnSpc>
              <a:spcBef>
                <a:spcPct val="20000"/>
              </a:spcBef>
              <a:spcAft>
                <a:spcPts val="300"/>
              </a:spcAft>
              <a:buClr>
                <a:srgbClr val="C3260C"/>
              </a:buClr>
              <a:buSzPct val="130000"/>
              <a:buFontTx/>
              <a:buNone/>
              <a:tabLst/>
              <a:defRPr/>
            </a:pPr>
            <a:r>
              <a:rPr kumimoji="0" lang="ru-RU" sz="2400" b="1" i="0" u="none" strike="noStrike" kern="1200" cap="none" spc="0" normalizeH="0" baseline="0" noProof="0" dirty="0" smtClean="0">
                <a:ln>
                  <a:noFill/>
                </a:ln>
                <a:solidFill>
                  <a:srgbClr val="404040"/>
                </a:solidFill>
                <a:effectLst>
                  <a:outerShdw blurRad="38100" dist="38100" dir="2700000" algn="tl">
                    <a:srgbClr val="C0C0C0"/>
                  </a:outerShdw>
                </a:effectLst>
                <a:uLnTx/>
                <a:uFillTx/>
                <a:latin typeface="+mn-lt"/>
                <a:ea typeface="+mn-ea"/>
                <a:cs typeface="+mn-cs"/>
              </a:rPr>
              <a:t>Транзистор</a:t>
            </a:r>
            <a:r>
              <a:rPr kumimoji="0" lang="ru-RU" sz="2400" b="0" i="0" u="none" strike="noStrike" kern="1200" cap="none" spc="0" normalizeH="0" baseline="0" noProof="0" dirty="0" smtClean="0">
                <a:ln>
                  <a:noFill/>
                </a:ln>
                <a:solidFill>
                  <a:srgbClr val="404040"/>
                </a:solidFill>
                <a:effectLst/>
                <a:uLnTx/>
                <a:uFillTx/>
                <a:latin typeface="+mn-lt"/>
                <a:ea typeface="+mn-ea"/>
                <a:cs typeface="+mn-cs"/>
              </a:rPr>
              <a:t>- полупроводниковый прибор.</a:t>
            </a:r>
          </a:p>
          <a:p>
            <a:pPr marL="228600" marR="0" lvl="0" indent="-182563" algn="l" defTabSz="914400" rtl="0" eaLnBrk="0" fontAlgn="base" latinLnBrk="0" hangingPunct="0">
              <a:lnSpc>
                <a:spcPct val="100000"/>
              </a:lnSpc>
              <a:spcBef>
                <a:spcPct val="20000"/>
              </a:spcBef>
              <a:spcAft>
                <a:spcPts val="300"/>
              </a:spcAft>
              <a:buClr>
                <a:srgbClr val="C3260C"/>
              </a:buClr>
              <a:buSzPct val="130000"/>
              <a:buFontTx/>
              <a:buNone/>
              <a:tabLst/>
              <a:defRPr/>
            </a:pPr>
            <a:r>
              <a:rPr kumimoji="0" lang="ru-RU" sz="2400" b="0" i="0" u="none" strike="noStrike" kern="1200" cap="none" spc="0" normalizeH="0" baseline="0" noProof="0" dirty="0" smtClean="0">
                <a:ln>
                  <a:noFill/>
                </a:ln>
                <a:solidFill>
                  <a:srgbClr val="404040"/>
                </a:solidFill>
                <a:effectLst/>
                <a:uLnTx/>
                <a:uFillTx/>
                <a:latin typeface="+mn-lt"/>
                <a:ea typeface="+mn-ea"/>
                <a:cs typeface="+mn-cs"/>
              </a:rPr>
              <a:t>1 транзистор заменил 40 </a:t>
            </a:r>
            <a:r>
              <a:rPr kumimoji="0" lang="ru-RU" sz="2400" b="0" i="0" u="none" strike="noStrike" kern="1200" cap="none" spc="0" normalizeH="0" baseline="0" noProof="0" dirty="0" err="1" smtClean="0">
                <a:ln>
                  <a:noFill/>
                </a:ln>
                <a:solidFill>
                  <a:srgbClr val="404040"/>
                </a:solidFill>
                <a:effectLst/>
                <a:uLnTx/>
                <a:uFillTx/>
                <a:latin typeface="+mn-lt"/>
                <a:ea typeface="+mn-ea"/>
                <a:cs typeface="+mn-cs"/>
              </a:rPr>
              <a:t>эл</a:t>
            </a:r>
            <a:r>
              <a:rPr kumimoji="0" lang="ru-RU" sz="2400" b="0" i="0" u="none" strike="noStrike" kern="1200" cap="none" spc="0" normalizeH="0" baseline="0" noProof="0" dirty="0" smtClean="0">
                <a:ln>
                  <a:noFill/>
                </a:ln>
                <a:solidFill>
                  <a:srgbClr val="404040"/>
                </a:solidFill>
                <a:effectLst/>
                <a:uLnTx/>
                <a:uFillTx/>
                <a:latin typeface="+mn-lt"/>
                <a:ea typeface="+mn-ea"/>
                <a:cs typeface="+mn-cs"/>
              </a:rPr>
              <a:t>. </a:t>
            </a:r>
            <a:r>
              <a:rPr lang="ru-RU" sz="2400" dirty="0" smtClean="0">
                <a:solidFill>
                  <a:srgbClr val="404040"/>
                </a:solidFill>
                <a:latin typeface="+mn-lt"/>
              </a:rPr>
              <a:t>л</a:t>
            </a:r>
            <a:r>
              <a:rPr kumimoji="0" lang="ru-RU" sz="2400" b="0" i="0" u="none" strike="noStrike" kern="1200" cap="none" spc="0" normalizeH="0" baseline="0" noProof="0" dirty="0" err="1" smtClean="0">
                <a:ln>
                  <a:noFill/>
                </a:ln>
                <a:solidFill>
                  <a:srgbClr val="404040"/>
                </a:solidFill>
                <a:effectLst/>
                <a:uLnTx/>
                <a:uFillTx/>
                <a:latin typeface="+mn-lt"/>
                <a:ea typeface="+mn-ea"/>
                <a:cs typeface="+mn-cs"/>
              </a:rPr>
              <a:t>амп</a:t>
            </a:r>
            <a:r>
              <a:rPr kumimoji="0" lang="ru-RU" sz="2400" b="0" i="0" u="none" strike="noStrike" kern="1200" cap="none" spc="0" normalizeH="0" baseline="0" noProof="0" dirty="0" smtClean="0">
                <a:ln>
                  <a:noFill/>
                </a:ln>
                <a:solidFill>
                  <a:srgbClr val="404040"/>
                </a:solidFill>
                <a:effectLst/>
                <a:uLnTx/>
                <a:uFillTx/>
                <a:latin typeface="+mn-lt"/>
                <a:ea typeface="+mn-ea"/>
                <a:cs typeface="+mn-cs"/>
              </a:rPr>
              <a:t>!</a:t>
            </a:r>
          </a:p>
          <a:p>
            <a:pPr marL="228600" marR="0" lvl="0" indent="-182563" algn="l" defTabSz="914400" rtl="0" eaLnBrk="0" fontAlgn="base" latinLnBrk="0" hangingPunct="0">
              <a:lnSpc>
                <a:spcPct val="100000"/>
              </a:lnSpc>
              <a:spcBef>
                <a:spcPct val="20000"/>
              </a:spcBef>
              <a:spcAft>
                <a:spcPts val="300"/>
              </a:spcAft>
              <a:buClr>
                <a:srgbClr val="C3260C"/>
              </a:buClr>
              <a:buSzPct val="130000"/>
              <a:buFontTx/>
              <a:buNone/>
              <a:tabLst/>
              <a:defRPr/>
            </a:pPr>
            <a:r>
              <a:rPr kumimoji="0" lang="en-US" sz="2400" b="0" i="0" u="none" strike="noStrike" kern="1200" cap="none" spc="0" normalizeH="0" baseline="0" noProof="0" dirty="0" smtClean="0">
                <a:ln>
                  <a:noFill/>
                </a:ln>
                <a:solidFill>
                  <a:srgbClr val="404040"/>
                </a:solidFill>
                <a:effectLst/>
                <a:uLnTx/>
                <a:uFillTx/>
                <a:latin typeface="+mn-lt"/>
                <a:ea typeface="+mn-ea"/>
                <a:cs typeface="+mn-cs"/>
              </a:rPr>
              <a:t>PDP-8</a:t>
            </a:r>
            <a:r>
              <a:rPr kumimoji="0" lang="ru-RU" sz="2400" b="0" i="0" u="none" strike="noStrike" kern="1200" cap="none" spc="0" normalizeH="0" baseline="0" noProof="0" dirty="0" smtClean="0">
                <a:ln>
                  <a:noFill/>
                </a:ln>
                <a:solidFill>
                  <a:srgbClr val="404040"/>
                </a:solidFill>
                <a:effectLst/>
                <a:uLnTx/>
                <a:uFillTx/>
                <a:latin typeface="+mn-lt"/>
                <a:ea typeface="+mn-ea"/>
                <a:cs typeface="+mn-cs"/>
              </a:rPr>
              <a:t>, </a:t>
            </a:r>
            <a:r>
              <a:rPr kumimoji="0" lang="en-US" sz="2400" b="0" i="0" u="none" strike="noStrike" kern="1200" cap="none" spc="0" normalizeH="0" baseline="0" noProof="0" dirty="0" smtClean="0">
                <a:ln>
                  <a:noFill/>
                </a:ln>
                <a:solidFill>
                  <a:srgbClr val="404040"/>
                </a:solidFill>
                <a:effectLst/>
                <a:uLnTx/>
                <a:uFillTx/>
                <a:latin typeface="+mn-lt"/>
                <a:ea typeface="+mn-ea"/>
                <a:cs typeface="+mn-cs"/>
              </a:rPr>
              <a:t>IBM- 701</a:t>
            </a:r>
            <a:r>
              <a:rPr kumimoji="0" lang="ru-RU" sz="2400" b="0" i="0" u="none" strike="noStrike" kern="1200" cap="none" spc="0" normalizeH="0" baseline="0" noProof="0" dirty="0" smtClean="0">
                <a:ln>
                  <a:noFill/>
                </a:ln>
                <a:solidFill>
                  <a:srgbClr val="404040"/>
                </a:solidFill>
                <a:effectLst/>
                <a:uLnTx/>
                <a:uFillTx/>
                <a:latin typeface="+mn-lt"/>
                <a:ea typeface="+mn-ea"/>
                <a:cs typeface="+mn-cs"/>
              </a:rPr>
              <a:t>– 100-500 тыс. оп/сек</a:t>
            </a:r>
            <a:endParaRPr kumimoji="0" lang="en-US" sz="2400" b="0" i="0" u="none" strike="noStrike" kern="1200" cap="none" spc="0" normalizeH="0" baseline="0" noProof="0" dirty="0" smtClean="0">
              <a:ln>
                <a:noFill/>
              </a:ln>
              <a:solidFill>
                <a:srgbClr val="404040"/>
              </a:solidFill>
              <a:effectLst/>
              <a:uLnTx/>
              <a:uFillTx/>
              <a:latin typeface="+mn-lt"/>
              <a:ea typeface="+mn-ea"/>
              <a:cs typeface="+mn-cs"/>
            </a:endParaRPr>
          </a:p>
          <a:p>
            <a:pPr marL="228600" marR="0" lvl="0" indent="-182563" algn="l" defTabSz="914400" rtl="0" eaLnBrk="0" fontAlgn="base" latinLnBrk="0" hangingPunct="0">
              <a:lnSpc>
                <a:spcPct val="100000"/>
              </a:lnSpc>
              <a:spcBef>
                <a:spcPct val="20000"/>
              </a:spcBef>
              <a:spcAft>
                <a:spcPts val="300"/>
              </a:spcAft>
              <a:buClr>
                <a:srgbClr val="C3260C"/>
              </a:buClr>
              <a:buSzPct val="130000"/>
              <a:buFontTx/>
              <a:buNone/>
              <a:tabLst/>
              <a:defRPr/>
            </a:pPr>
            <a:r>
              <a:rPr kumimoji="0" lang="ru-RU" sz="2400" b="0" i="0" u="none" strike="noStrike" kern="1200" cap="none" spc="0" normalizeH="0" baseline="0" noProof="0" dirty="0" smtClean="0">
                <a:ln>
                  <a:noFill/>
                </a:ln>
                <a:solidFill>
                  <a:srgbClr val="404040"/>
                </a:solidFill>
                <a:effectLst/>
                <a:uLnTx/>
                <a:uFillTx/>
                <a:latin typeface="+mn-lt"/>
                <a:ea typeface="+mn-ea"/>
                <a:cs typeface="+mn-cs"/>
              </a:rPr>
              <a:t>БЭСМ-6 – первая в мире ЭВМ 1 млн. оп/сек ! (С.А.Лебедев)</a:t>
            </a:r>
          </a:p>
          <a:p>
            <a:pPr marL="228600" marR="0" lvl="0" indent="-182563" algn="l" defTabSz="914400" rtl="0" eaLnBrk="0" fontAlgn="base" latinLnBrk="0" hangingPunct="0">
              <a:lnSpc>
                <a:spcPct val="100000"/>
              </a:lnSpc>
              <a:spcBef>
                <a:spcPct val="20000"/>
              </a:spcBef>
              <a:spcAft>
                <a:spcPts val="300"/>
              </a:spcAft>
              <a:buClr>
                <a:srgbClr val="C3260C"/>
              </a:buClr>
              <a:buSzPct val="130000"/>
              <a:buFontTx/>
              <a:buNone/>
              <a:tabLst/>
              <a:defRPr/>
            </a:pPr>
            <a:r>
              <a:rPr kumimoji="0" lang="ru-RU" sz="2400" b="0" i="0" u="none" strike="noStrike" kern="1200" cap="none" spc="0" normalizeH="0" baseline="0" noProof="0" dirty="0" smtClean="0">
                <a:ln>
                  <a:noFill/>
                </a:ln>
                <a:solidFill>
                  <a:srgbClr val="404040"/>
                </a:solidFill>
                <a:effectLst/>
                <a:uLnTx/>
                <a:uFillTx/>
                <a:latin typeface="+mn-lt"/>
                <a:ea typeface="+mn-ea"/>
                <a:cs typeface="+mn-cs"/>
              </a:rPr>
              <a:t>М-220, Мир, Урал-11, </a:t>
            </a:r>
            <a:r>
              <a:rPr kumimoji="0" lang="en-US" sz="2400" b="0" i="0" u="none" strike="noStrike" kern="1200" cap="none" spc="0" normalizeH="0" baseline="0" noProof="0" dirty="0" smtClean="0">
                <a:ln>
                  <a:noFill/>
                </a:ln>
                <a:solidFill>
                  <a:srgbClr val="404040"/>
                </a:solidFill>
                <a:effectLst/>
                <a:uLnTx/>
                <a:uFillTx/>
                <a:latin typeface="+mn-lt"/>
                <a:ea typeface="+mn-ea"/>
                <a:cs typeface="+mn-cs"/>
              </a:rPr>
              <a:t>IBM-</a:t>
            </a:r>
            <a:r>
              <a:rPr kumimoji="0" lang="ru-RU" sz="2400" b="0" i="0" u="none" strike="noStrike" kern="1200" cap="none" spc="0" normalizeH="0" baseline="0" noProof="0" dirty="0" smtClean="0">
                <a:ln>
                  <a:noFill/>
                </a:ln>
                <a:solidFill>
                  <a:srgbClr val="404040"/>
                </a:solidFill>
                <a:effectLst/>
                <a:uLnTx/>
                <a:uFillTx/>
                <a:latin typeface="+mn-lt"/>
                <a:ea typeface="+mn-ea"/>
                <a:cs typeface="+mn-cs"/>
              </a:rPr>
              <a:t>7094.</a:t>
            </a:r>
          </a:p>
          <a:p>
            <a:pPr marL="228600" marR="0" lvl="0" indent="-182563" algn="l" defTabSz="914400" rtl="0" eaLnBrk="0" fontAlgn="base" latinLnBrk="0" hangingPunct="0">
              <a:lnSpc>
                <a:spcPct val="100000"/>
              </a:lnSpc>
              <a:spcBef>
                <a:spcPct val="20000"/>
              </a:spcBef>
              <a:spcAft>
                <a:spcPts val="300"/>
              </a:spcAft>
              <a:buClr>
                <a:srgbClr val="C3260C"/>
              </a:buClr>
              <a:buSzPct val="130000"/>
              <a:buFontTx/>
              <a:buNone/>
              <a:tabLst/>
              <a:defRPr/>
            </a:pPr>
            <a:r>
              <a:rPr kumimoji="0" lang="ru-RU" sz="2400" b="0" i="0" u="none" strike="noStrike" kern="1200" cap="none" spc="0" normalizeH="0" baseline="0" noProof="0" dirty="0" smtClean="0">
                <a:ln>
                  <a:noFill/>
                </a:ln>
                <a:solidFill>
                  <a:srgbClr val="404040"/>
                </a:solidFill>
                <a:effectLst/>
                <a:uLnTx/>
                <a:uFillTx/>
                <a:latin typeface="+mn-lt"/>
                <a:ea typeface="+mn-ea"/>
                <a:cs typeface="+mn-cs"/>
              </a:rPr>
              <a:t>Магнитные ленты, магнитные барабаны.</a:t>
            </a:r>
          </a:p>
          <a:p>
            <a:pPr marL="228600" marR="0" lvl="0" indent="-182563" algn="l" defTabSz="914400" rtl="0" eaLnBrk="0" fontAlgn="base" latinLnBrk="0" hangingPunct="0">
              <a:lnSpc>
                <a:spcPct val="100000"/>
              </a:lnSpc>
              <a:spcBef>
                <a:spcPct val="20000"/>
              </a:spcBef>
              <a:spcAft>
                <a:spcPts val="300"/>
              </a:spcAft>
              <a:buClr>
                <a:srgbClr val="C3260C"/>
              </a:buClr>
              <a:buSzPct val="130000"/>
              <a:buFontTx/>
              <a:buNone/>
              <a:tabLst/>
              <a:defRPr/>
            </a:pPr>
            <a:r>
              <a:rPr kumimoji="0" lang="ru-RU" sz="2400" b="0" i="0" u="none" strike="noStrike" kern="1200" cap="none" spc="0" normalizeH="0" baseline="0" noProof="0" dirty="0" smtClean="0">
                <a:ln>
                  <a:noFill/>
                </a:ln>
                <a:solidFill>
                  <a:srgbClr val="404040"/>
                </a:solidFill>
                <a:effectLst/>
                <a:uLnTx/>
                <a:uFillTx/>
                <a:latin typeface="+mn-lt"/>
                <a:ea typeface="+mn-ea"/>
                <a:cs typeface="+mn-cs"/>
              </a:rPr>
              <a:t>Алгоритмические языки, пакетный режим</a:t>
            </a:r>
          </a:p>
          <a:p>
            <a:pPr marL="228600" marR="0" lvl="0" indent="-182563" algn="l" defTabSz="914400" rtl="0" eaLnBrk="0" fontAlgn="base" latinLnBrk="0" hangingPunct="0">
              <a:lnSpc>
                <a:spcPct val="100000"/>
              </a:lnSpc>
              <a:spcBef>
                <a:spcPct val="20000"/>
              </a:spcBef>
              <a:spcAft>
                <a:spcPts val="300"/>
              </a:spcAft>
              <a:buClr>
                <a:srgbClr val="C3260C"/>
              </a:buClr>
              <a:buSzPct val="130000"/>
              <a:buFontTx/>
              <a:buNone/>
              <a:tabLst/>
              <a:defRPr/>
            </a:pPr>
            <a:endParaRPr kumimoji="0" lang="ru-RU" sz="2400" b="0" i="0" u="none" strike="noStrike" kern="1200" cap="none" spc="0" normalizeH="0" baseline="0" noProof="0" dirty="0">
              <a:ln>
                <a:noFill/>
              </a:ln>
              <a:solidFill>
                <a:srgbClr val="404040"/>
              </a:solidFill>
              <a:effectLst/>
              <a:uLnTx/>
              <a:uFillTx/>
              <a:latin typeface="+mn-lt"/>
              <a:ea typeface="+mn-ea"/>
              <a:cs typeface="+mn-cs"/>
            </a:endParaRPr>
          </a:p>
        </p:txBody>
      </p:sp>
      <p:pic>
        <p:nvPicPr>
          <p:cNvPr id="11" name="Picture 5"/>
          <p:cNvPicPr>
            <a:picLocks noChangeAspect="1" noChangeArrowheads="1"/>
          </p:cNvPicPr>
          <p:nvPr/>
        </p:nvPicPr>
        <p:blipFill>
          <a:blip r:embed="rId6" cstate="email"/>
          <a:stretch>
            <a:fillRect/>
          </a:stretch>
        </p:blipFill>
        <p:spPr>
          <a:xfrm>
            <a:off x="714348" y="1000108"/>
            <a:ext cx="1785950" cy="2492023"/>
          </a:xfrm>
          <a:prstGeom prst="rect">
            <a:avLst/>
          </a:prstGeom>
          <a:noFill/>
          <a:ln>
            <a:solidFill>
              <a:schemeClr val="accent1"/>
            </a:solidFill>
          </a:ln>
        </p:spPr>
      </p:pic>
      <p:pic>
        <p:nvPicPr>
          <p:cNvPr id="12" name="Picture 6"/>
          <p:cNvPicPr>
            <a:picLocks noChangeAspect="1" noChangeArrowheads="1"/>
          </p:cNvPicPr>
          <p:nvPr/>
        </p:nvPicPr>
        <p:blipFill>
          <a:blip r:embed="rId7" cstate="email"/>
          <a:stretch>
            <a:fillRect/>
          </a:stretch>
        </p:blipFill>
        <p:spPr bwMode="auto">
          <a:xfrm>
            <a:off x="428596" y="3667578"/>
            <a:ext cx="2500329" cy="2800368"/>
          </a:xfrm>
          <a:prstGeom prst="rect">
            <a:avLst/>
          </a:prstGeom>
          <a:noFill/>
          <a:ln>
            <a:solidFill>
              <a:schemeClr val="accent1"/>
            </a:solidFill>
          </a:ln>
        </p:spPr>
      </p:pic>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3200" dirty="0" smtClean="0">
                <a:ln w="1905"/>
                <a:solidFill>
                  <a:srgbClr val="FF0000"/>
                </a:solidFill>
                <a:effectLst>
                  <a:outerShdw blurRad="38100" dist="38100" dir="2700000" algn="tl">
                    <a:srgbClr val="000000">
                      <a:alpha val="43137"/>
                    </a:srgbClr>
                  </a:outerShdw>
                </a:effectLst>
              </a:rPr>
              <a:t>2</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(1960-1969гг)</a:t>
            </a:r>
            <a:endParaRPr lang="ru-RU" sz="2400" dirty="0">
              <a:ln w="1905"/>
              <a:solidFill>
                <a:srgbClr val="FF0000"/>
              </a:solidFill>
              <a:effectLst>
                <a:outerShdw blurRad="38100" dist="38100" dir="2700000" algn="tl">
                  <a:srgbClr val="000000">
                    <a:alpha val="43137"/>
                  </a:srgbClr>
                </a:outerShdw>
              </a:effectLst>
            </a:endParaRPr>
          </a:p>
        </p:txBody>
      </p:sp>
      <p:sp>
        <p:nvSpPr>
          <p:cNvPr id="8" name="Rectangle 2"/>
          <p:cNvSpPr txBox="1">
            <a:spLocks noChangeArrowheads="1"/>
          </p:cNvSpPr>
          <p:nvPr/>
        </p:nvSpPr>
        <p:spPr>
          <a:xfrm>
            <a:off x="571472" y="5214950"/>
            <a:ext cx="7772400" cy="1143000"/>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kumimoji="0" lang="ru-RU" sz="2800" b="1"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outerShdw blurRad="38100" dist="38100" dir="2700000" algn="tl">
                    <a:srgbClr val="C0C0C0"/>
                  </a:outerShdw>
                </a:effectLst>
                <a:uLnTx/>
                <a:uFillTx/>
                <a:latin typeface="+mj-lt"/>
                <a:ea typeface="+mj-ea"/>
                <a:cs typeface="+mj-cs"/>
              </a:rPr>
              <a:t>“МППИ-1” - машина первичной переработки информации</a:t>
            </a:r>
            <a:r>
              <a:rPr kumimoji="0" lang="ru-RU" sz="2800" b="1"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rPr>
              <a:t> </a:t>
            </a:r>
            <a:endParaRPr kumimoji="0" lang="ru-RU" sz="28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pic>
        <p:nvPicPr>
          <p:cNvPr id="10" name="Picture 4" descr="2-54"/>
          <p:cNvPicPr>
            <a:picLocks noChangeAspect="1" noChangeArrowheads="1"/>
          </p:cNvPicPr>
          <p:nvPr/>
        </p:nvPicPr>
        <p:blipFill>
          <a:blip r:embed="rId6" cstate="email"/>
          <a:srcRect r="5646"/>
          <a:stretch>
            <a:fillRect/>
          </a:stretch>
        </p:blipFill>
        <p:spPr bwMode="auto">
          <a:xfrm>
            <a:off x="357158" y="1643050"/>
            <a:ext cx="8356628" cy="3390900"/>
          </a:xfrm>
          <a:prstGeom prst="rect">
            <a:avLst/>
          </a:prstGeom>
          <a:noFill/>
        </p:spPr>
      </p:pic>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3200" dirty="0" smtClean="0">
                <a:ln w="1905"/>
                <a:solidFill>
                  <a:srgbClr val="FF0000"/>
                </a:solidFill>
                <a:effectLst>
                  <a:outerShdw blurRad="38100" dist="38100" dir="2700000" algn="tl">
                    <a:srgbClr val="000000">
                      <a:alpha val="43137"/>
                    </a:srgbClr>
                  </a:outerShdw>
                </a:effectLst>
              </a:rPr>
              <a:t>2</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(1960-1969гг)</a:t>
            </a:r>
            <a:endParaRPr lang="ru-RU" sz="2400" dirty="0">
              <a:ln w="1905"/>
              <a:solidFill>
                <a:srgbClr val="FF0000"/>
              </a:solidFill>
              <a:effectLst>
                <a:outerShdw blurRad="38100" dist="38100" dir="2700000" algn="tl">
                  <a:srgbClr val="000000">
                    <a:alpha val="43137"/>
                  </a:srgbClr>
                </a:outerShdw>
              </a:effectLst>
            </a:endParaRPr>
          </a:p>
        </p:txBody>
      </p:sp>
      <p:sp>
        <p:nvSpPr>
          <p:cNvPr id="12" name="Rectangle 2"/>
          <p:cNvSpPr txBox="1">
            <a:spLocks noChangeArrowheads="1"/>
          </p:cNvSpPr>
          <p:nvPr/>
        </p:nvSpPr>
        <p:spPr>
          <a:xfrm>
            <a:off x="785786" y="5992812"/>
            <a:ext cx="7772400" cy="865188"/>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kumimoji="0" lang="ru-RU" sz="4400" b="1"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outerShdw blurRad="38100" dist="38100" dir="2700000" algn="tl">
                    <a:srgbClr val="C0C0C0"/>
                  </a:outerShdw>
                </a:effectLst>
                <a:uLnTx/>
                <a:uFillTx/>
                <a:latin typeface="+mj-lt"/>
                <a:ea typeface="+mj-ea"/>
                <a:cs typeface="+mj-cs"/>
              </a:rPr>
              <a:t>БЭСМ-4 </a:t>
            </a:r>
            <a:endParaRPr kumimoji="0" lang="ru-RU" sz="44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outerShdw blurRad="38100" dist="38100" dir="2700000" algn="tl">
                  <a:srgbClr val="C0C0C0"/>
                </a:outerShdw>
              </a:effectLst>
              <a:uLnTx/>
              <a:uFillTx/>
              <a:latin typeface="+mj-lt"/>
              <a:ea typeface="+mj-ea"/>
              <a:cs typeface="+mj-cs"/>
            </a:endParaRPr>
          </a:p>
        </p:txBody>
      </p:sp>
      <p:pic>
        <p:nvPicPr>
          <p:cNvPr id="13" name="Picture 4" descr="BESM6"/>
          <p:cNvPicPr>
            <a:picLocks noChangeAspect="1" noChangeArrowheads="1"/>
          </p:cNvPicPr>
          <p:nvPr/>
        </p:nvPicPr>
        <p:blipFill>
          <a:blip r:embed="rId6" cstate="email"/>
          <a:srcRect/>
          <a:stretch>
            <a:fillRect/>
          </a:stretch>
        </p:blipFill>
        <p:spPr bwMode="auto">
          <a:xfrm>
            <a:off x="1142976" y="1000108"/>
            <a:ext cx="7282095" cy="5072098"/>
          </a:xfrm>
          <a:prstGeom prst="rect">
            <a:avLst/>
          </a:prstGeom>
          <a:noFill/>
        </p:spPr>
      </p:pic>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3200" dirty="0" smtClean="0">
                <a:ln w="1905"/>
                <a:solidFill>
                  <a:srgbClr val="FF0000"/>
                </a:solidFill>
                <a:effectLst>
                  <a:outerShdw blurRad="38100" dist="38100" dir="2700000" algn="tl">
                    <a:srgbClr val="000000">
                      <a:alpha val="43137"/>
                    </a:srgbClr>
                  </a:outerShdw>
                </a:effectLst>
              </a:rPr>
              <a:t>2</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(1960-1969гг)</a:t>
            </a:r>
            <a:endParaRPr lang="ru-RU" sz="2400" dirty="0">
              <a:ln w="1905"/>
              <a:solidFill>
                <a:srgbClr val="FF0000"/>
              </a:solidFill>
              <a:effectLst>
                <a:outerShdw blurRad="38100" dist="38100" dir="2700000" algn="tl">
                  <a:srgbClr val="000000">
                    <a:alpha val="43137"/>
                  </a:srgbClr>
                </a:outerShdw>
              </a:effectLst>
            </a:endParaRPr>
          </a:p>
        </p:txBody>
      </p:sp>
      <p:sp>
        <p:nvSpPr>
          <p:cNvPr id="8" name="Rectangle 2"/>
          <p:cNvSpPr txBox="1">
            <a:spLocks noChangeArrowheads="1"/>
          </p:cNvSpPr>
          <p:nvPr/>
        </p:nvSpPr>
        <p:spPr>
          <a:xfrm>
            <a:off x="214282" y="4929198"/>
            <a:ext cx="8713787" cy="928681"/>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kumimoji="0" lang="ru-RU" sz="1600" b="1" i="0" u="none" strike="noStrike" kern="1200" cap="none" spc="0" normalizeH="0" baseline="0" noProof="0" dirty="0" smtClean="0">
                <a:ln>
                  <a:noFill/>
                </a:ln>
                <a:solidFill>
                  <a:srgbClr val="FF3809"/>
                </a:solidFill>
                <a:effectLst>
                  <a:outerShdw blurRad="38100" dist="38100" dir="2700000" algn="tl">
                    <a:srgbClr val="C0C0C0"/>
                  </a:outerShdw>
                </a:effectLst>
                <a:uLnTx/>
                <a:uFillTx/>
                <a:latin typeface="+mj-lt"/>
                <a:ea typeface="+mj-ea"/>
                <a:cs typeface="+mj-cs"/>
              </a:rPr>
              <a:t>1966 г</a:t>
            </a:r>
            <a:r>
              <a:rPr kumimoji="0" lang="ru-RU" sz="1600" b="1"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outerShdw blurRad="38100" dist="38100" dir="2700000" algn="tl">
                    <a:srgbClr val="C0C0C0"/>
                  </a:outerShdw>
                </a:effectLst>
                <a:uLnTx/>
                <a:uFillTx/>
                <a:latin typeface="+mj-lt"/>
                <a:ea typeface="+mj-ea"/>
                <a:cs typeface="+mj-cs"/>
              </a:rPr>
              <a:t>. - начат серийный выпуск ЦВМ “Раздан-3”, предназначенной для решения научно-технических, планово-экономических и статистических задач.</a:t>
            </a:r>
            <a:r>
              <a:rPr kumimoji="0" lang="ru-RU" sz="3600" b="1"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rPr>
              <a:t> </a:t>
            </a:r>
            <a:endParaRPr kumimoji="0" lang="ru-RU" sz="36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pic>
        <p:nvPicPr>
          <p:cNvPr id="97281" name="Picture 1"/>
          <p:cNvPicPr>
            <a:picLocks noChangeAspect="1" noChangeArrowheads="1"/>
          </p:cNvPicPr>
          <p:nvPr/>
        </p:nvPicPr>
        <p:blipFill>
          <a:blip r:embed="rId6" cstate="email"/>
          <a:srcRect r="4635"/>
          <a:stretch>
            <a:fillRect/>
          </a:stretch>
        </p:blipFill>
        <p:spPr bwMode="auto">
          <a:xfrm>
            <a:off x="428596" y="1428736"/>
            <a:ext cx="8278942" cy="338614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3200" dirty="0" smtClean="0">
                <a:ln w="1905"/>
                <a:solidFill>
                  <a:srgbClr val="FF0000"/>
                </a:solidFill>
                <a:effectLst>
                  <a:outerShdw blurRad="38100" dist="38100" dir="2700000" algn="tl">
                    <a:srgbClr val="000000">
                      <a:alpha val="43137"/>
                    </a:srgbClr>
                  </a:outerShdw>
                </a:effectLst>
              </a:rPr>
              <a:t>2</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(1960-1969гг)</a:t>
            </a:r>
            <a:endParaRPr lang="ru-RU" sz="2400" dirty="0">
              <a:ln w="1905"/>
              <a:solidFill>
                <a:srgbClr val="FF0000"/>
              </a:solidFill>
              <a:effectLst>
                <a:outerShdw blurRad="38100" dist="38100" dir="2700000" algn="tl">
                  <a:srgbClr val="000000">
                    <a:alpha val="43137"/>
                  </a:srgbClr>
                </a:outerShdw>
              </a:effectLst>
            </a:endParaRPr>
          </a:p>
        </p:txBody>
      </p:sp>
      <p:pic>
        <p:nvPicPr>
          <p:cNvPr id="8" name="Picture 4" descr="pc_029"/>
          <p:cNvPicPr>
            <a:picLocks noChangeAspect="1" noChangeArrowheads="1"/>
          </p:cNvPicPr>
          <p:nvPr/>
        </p:nvPicPr>
        <p:blipFill>
          <a:blip r:embed="rId6" cstate="email"/>
          <a:srcRect/>
          <a:stretch>
            <a:fillRect/>
          </a:stretch>
        </p:blipFill>
        <p:spPr bwMode="auto">
          <a:xfrm>
            <a:off x="428596" y="1357298"/>
            <a:ext cx="8208962" cy="4870450"/>
          </a:xfrm>
          <a:prstGeom prst="rect">
            <a:avLst/>
          </a:prstGeom>
          <a:noFill/>
        </p:spPr>
      </p:pic>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a:hlinkClick r:id="rId5" action="ppaction://hlinksldjump"/>
          </p:cNvPr>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3200" dirty="0" smtClean="0">
                <a:ln w="1905"/>
                <a:solidFill>
                  <a:srgbClr val="FF0000"/>
                </a:solidFill>
                <a:effectLst>
                  <a:outerShdw blurRad="38100" dist="38100" dir="2700000" algn="tl">
                    <a:srgbClr val="000000">
                      <a:alpha val="43137"/>
                    </a:srgbClr>
                  </a:outerShdw>
                </a:effectLst>
              </a:rPr>
              <a:t>2</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(1960-1969гг)</a:t>
            </a:r>
            <a:endParaRPr lang="ru-RU" sz="2400" dirty="0">
              <a:ln w="1905"/>
              <a:solidFill>
                <a:srgbClr val="FF0000"/>
              </a:solidFill>
              <a:effectLst>
                <a:outerShdw blurRad="38100" dist="38100" dir="2700000" algn="tl">
                  <a:srgbClr val="000000">
                    <a:alpha val="43137"/>
                  </a:srgbClr>
                </a:outerShdw>
              </a:effectLst>
            </a:endParaRPr>
          </a:p>
        </p:txBody>
      </p:sp>
      <p:sp>
        <p:nvSpPr>
          <p:cNvPr id="8" name="Rectangle 2"/>
          <p:cNvSpPr txBox="1">
            <a:spLocks noChangeArrowheads="1"/>
          </p:cNvSpPr>
          <p:nvPr/>
        </p:nvSpPr>
        <p:spPr>
          <a:xfrm>
            <a:off x="6286512" y="1857364"/>
            <a:ext cx="2571768" cy="863600"/>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kumimoji="0" lang="ru-RU" sz="2400" b="1"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rPr>
              <a:t>"МИНСК-2 (-22, -22М, 23)"</a:t>
            </a:r>
            <a:endParaRPr kumimoji="0" lang="ru-RU" sz="24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pic>
        <p:nvPicPr>
          <p:cNvPr id="65538" name="Picture 2" descr="C:\Documents and Settings\TEMP\Рабочий стол\Рисунок12.jpg"/>
          <p:cNvPicPr>
            <a:picLocks noChangeAspect="1" noChangeArrowheads="1"/>
          </p:cNvPicPr>
          <p:nvPr/>
        </p:nvPicPr>
        <p:blipFill>
          <a:blip r:embed="rId6" cstate="email"/>
          <a:srcRect/>
          <a:stretch>
            <a:fillRect/>
          </a:stretch>
        </p:blipFill>
        <p:spPr bwMode="auto">
          <a:xfrm>
            <a:off x="1500166" y="3786190"/>
            <a:ext cx="7327900" cy="2682875"/>
          </a:xfrm>
          <a:prstGeom prst="rect">
            <a:avLst/>
          </a:prstGeom>
          <a:noFill/>
        </p:spPr>
      </p:pic>
      <p:pic>
        <p:nvPicPr>
          <p:cNvPr id="65539" name="Picture 3" descr="C:\Documents and Settings\TEMP\Рабочий стол\Рисунок13.jpg"/>
          <p:cNvPicPr>
            <a:picLocks noChangeAspect="1" noChangeArrowheads="1"/>
          </p:cNvPicPr>
          <p:nvPr/>
        </p:nvPicPr>
        <p:blipFill>
          <a:blip r:embed="rId7" cstate="email"/>
          <a:srcRect/>
          <a:stretch>
            <a:fillRect/>
          </a:stretch>
        </p:blipFill>
        <p:spPr bwMode="auto">
          <a:xfrm>
            <a:off x="285720" y="1000108"/>
            <a:ext cx="6000750" cy="2771775"/>
          </a:xfrm>
          <a:prstGeom prst="rect">
            <a:avLst/>
          </a:prstGeom>
          <a:noFill/>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7" name="TextBox 6"/>
          <p:cNvSpPr txBox="1"/>
          <p:nvPr/>
        </p:nvSpPr>
        <p:spPr>
          <a:xfrm>
            <a:off x="1714480" y="214290"/>
            <a:ext cx="5572164" cy="523220"/>
          </a:xfrm>
          <a:prstGeom prst="rect">
            <a:avLst/>
          </a:prstGeom>
          <a:noFill/>
        </p:spPr>
        <p:txBody>
          <a:bodyPr wrap="square" rtlCol="0">
            <a:spAutoFit/>
          </a:bodyPr>
          <a:lstStyle/>
          <a:p>
            <a:pPr algn="ctr"/>
            <a:r>
              <a:rPr lang="ru-RU" sz="2800" b="1" dirty="0" smtClean="0">
                <a:ln w="1905"/>
                <a:solidFill>
                  <a:schemeClr val="accent1">
                    <a:lumMod val="75000"/>
                  </a:schemeClr>
                </a:solidFill>
                <a:effectLst>
                  <a:innerShdw blurRad="69850" dist="43180" dir="5400000">
                    <a:srgbClr val="000000">
                      <a:alpha val="65000"/>
                    </a:srgbClr>
                  </a:innerShdw>
                </a:effectLst>
                <a:latin typeface="Arial Narrow" pitchFamily="34" charset="0"/>
              </a:rPr>
              <a:t>Первые счётные устройства</a:t>
            </a:r>
            <a:endParaRPr lang="ru-RU" sz="2800" b="1" dirty="0" smtClean="0">
              <a:ln w="1905"/>
              <a:solidFill>
                <a:schemeClr val="accent1">
                  <a:lumMod val="75000"/>
                </a:schemeClr>
              </a:solidFill>
              <a:effectLst>
                <a:innerShdw blurRad="69850" dist="43180" dir="5400000">
                  <a:srgbClr val="000000">
                    <a:alpha val="65000"/>
                  </a:srgbClr>
                </a:innerShdw>
              </a:effectLst>
              <a:latin typeface="+mj-lt"/>
            </a:endParaRPr>
          </a:p>
        </p:txBody>
      </p:sp>
      <p:sp>
        <p:nvSpPr>
          <p:cNvPr id="11" name="Rectangle 2"/>
          <p:cNvSpPr txBox="1">
            <a:spLocks noChangeArrowheads="1"/>
          </p:cNvSpPr>
          <p:nvPr/>
        </p:nvSpPr>
        <p:spPr>
          <a:xfrm>
            <a:off x="0" y="3357562"/>
            <a:ext cx="3628996" cy="1143000"/>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kumimoji="0" lang="ru-RU" sz="3200" b="1"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rPr>
              <a:t>Римский абак</a:t>
            </a:r>
            <a:endParaRPr kumimoji="0" lang="ru-RU" sz="32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sp>
        <p:nvSpPr>
          <p:cNvPr id="12" name="Rectangle 3"/>
          <p:cNvSpPr txBox="1">
            <a:spLocks noChangeArrowheads="1"/>
          </p:cNvSpPr>
          <p:nvPr/>
        </p:nvSpPr>
        <p:spPr>
          <a:xfrm>
            <a:off x="3571868" y="785794"/>
            <a:ext cx="5257800" cy="5772168"/>
          </a:xfrm>
          <a:prstGeom prst="rect">
            <a:avLst/>
          </a:prstGeom>
        </p:spPr>
        <p:txBody>
          <a:bodyPr/>
          <a:lstStyle/>
          <a:p>
            <a:pPr marL="0" marR="0" lvl="0" indent="30163" algn="l" defTabSz="914400" rtl="0" eaLnBrk="0" fontAlgn="base" latinLnBrk="0" hangingPunct="0">
              <a:lnSpc>
                <a:spcPct val="90000"/>
              </a:lnSpc>
              <a:spcBef>
                <a:spcPct val="20000"/>
              </a:spcBef>
              <a:spcAft>
                <a:spcPts val="300"/>
              </a:spcAft>
              <a:buClr>
                <a:srgbClr val="C3260C"/>
              </a:buClr>
              <a:buSzPct val="130000"/>
              <a:buFontTx/>
              <a:buNone/>
              <a:tabLst/>
              <a:defRPr/>
            </a:pPr>
            <a:r>
              <a:rPr kumimoji="0" lang="ru-RU" sz="1800" b="1" i="0" u="none" strike="noStrike" kern="1200" cap="none" spc="0" normalizeH="0" baseline="0" noProof="0" dirty="0" smtClean="0">
                <a:ln>
                  <a:noFill/>
                </a:ln>
                <a:solidFill>
                  <a:srgbClr val="404040"/>
                </a:solidFill>
                <a:effectLst/>
                <a:uLnTx/>
                <a:uFillTx/>
                <a:latin typeface="+mn-lt"/>
                <a:ea typeface="+mn-ea"/>
                <a:cs typeface="+mn-cs"/>
              </a:rPr>
              <a:t>Римский абак представляет собой металлическую доску с девятью желобками. Вдоль них могут передвигаться жетоны. Если пронумеровать желобки слева направо, то первые семь дают возможность отсчитывать целые числа (миллионы, сотни тысяч, десятки тысяч, тысячи, сотни, десятки и единицы), причём разряды единиц уменьшаются при увеличении порядкового номера желобка. Восьмой и девятый желобки позволяют вести отсчёт дробных долей. Желобки для целых чисел разделяются на две части: в верхней помещён один жетон, а в нижней – четыре. Верхний жетон заменяет пять нижних. Восьмой желобок тоже разделён на две части и даёт возможность отсчитывать двенадцатые доли, причём верхняя его часть содержит один жетон, а нижняя – пять. Девятый желобок состоит из трёх частей: верхняя дает отсчет 24 долей, средняя – 48 и нижняя – 72.</a:t>
            </a:r>
            <a:endParaRPr kumimoji="0" lang="ru-RU" sz="1800" b="1" i="0" u="none" strike="noStrike" kern="1200" cap="none" spc="0" normalizeH="0" baseline="0" noProof="0" dirty="0">
              <a:ln>
                <a:noFill/>
              </a:ln>
              <a:solidFill>
                <a:srgbClr val="404040"/>
              </a:solidFill>
              <a:effectLst/>
              <a:uLnTx/>
              <a:uFillTx/>
              <a:latin typeface="+mn-lt"/>
              <a:ea typeface="+mn-ea"/>
              <a:cs typeface="+mn-cs"/>
            </a:endParaRPr>
          </a:p>
        </p:txBody>
      </p:sp>
      <p:pic>
        <p:nvPicPr>
          <p:cNvPr id="13" name="Picture 6"/>
          <p:cNvPicPr>
            <a:picLocks noChangeAspect="1" noChangeArrowheads="1"/>
          </p:cNvPicPr>
          <p:nvPr/>
        </p:nvPicPr>
        <p:blipFill>
          <a:blip r:embed="rId5" cstate="email">
            <a:clrChange>
              <a:clrFrom>
                <a:srgbClr val="FFFFFF"/>
              </a:clrFrom>
              <a:clrTo>
                <a:srgbClr val="FFFFFF">
                  <a:alpha val="0"/>
                </a:srgbClr>
              </a:clrTo>
            </a:clrChange>
          </a:blip>
          <a:srcRect/>
          <a:stretch>
            <a:fillRect/>
          </a:stretch>
        </p:blipFill>
        <p:spPr>
          <a:xfrm>
            <a:off x="214282" y="4121944"/>
            <a:ext cx="3429024" cy="1950262"/>
          </a:xfrm>
          <a:prstGeom prst="rect">
            <a:avLst/>
          </a:prstGeom>
          <a:noFill/>
          <a:ln/>
        </p:spPr>
      </p:pic>
      <p:pic>
        <p:nvPicPr>
          <p:cNvPr id="6146" name="Picture 2" descr="http://im6-tub-ru.yandex.net/i?id=271526416-08-72">
            <a:hlinkClick r:id="rId6"/>
          </p:cNvPr>
          <p:cNvPicPr>
            <a:picLocks noChangeAspect="1" noChangeArrowheads="1"/>
          </p:cNvPicPr>
          <p:nvPr/>
        </p:nvPicPr>
        <p:blipFill>
          <a:blip r:embed="rId7" cstate="email">
            <a:clrChange>
              <a:clrFrom>
                <a:srgbClr val="FEFEFE"/>
              </a:clrFrom>
              <a:clrTo>
                <a:srgbClr val="FEFEFE">
                  <a:alpha val="0"/>
                </a:srgbClr>
              </a:clrTo>
            </a:clrChange>
          </a:blip>
          <a:srcRect/>
          <a:stretch>
            <a:fillRect/>
          </a:stretch>
        </p:blipFill>
        <p:spPr bwMode="auto">
          <a:xfrm>
            <a:off x="500035" y="1142983"/>
            <a:ext cx="2901480" cy="2263155"/>
          </a:xfrm>
          <a:prstGeom prst="rect">
            <a:avLst/>
          </a:prstGeom>
          <a:noFill/>
        </p:spPr>
      </p:pic>
      <p:sp>
        <p:nvSpPr>
          <p:cNvPr id="10" name="Стрелка влево 9"/>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Стрелка влево 13">
            <a:hlinkClick r:id="rId8" action="ppaction://hlinksldjump" tooltip="МЕНЮ"/>
          </p:cNvPr>
          <p:cNvSpPr/>
          <p:nvPr/>
        </p:nvSpPr>
        <p:spPr>
          <a:xfrm>
            <a:off x="8215338"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3200" dirty="0" smtClean="0">
                <a:ln w="1905"/>
                <a:solidFill>
                  <a:srgbClr val="FF0000"/>
                </a:solidFill>
                <a:effectLst>
                  <a:outerShdw blurRad="38100" dist="38100" dir="2700000" algn="tl">
                    <a:srgbClr val="000000">
                      <a:alpha val="43137"/>
                    </a:srgbClr>
                  </a:outerShdw>
                </a:effectLst>
              </a:rPr>
              <a:t>3</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(1970-1979гг)</a:t>
            </a:r>
            <a:endParaRPr lang="ru-RU" sz="2400" dirty="0">
              <a:ln w="1905"/>
              <a:solidFill>
                <a:srgbClr val="FF0000"/>
              </a:solidFill>
              <a:effectLst>
                <a:outerShdw blurRad="38100" dist="38100" dir="2700000" algn="tl">
                  <a:srgbClr val="000000">
                    <a:alpha val="43137"/>
                  </a:srgbClr>
                </a:outerShdw>
              </a:effectLst>
            </a:endParaRPr>
          </a:p>
        </p:txBody>
      </p:sp>
      <p:sp>
        <p:nvSpPr>
          <p:cNvPr id="8" name="Rectangle 2"/>
          <p:cNvSpPr>
            <a:spLocks noChangeArrowheads="1"/>
          </p:cNvSpPr>
          <p:nvPr/>
        </p:nvSpPr>
        <p:spPr bwMode="auto">
          <a:xfrm>
            <a:off x="3143240" y="714356"/>
            <a:ext cx="4929222" cy="1754969"/>
          </a:xfrm>
          <a:prstGeom prst="rect">
            <a:avLst/>
          </a:prstGeom>
          <a:noFill/>
          <a:ln w="9525">
            <a:noFill/>
            <a:miter lim="800000"/>
            <a:headEnd/>
            <a:tailEnd/>
          </a:ln>
        </p:spPr>
        <p:txBody>
          <a:bodyPr wrap="square" lIns="92075" tIns="46038" rIns="92075" bIns="46038">
            <a:spAutoFit/>
          </a:bodyPr>
          <a:lstStyle/>
          <a:p>
            <a:pPr defTabSz="762000" eaLnBrk="0" hangingPunct="0"/>
            <a:r>
              <a:rPr lang="ru-RU" sz="1600" b="1" dirty="0">
                <a:solidFill>
                  <a:srgbClr val="CC3300"/>
                </a:solidFill>
                <a:latin typeface="Times New Roman" pitchFamily="18" charset="0"/>
              </a:rPr>
              <a:t>1961 г.</a:t>
            </a:r>
            <a:r>
              <a:rPr lang="ru-RU" sz="2800" b="1" dirty="0">
                <a:solidFill>
                  <a:srgbClr val="FF3300"/>
                </a:solidFill>
                <a:latin typeface="Times New Roman" pitchFamily="18" charset="0"/>
              </a:rPr>
              <a:t> </a:t>
            </a:r>
            <a:r>
              <a:rPr lang="ru-RU" sz="1600" dirty="0">
                <a:latin typeface="Times New Roman" pitchFamily="18" charset="0"/>
              </a:rPr>
              <a:t>– в продажу поступила первая выполненная на пластине кремния </a:t>
            </a:r>
            <a:r>
              <a:rPr lang="ru-RU" sz="1600" b="1" dirty="0">
                <a:latin typeface="Times New Roman" pitchFamily="18" charset="0"/>
              </a:rPr>
              <a:t>интегральная схема </a:t>
            </a:r>
            <a:r>
              <a:rPr lang="ru-RU" sz="1600" dirty="0">
                <a:latin typeface="Times New Roman" pitchFamily="18" charset="0"/>
              </a:rPr>
              <a:t>(ИС</a:t>
            </a:r>
            <a:r>
              <a:rPr lang="ru-RU" sz="1600" dirty="0" smtClean="0">
                <a:latin typeface="Times New Roman" pitchFamily="18" charset="0"/>
              </a:rPr>
              <a:t>).</a:t>
            </a:r>
          </a:p>
          <a:p>
            <a:pPr defTabSz="762000" eaLnBrk="0" hangingPunct="0"/>
            <a:r>
              <a:rPr lang="ru-RU" sz="1600" dirty="0" smtClean="0">
                <a:latin typeface="Times New Roman" pitchFamily="18" charset="0"/>
              </a:rPr>
              <a:t>Быстродействие ЭВМ превысило 1 </a:t>
            </a:r>
            <a:r>
              <a:rPr lang="ru-RU" sz="1600" dirty="0" err="1" smtClean="0">
                <a:latin typeface="Times New Roman" pitchFamily="18" charset="0"/>
              </a:rPr>
              <a:t>млн</a:t>
            </a:r>
            <a:r>
              <a:rPr lang="ru-RU" sz="1600" dirty="0" smtClean="0">
                <a:latin typeface="Times New Roman" pitchFamily="18" charset="0"/>
              </a:rPr>
              <a:t> операций в секунду.  ЭВМ стали компактнее и дешевле, использовались  в расчётных задачах науке и технике. Появились первые операционные системы.</a:t>
            </a:r>
            <a:endParaRPr lang="ru-RU" sz="1600" dirty="0">
              <a:latin typeface="Times New Roman" pitchFamily="18" charset="0"/>
            </a:endParaRPr>
          </a:p>
        </p:txBody>
      </p:sp>
      <p:pic>
        <p:nvPicPr>
          <p:cNvPr id="10" name="Picture 3" descr="0010"/>
          <p:cNvPicPr>
            <a:picLocks noChangeAspect="1" noChangeArrowheads="1"/>
          </p:cNvPicPr>
          <p:nvPr/>
        </p:nvPicPr>
        <p:blipFill>
          <a:blip r:embed="rId6" cstate="email">
            <a:clrChange>
              <a:clrFrom>
                <a:srgbClr val="FEFEFE"/>
              </a:clrFrom>
              <a:clrTo>
                <a:srgbClr val="FEFEFE">
                  <a:alpha val="0"/>
                </a:srgbClr>
              </a:clrTo>
            </a:clrChange>
          </a:blip>
          <a:srcRect/>
          <a:stretch>
            <a:fillRect/>
          </a:stretch>
        </p:blipFill>
        <p:spPr bwMode="auto">
          <a:xfrm>
            <a:off x="928662" y="928670"/>
            <a:ext cx="2143141" cy="1305118"/>
          </a:xfrm>
          <a:prstGeom prst="rect">
            <a:avLst/>
          </a:prstGeom>
          <a:noFill/>
          <a:ln w="9525">
            <a:noFill/>
            <a:miter lim="800000"/>
            <a:headEnd/>
            <a:tailEnd/>
          </a:ln>
        </p:spPr>
      </p:pic>
      <p:sp>
        <p:nvSpPr>
          <p:cNvPr id="13" name="Text Box 5"/>
          <p:cNvSpPr txBox="1">
            <a:spLocks noChangeArrowheads="1"/>
          </p:cNvSpPr>
          <p:nvPr/>
        </p:nvSpPr>
        <p:spPr bwMode="auto">
          <a:xfrm>
            <a:off x="228600" y="5437188"/>
            <a:ext cx="4056063" cy="707886"/>
          </a:xfrm>
          <a:prstGeom prst="rect">
            <a:avLst/>
          </a:prstGeom>
          <a:noFill/>
          <a:ln w="9525">
            <a:noFill/>
            <a:miter lim="800000"/>
            <a:headEnd/>
            <a:tailEnd/>
          </a:ln>
        </p:spPr>
        <p:txBody>
          <a:bodyPr>
            <a:spAutoFit/>
          </a:bodyPr>
          <a:lstStyle/>
          <a:p>
            <a:pPr algn="just" eaLnBrk="0" hangingPunct="0">
              <a:spcBef>
                <a:spcPts val="500"/>
              </a:spcBef>
              <a:spcAft>
                <a:spcPts val="500"/>
              </a:spcAft>
            </a:pPr>
            <a:r>
              <a:rPr lang="ru-RU" sz="1600" b="1" dirty="0">
                <a:solidFill>
                  <a:srgbClr val="CC3300"/>
                </a:solidFill>
                <a:latin typeface="Times New Roman" pitchFamily="18" charset="0"/>
              </a:rPr>
              <a:t>1970-е  г.</a:t>
            </a:r>
            <a:r>
              <a:rPr lang="ru-RU" sz="2400" b="1" dirty="0">
                <a:latin typeface="Times New Roman" pitchFamily="18" charset="0"/>
              </a:rPr>
              <a:t> </a:t>
            </a:r>
            <a:r>
              <a:rPr lang="ru-RU" sz="1600" dirty="0">
                <a:latin typeface="Times New Roman" pitchFamily="18" charset="0"/>
              </a:rPr>
              <a:t>– начат выпуск семейства малых ЭВМ международной системы (СМ ЭВМ). </a:t>
            </a:r>
          </a:p>
        </p:txBody>
      </p:sp>
      <p:pic>
        <p:nvPicPr>
          <p:cNvPr id="14" name="Picture 7" descr="Ibm360 с"/>
          <p:cNvPicPr>
            <a:picLocks noChangeAspect="1" noChangeArrowheads="1"/>
          </p:cNvPicPr>
          <p:nvPr/>
        </p:nvPicPr>
        <p:blipFill>
          <a:blip r:embed="rId7" cstate="email"/>
          <a:srcRect/>
          <a:stretch>
            <a:fillRect/>
          </a:stretch>
        </p:blipFill>
        <p:spPr bwMode="auto">
          <a:xfrm>
            <a:off x="357158" y="2500306"/>
            <a:ext cx="3979863" cy="2684463"/>
          </a:xfrm>
          <a:prstGeom prst="rect">
            <a:avLst/>
          </a:prstGeom>
          <a:noFill/>
          <a:ln w="9525">
            <a:noFill/>
            <a:miter lim="800000"/>
            <a:headEnd/>
            <a:tailEnd/>
          </a:ln>
        </p:spPr>
      </p:pic>
      <p:sp>
        <p:nvSpPr>
          <p:cNvPr id="15" name="Rectangle 22"/>
          <p:cNvSpPr>
            <a:spLocks noChangeArrowheads="1"/>
          </p:cNvSpPr>
          <p:nvPr/>
        </p:nvSpPr>
        <p:spPr bwMode="auto">
          <a:xfrm>
            <a:off x="1828800" y="5205413"/>
            <a:ext cx="930275" cy="336550"/>
          </a:xfrm>
          <a:prstGeom prst="rect">
            <a:avLst/>
          </a:prstGeom>
          <a:noFill/>
          <a:ln w="9525">
            <a:noFill/>
            <a:miter lim="800000"/>
            <a:headEnd/>
            <a:tailEnd/>
          </a:ln>
        </p:spPr>
        <p:txBody>
          <a:bodyPr wrap="none">
            <a:spAutoFit/>
          </a:bodyPr>
          <a:lstStyle/>
          <a:p>
            <a:r>
              <a:rPr lang="ru-RU" sz="1600" dirty="0">
                <a:latin typeface="Times New Roman" pitchFamily="18" charset="0"/>
              </a:rPr>
              <a:t>IBM/360</a:t>
            </a:r>
          </a:p>
        </p:txBody>
      </p:sp>
      <p:sp>
        <p:nvSpPr>
          <p:cNvPr id="16" name="Text Box 4"/>
          <p:cNvSpPr txBox="1">
            <a:spLocks noChangeArrowheads="1"/>
          </p:cNvSpPr>
          <p:nvPr/>
        </p:nvSpPr>
        <p:spPr bwMode="auto">
          <a:xfrm>
            <a:off x="4572000" y="2428868"/>
            <a:ext cx="4248150" cy="1008063"/>
          </a:xfrm>
          <a:prstGeom prst="rect">
            <a:avLst/>
          </a:prstGeom>
          <a:noFill/>
          <a:ln w="9525">
            <a:noFill/>
            <a:miter lim="800000"/>
            <a:headEnd/>
            <a:tailEnd/>
          </a:ln>
        </p:spPr>
        <p:txBody>
          <a:bodyPr>
            <a:spAutoFit/>
          </a:bodyPr>
          <a:lstStyle/>
          <a:p>
            <a:pPr eaLnBrk="0" hangingPunct="0"/>
            <a:r>
              <a:rPr lang="ru-RU" sz="1600" b="1" dirty="0">
                <a:solidFill>
                  <a:srgbClr val="CC3300"/>
                </a:solidFill>
                <a:latin typeface="Times New Roman" pitchFamily="18" charset="0"/>
              </a:rPr>
              <a:t>1965 г.</a:t>
            </a:r>
            <a:r>
              <a:rPr lang="ru-RU" sz="2800" b="1" dirty="0">
                <a:solidFill>
                  <a:srgbClr val="FF3300"/>
                </a:solidFill>
                <a:latin typeface="Times New Roman" pitchFamily="18" charset="0"/>
              </a:rPr>
              <a:t> </a:t>
            </a:r>
            <a:r>
              <a:rPr lang="ru-RU" sz="1600" dirty="0">
                <a:latin typeface="Times New Roman" pitchFamily="18" charset="0"/>
              </a:rPr>
              <a:t>– начат выпуск семейства машин третьего поколения IBM/360 (США).</a:t>
            </a:r>
          </a:p>
          <a:p>
            <a:pPr eaLnBrk="0" hangingPunct="0"/>
            <a:endParaRPr lang="ru-RU" sz="1600" dirty="0">
              <a:latin typeface="Times New Roman" pitchFamily="18" charset="0"/>
            </a:endParaRPr>
          </a:p>
        </p:txBody>
      </p:sp>
      <p:pic>
        <p:nvPicPr>
          <p:cNvPr id="17" name="Picture 9" descr="CM ЭВМ"/>
          <p:cNvPicPr>
            <a:picLocks noChangeAspect="1" noChangeArrowheads="1"/>
          </p:cNvPicPr>
          <p:nvPr/>
        </p:nvPicPr>
        <p:blipFill>
          <a:blip r:embed="rId8" cstate="email"/>
          <a:srcRect/>
          <a:stretch>
            <a:fillRect/>
          </a:stretch>
        </p:blipFill>
        <p:spPr bwMode="auto">
          <a:xfrm>
            <a:off x="4643438" y="3286124"/>
            <a:ext cx="4024312" cy="2816225"/>
          </a:xfrm>
          <a:prstGeom prst="rect">
            <a:avLst/>
          </a:prstGeom>
          <a:noFill/>
          <a:ln w="9525">
            <a:noFill/>
            <a:miter lim="800000"/>
            <a:headEnd/>
            <a:tailEnd/>
          </a:ln>
        </p:spPr>
      </p:pic>
      <p:sp>
        <p:nvSpPr>
          <p:cNvPr id="18" name="Rectangle 23"/>
          <p:cNvSpPr>
            <a:spLocks noChangeArrowheads="1"/>
          </p:cNvSpPr>
          <p:nvPr/>
        </p:nvSpPr>
        <p:spPr bwMode="auto">
          <a:xfrm>
            <a:off x="6500826" y="6143644"/>
            <a:ext cx="669925" cy="336550"/>
          </a:xfrm>
          <a:prstGeom prst="rect">
            <a:avLst/>
          </a:prstGeom>
          <a:noFill/>
          <a:ln w="9525">
            <a:noFill/>
            <a:miter lim="800000"/>
            <a:headEnd/>
            <a:tailEnd/>
          </a:ln>
        </p:spPr>
        <p:txBody>
          <a:bodyPr wrap="none">
            <a:spAutoFit/>
          </a:bodyPr>
          <a:lstStyle/>
          <a:p>
            <a:r>
              <a:rPr lang="ru-RU" sz="1600" dirty="0">
                <a:latin typeface="Times New Roman" pitchFamily="18" charset="0"/>
              </a:rPr>
              <a:t>СМ-3</a:t>
            </a: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3200" dirty="0" smtClean="0">
                <a:ln w="1905"/>
                <a:solidFill>
                  <a:srgbClr val="FF0000"/>
                </a:solidFill>
                <a:effectLst>
                  <a:outerShdw blurRad="38100" dist="38100" dir="2700000" algn="tl">
                    <a:srgbClr val="000000">
                      <a:alpha val="43137"/>
                    </a:srgbClr>
                  </a:outerShdw>
                </a:effectLst>
              </a:rPr>
              <a:t>3</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(1970-1979гг)</a:t>
            </a:r>
            <a:endParaRPr lang="ru-RU" sz="2400" dirty="0">
              <a:ln w="1905"/>
              <a:solidFill>
                <a:srgbClr val="FF0000"/>
              </a:solidFill>
              <a:effectLst>
                <a:outerShdw blurRad="38100" dist="38100" dir="2700000" algn="tl">
                  <a:srgbClr val="000000">
                    <a:alpha val="43137"/>
                  </a:srgbClr>
                </a:outerShdw>
              </a:effectLst>
            </a:endParaRPr>
          </a:p>
        </p:txBody>
      </p:sp>
      <p:pic>
        <p:nvPicPr>
          <p:cNvPr id="62466" name="Picture 2" descr="C:\Documents and Settings\TEMP\Рабочий стол\Рисунок7.jpg"/>
          <p:cNvPicPr>
            <a:picLocks noChangeAspect="1" noChangeArrowheads="1"/>
          </p:cNvPicPr>
          <p:nvPr/>
        </p:nvPicPr>
        <p:blipFill>
          <a:blip r:embed="rId6" cstate="email"/>
          <a:srcRect/>
          <a:stretch>
            <a:fillRect/>
          </a:stretch>
        </p:blipFill>
        <p:spPr bwMode="auto">
          <a:xfrm>
            <a:off x="982606" y="835910"/>
            <a:ext cx="7375608" cy="5090209"/>
          </a:xfrm>
          <a:prstGeom prst="rect">
            <a:avLst/>
          </a:prstGeom>
          <a:noFill/>
        </p:spPr>
      </p:pic>
      <p:sp>
        <p:nvSpPr>
          <p:cNvPr id="10" name="Rectangle 2"/>
          <p:cNvSpPr txBox="1">
            <a:spLocks noChangeArrowheads="1"/>
          </p:cNvSpPr>
          <p:nvPr/>
        </p:nvSpPr>
        <p:spPr>
          <a:xfrm>
            <a:off x="214282" y="5929330"/>
            <a:ext cx="8715436" cy="928670"/>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kumimoji="0" lang="ru-RU" sz="1400"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rPr>
              <a:t>Электронная вычислительная машина ЕС-1020 является одной из младших моделей ЕС ЭВМ «Ряд-1». Машина предназначена для решения научно-технических, экономических и управленческих задач, а также для работы в составе небольших АСУ</a:t>
            </a:r>
            <a:r>
              <a:rPr kumimoji="0" lang="ru-RU" sz="1050"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rPr>
              <a:t> </a:t>
            </a:r>
            <a:endParaRPr kumimoji="0" lang="ru-RU" sz="1050"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3200" dirty="0" smtClean="0">
                <a:ln w="1905"/>
                <a:solidFill>
                  <a:srgbClr val="FF0000"/>
                </a:solidFill>
                <a:effectLst>
                  <a:outerShdw blurRad="38100" dist="38100" dir="2700000" algn="tl">
                    <a:srgbClr val="000000">
                      <a:alpha val="43137"/>
                    </a:srgbClr>
                  </a:outerShdw>
                </a:effectLst>
              </a:rPr>
              <a:t>3</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(1970-1979гг)</a:t>
            </a:r>
            <a:endParaRPr lang="ru-RU" sz="2400" dirty="0">
              <a:ln w="1905"/>
              <a:solidFill>
                <a:srgbClr val="FF0000"/>
              </a:solidFill>
              <a:effectLst>
                <a:outerShdw blurRad="38100" dist="38100" dir="2700000" algn="tl">
                  <a:srgbClr val="000000">
                    <a:alpha val="43137"/>
                  </a:srgbClr>
                </a:outerShdw>
              </a:effectLst>
            </a:endParaRPr>
          </a:p>
        </p:txBody>
      </p:sp>
      <p:sp>
        <p:nvSpPr>
          <p:cNvPr id="8" name="Rectangle 2"/>
          <p:cNvSpPr txBox="1">
            <a:spLocks noChangeArrowheads="1"/>
          </p:cNvSpPr>
          <p:nvPr/>
        </p:nvSpPr>
        <p:spPr>
          <a:xfrm>
            <a:off x="571472" y="500042"/>
            <a:ext cx="8229600" cy="796925"/>
          </a:xfrm>
          <a:prstGeom prst="rect">
            <a:avLst/>
          </a:prstGeom>
        </p:spPr>
        <p:txBody>
          <a:bodyPr/>
          <a:lstStyle/>
          <a:p>
            <a:pPr marL="319088" marR="0" lvl="0" indent="-319088" defTabSz="914400" rtl="0" eaLnBrk="0" fontAlgn="base" latinLnBrk="0" hangingPunct="0">
              <a:lnSpc>
                <a:spcPct val="100000"/>
              </a:lnSpc>
              <a:spcBef>
                <a:spcPct val="0"/>
              </a:spcBef>
              <a:spcAft>
                <a:spcPct val="0"/>
              </a:spcAft>
              <a:buClr>
                <a:srgbClr val="C3260C"/>
              </a:buClr>
              <a:buSzPct val="128000"/>
              <a:buFont typeface="Georgia" pitchFamily="18" charset="0"/>
              <a:buChar char="*"/>
              <a:tabLst/>
              <a:defRPr/>
            </a:pPr>
            <a:r>
              <a:rPr kumimoji="0" lang="ru-RU" sz="2000" b="1"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hlinkClick r:id="rId6" action="ppaction://hlinkfile"/>
              </a:rPr>
              <a:t> </a:t>
            </a:r>
            <a:r>
              <a:rPr kumimoji="0" lang="ru-RU" sz="2000" b="1"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rPr>
              <a:t/>
            </a:r>
            <a:br>
              <a:rPr kumimoji="0" lang="ru-RU" sz="2000" b="1"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rPr>
            </a:br>
            <a:r>
              <a:rPr kumimoji="0" lang="ru-RU" sz="2000" b="1"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rPr>
              <a:t>Пульт управления ЕС-1036                Дисковод ЕС-5063</a:t>
            </a:r>
            <a:endParaRPr kumimoji="0" lang="ru-RU" sz="20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pic>
        <p:nvPicPr>
          <p:cNvPr id="10" name="Picture 3" descr="PC_016"/>
          <p:cNvPicPr>
            <a:picLocks noChangeAspect="1" noChangeArrowheads="1"/>
          </p:cNvPicPr>
          <p:nvPr/>
        </p:nvPicPr>
        <p:blipFill>
          <a:blip r:embed="rId7" cstate="email"/>
          <a:srcRect/>
          <a:stretch>
            <a:fillRect/>
          </a:stretch>
        </p:blipFill>
        <p:spPr bwMode="auto">
          <a:xfrm>
            <a:off x="539750" y="1268413"/>
            <a:ext cx="3667125" cy="5305425"/>
          </a:xfrm>
          <a:prstGeom prst="rect">
            <a:avLst/>
          </a:prstGeom>
          <a:noFill/>
        </p:spPr>
      </p:pic>
      <p:pic>
        <p:nvPicPr>
          <p:cNvPr id="11" name="Picture 4" descr="PC_014"/>
          <p:cNvPicPr>
            <a:picLocks noChangeAspect="1" noChangeArrowheads="1"/>
          </p:cNvPicPr>
          <p:nvPr/>
        </p:nvPicPr>
        <p:blipFill>
          <a:blip r:embed="rId8" cstate="email"/>
          <a:srcRect/>
          <a:stretch>
            <a:fillRect/>
          </a:stretch>
        </p:blipFill>
        <p:spPr bwMode="auto">
          <a:xfrm>
            <a:off x="4787901" y="1268413"/>
            <a:ext cx="3567286" cy="5160983"/>
          </a:xfrm>
          <a:prstGeom prst="rect">
            <a:avLst/>
          </a:prstGeom>
          <a:noFill/>
        </p:spPr>
      </p:pic>
      <p:pic>
        <p:nvPicPr>
          <p:cNvPr id="12" name="Picture 5" descr="PC_013"/>
          <p:cNvPicPr>
            <a:picLocks noChangeAspect="1" noChangeArrowheads="1"/>
          </p:cNvPicPr>
          <p:nvPr/>
        </p:nvPicPr>
        <p:blipFill>
          <a:blip r:embed="rId9" cstate="email"/>
          <a:srcRect/>
          <a:stretch>
            <a:fillRect/>
          </a:stretch>
        </p:blipFill>
        <p:spPr bwMode="auto">
          <a:xfrm>
            <a:off x="4787901" y="1268413"/>
            <a:ext cx="3567286" cy="5160983"/>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5000"/>
                                  </p:stCondLst>
                                  <p:childTnLst>
                                    <p:set>
                                      <p:cBhvr>
                                        <p:cTn id="6" dur="1" fill="hold">
                                          <p:stCondLst>
                                            <p:cond delay="0"/>
                                          </p:stCondLst>
                                        </p:cTn>
                                        <p:tgtEl>
                                          <p:spTgt spid="12"/>
                                        </p:tgtEl>
                                        <p:attrNameLst>
                                          <p:attrName>style.visibility</p:attrName>
                                        </p:attrNameLst>
                                      </p:cBhvr>
                                      <p:to>
                                        <p:strVal val="visible"/>
                                      </p:to>
                                    </p:set>
                                    <p:animEffect transition="in" filter="box(i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a:hlinkClick r:id="rId5" action="ppaction://hlinksldjump"/>
          </p:cNvPr>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3200" dirty="0" smtClean="0">
                <a:ln w="1905"/>
                <a:solidFill>
                  <a:srgbClr val="FF0000"/>
                </a:solidFill>
                <a:effectLst>
                  <a:outerShdw blurRad="38100" dist="38100" dir="2700000" algn="tl">
                    <a:srgbClr val="000000">
                      <a:alpha val="43137"/>
                    </a:srgbClr>
                  </a:outerShdw>
                </a:effectLst>
              </a:rPr>
              <a:t>3</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(1970-1979гг)</a:t>
            </a:r>
            <a:endParaRPr lang="ru-RU" sz="2400" dirty="0">
              <a:ln w="1905"/>
              <a:solidFill>
                <a:srgbClr val="FF0000"/>
              </a:solidFill>
              <a:effectLst>
                <a:outerShdw blurRad="38100" dist="38100" dir="2700000" algn="tl">
                  <a:srgbClr val="000000">
                    <a:alpha val="43137"/>
                  </a:srgbClr>
                </a:outerShdw>
              </a:effectLst>
            </a:endParaRPr>
          </a:p>
        </p:txBody>
      </p:sp>
      <p:sp>
        <p:nvSpPr>
          <p:cNvPr id="8" name="Rectangle 2"/>
          <p:cNvSpPr txBox="1">
            <a:spLocks noChangeArrowheads="1"/>
          </p:cNvSpPr>
          <p:nvPr/>
        </p:nvSpPr>
        <p:spPr>
          <a:xfrm>
            <a:off x="642910" y="785794"/>
            <a:ext cx="1857388" cy="500066"/>
          </a:xfrm>
          <a:prstGeom prst="rect">
            <a:avLst/>
          </a:prstGeom>
        </p:spPr>
        <p:txBody>
          <a:bodyPr/>
          <a:lstStyle/>
          <a:p>
            <a:pPr marL="319088" marR="0" lvl="0" indent="-319088" defTabSz="914400" rtl="0" eaLnBrk="0" fontAlgn="base" latinLnBrk="0" hangingPunct="0">
              <a:lnSpc>
                <a:spcPct val="100000"/>
              </a:lnSpc>
              <a:spcBef>
                <a:spcPct val="0"/>
              </a:spcBef>
              <a:spcAft>
                <a:spcPct val="0"/>
              </a:spcAft>
              <a:buClr>
                <a:srgbClr val="C3260C"/>
              </a:buClr>
              <a:buSzPct val="128000"/>
              <a:tabLst/>
              <a:defRPr/>
            </a:pPr>
            <a:r>
              <a:rPr kumimoji="0" lang="ru-RU" sz="2000" b="1"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hlinkClick r:id="rId6" action="ppaction://hlinkfile"/>
              </a:rPr>
              <a:t> </a:t>
            </a:r>
            <a:r>
              <a:rPr kumimoji="0" lang="ru-RU" sz="2000" b="1"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rPr>
              <a:t>Процессор</a:t>
            </a:r>
            <a:endParaRPr kumimoji="0" lang="ru-RU" sz="20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pic>
        <p:nvPicPr>
          <p:cNvPr id="13" name="Picture 3" descr="PC_012"/>
          <p:cNvPicPr>
            <a:picLocks noChangeAspect="1" noChangeArrowheads="1"/>
          </p:cNvPicPr>
          <p:nvPr/>
        </p:nvPicPr>
        <p:blipFill>
          <a:blip r:embed="rId7" cstate="email"/>
          <a:srcRect/>
          <a:stretch>
            <a:fillRect/>
          </a:stretch>
        </p:blipFill>
        <p:spPr bwMode="auto">
          <a:xfrm>
            <a:off x="357158" y="1285860"/>
            <a:ext cx="4859338" cy="3359150"/>
          </a:xfrm>
          <a:prstGeom prst="rect">
            <a:avLst/>
          </a:prstGeom>
          <a:noFill/>
        </p:spPr>
      </p:pic>
      <p:pic>
        <p:nvPicPr>
          <p:cNvPr id="14" name="Picture 4" descr="PC_017"/>
          <p:cNvPicPr>
            <a:picLocks noChangeAspect="1" noChangeArrowheads="1"/>
          </p:cNvPicPr>
          <p:nvPr/>
        </p:nvPicPr>
        <p:blipFill>
          <a:blip r:embed="rId8" cstate="email"/>
          <a:srcRect/>
          <a:stretch>
            <a:fillRect/>
          </a:stretch>
        </p:blipFill>
        <p:spPr bwMode="auto">
          <a:xfrm>
            <a:off x="4500562" y="3571876"/>
            <a:ext cx="4286248" cy="2963381"/>
          </a:xfrm>
          <a:prstGeom prst="rect">
            <a:avLst/>
          </a:prstGeom>
          <a:noFill/>
        </p:spPr>
      </p:pic>
      <p:sp>
        <p:nvSpPr>
          <p:cNvPr id="15" name="Rectangle 2"/>
          <p:cNvSpPr txBox="1">
            <a:spLocks noChangeArrowheads="1"/>
          </p:cNvSpPr>
          <p:nvPr/>
        </p:nvSpPr>
        <p:spPr>
          <a:xfrm>
            <a:off x="5429256" y="2357430"/>
            <a:ext cx="3514692" cy="1011239"/>
          </a:xfrm>
          <a:prstGeom prst="rect">
            <a:avLst/>
          </a:prstGeom>
        </p:spPr>
        <p:txBody>
          <a:bodyPr/>
          <a:lstStyle/>
          <a:p>
            <a:pPr marL="319088" marR="0" lvl="0" indent="-319088" defTabSz="914400" rtl="0" eaLnBrk="0" fontAlgn="base" latinLnBrk="0" hangingPunct="0">
              <a:lnSpc>
                <a:spcPct val="100000"/>
              </a:lnSpc>
              <a:spcBef>
                <a:spcPct val="0"/>
              </a:spcBef>
              <a:spcAft>
                <a:spcPct val="0"/>
              </a:spcAft>
              <a:buClr>
                <a:srgbClr val="C3260C"/>
              </a:buClr>
              <a:buSzPct val="128000"/>
              <a:tabLst/>
              <a:defRPr/>
            </a:pPr>
            <a:r>
              <a:rPr kumimoji="0" lang="ru-RU" sz="2000" b="1"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hlinkClick r:id="rId6" action="ppaction://hlinkfile"/>
              </a:rPr>
              <a:t> </a:t>
            </a:r>
            <a:r>
              <a:rPr kumimoji="0" lang="ru-RU" sz="2000" b="1"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rPr>
              <a:t/>
            </a:r>
            <a:br>
              <a:rPr kumimoji="0" lang="ru-RU" sz="2000" b="1"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rPr>
            </a:br>
            <a:r>
              <a:rPr kumimoji="0" lang="ru-RU" sz="2000" b="1"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rPr>
              <a:t>Накопители на магнитной ленте</a:t>
            </a:r>
            <a:endParaRPr kumimoji="0" lang="ru-RU" sz="20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sp>
        <p:nvSpPr>
          <p:cNvPr id="16" name="Text Box 25"/>
          <p:cNvSpPr txBox="1">
            <a:spLocks noChangeArrowheads="1"/>
          </p:cNvSpPr>
          <p:nvPr/>
        </p:nvSpPr>
        <p:spPr bwMode="auto">
          <a:xfrm>
            <a:off x="500034" y="6094413"/>
            <a:ext cx="3568700" cy="523220"/>
          </a:xfrm>
          <a:prstGeom prst="rect">
            <a:avLst/>
          </a:prstGeom>
          <a:noFill/>
          <a:ln w="9525">
            <a:noFill/>
            <a:miter lim="800000"/>
            <a:headEnd/>
            <a:tailEnd/>
          </a:ln>
        </p:spPr>
        <p:txBody>
          <a:bodyPr>
            <a:spAutoFit/>
          </a:bodyPr>
          <a:lstStyle/>
          <a:p>
            <a:pPr eaLnBrk="0" hangingPunct="0"/>
            <a:r>
              <a:rPr lang="ru-RU" sz="1600" b="1" dirty="0">
                <a:solidFill>
                  <a:srgbClr val="CC3300"/>
                </a:solidFill>
                <a:latin typeface="Times New Roman" pitchFamily="18" charset="0"/>
              </a:rPr>
              <a:t>1963 г.</a:t>
            </a:r>
            <a:r>
              <a:rPr lang="ru-RU" sz="2800" b="1" dirty="0">
                <a:solidFill>
                  <a:srgbClr val="FF3300"/>
                </a:solidFill>
                <a:latin typeface="Times New Roman" pitchFamily="18" charset="0"/>
              </a:rPr>
              <a:t> </a:t>
            </a:r>
            <a:r>
              <a:rPr lang="ru-RU" sz="1600" dirty="0">
                <a:latin typeface="Times New Roman" pitchFamily="18" charset="0"/>
              </a:rPr>
              <a:t>– создана первая мышь. </a:t>
            </a:r>
          </a:p>
        </p:txBody>
      </p:sp>
      <p:pic>
        <p:nvPicPr>
          <p:cNvPr id="17" name="Picture 26" descr="мышь"/>
          <p:cNvPicPr>
            <a:picLocks noChangeAspect="1" noChangeArrowheads="1"/>
          </p:cNvPicPr>
          <p:nvPr/>
        </p:nvPicPr>
        <p:blipFill>
          <a:blip r:embed="rId9" cstate="email">
            <a:clrChange>
              <a:clrFrom>
                <a:srgbClr val="FFFFFF"/>
              </a:clrFrom>
              <a:clrTo>
                <a:srgbClr val="FFFFFF">
                  <a:alpha val="0"/>
                </a:srgbClr>
              </a:clrTo>
            </a:clrChange>
          </a:blip>
          <a:srcRect/>
          <a:stretch>
            <a:fillRect/>
          </a:stretch>
        </p:blipFill>
        <p:spPr bwMode="auto">
          <a:xfrm>
            <a:off x="1357290" y="4857760"/>
            <a:ext cx="2237031" cy="145732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3200" dirty="0" smtClean="0">
                <a:ln w="1905"/>
                <a:solidFill>
                  <a:srgbClr val="FF0000"/>
                </a:solidFill>
                <a:effectLst>
                  <a:outerShdw blurRad="38100" dist="38100" dir="2700000" algn="tl">
                    <a:srgbClr val="000000">
                      <a:alpha val="43137"/>
                    </a:srgbClr>
                  </a:outerShdw>
                </a:effectLst>
              </a:rPr>
              <a:t>4</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(с 1980г)</a:t>
            </a:r>
            <a:endParaRPr lang="ru-RU" sz="2400" dirty="0">
              <a:ln w="1905"/>
              <a:solidFill>
                <a:srgbClr val="FF0000"/>
              </a:solidFill>
              <a:effectLst>
                <a:outerShdw blurRad="38100" dist="38100" dir="2700000" algn="tl">
                  <a:srgbClr val="000000">
                    <a:alpha val="43137"/>
                  </a:srgbClr>
                </a:outerShdw>
              </a:effectLst>
            </a:endParaRPr>
          </a:p>
        </p:txBody>
      </p:sp>
      <p:sp>
        <p:nvSpPr>
          <p:cNvPr id="8" name="Rectangle 4"/>
          <p:cNvSpPr txBox="1">
            <a:spLocks noChangeArrowheads="1"/>
          </p:cNvSpPr>
          <p:nvPr/>
        </p:nvSpPr>
        <p:spPr>
          <a:xfrm>
            <a:off x="228600" y="1142984"/>
            <a:ext cx="5029200" cy="5429288"/>
          </a:xfrm>
          <a:prstGeom prst="rect">
            <a:avLst/>
          </a:prstGeom>
        </p:spPr>
        <p:txBody>
          <a:bodyPr/>
          <a:lstStyle/>
          <a:p>
            <a:pPr marL="228600" marR="0" lvl="0" indent="-182563" algn="l" defTabSz="914400" rtl="0" eaLnBrk="0" fontAlgn="base" latinLnBrk="0" hangingPunct="0">
              <a:lnSpc>
                <a:spcPct val="100000"/>
              </a:lnSpc>
              <a:spcBef>
                <a:spcPct val="20000"/>
              </a:spcBef>
              <a:spcAft>
                <a:spcPts val="300"/>
              </a:spcAft>
              <a:buClr>
                <a:srgbClr val="C3260C"/>
              </a:buClr>
              <a:buSzPct val="130000"/>
              <a:buFont typeface="Arial" pitchFamily="34" charset="0"/>
              <a:buChar char="•"/>
              <a:tabLst/>
              <a:defRPr/>
            </a:pPr>
            <a:r>
              <a:rPr kumimoji="0" lang="ru-RU" sz="2400" b="0" i="0" u="none" strike="noStrike" kern="1200" cap="none" spc="0" normalizeH="0" baseline="0" noProof="0" dirty="0" smtClean="0">
                <a:ln>
                  <a:noFill/>
                </a:ln>
                <a:solidFill>
                  <a:srgbClr val="404040"/>
                </a:solidFill>
                <a:effectLst/>
                <a:uLnTx/>
                <a:uFillTx/>
                <a:latin typeface="+mn-lt"/>
                <a:ea typeface="+mn-ea"/>
                <a:cs typeface="+mn-cs"/>
              </a:rPr>
              <a:t>СБИС – сверхбольшая интегральная схема</a:t>
            </a:r>
          </a:p>
          <a:p>
            <a:pPr marL="228600" marR="0" lvl="0" indent="-182563" algn="l" defTabSz="914400" rtl="0" eaLnBrk="0" fontAlgn="base" latinLnBrk="0" hangingPunct="0">
              <a:lnSpc>
                <a:spcPct val="100000"/>
              </a:lnSpc>
              <a:spcBef>
                <a:spcPct val="20000"/>
              </a:spcBef>
              <a:spcAft>
                <a:spcPts val="300"/>
              </a:spcAft>
              <a:buClr>
                <a:srgbClr val="C3260C"/>
              </a:buClr>
              <a:buSzPct val="130000"/>
              <a:buFont typeface="Arial" pitchFamily="34" charset="0"/>
              <a:buChar char="•"/>
              <a:tabLst/>
              <a:defRPr/>
            </a:pPr>
            <a:r>
              <a:rPr kumimoji="0" lang="ru-RU" sz="2400" b="0" i="0" u="none" strike="noStrike" kern="1200" cap="none" spc="0" normalizeH="0" baseline="0" noProof="0" dirty="0" smtClean="0">
                <a:ln>
                  <a:noFill/>
                </a:ln>
                <a:solidFill>
                  <a:srgbClr val="404040"/>
                </a:solidFill>
                <a:effectLst/>
                <a:uLnTx/>
                <a:uFillTx/>
                <a:latin typeface="+mn-lt"/>
                <a:ea typeface="+mn-ea"/>
                <a:cs typeface="+mn-cs"/>
              </a:rPr>
              <a:t> ЦП</a:t>
            </a:r>
            <a:r>
              <a:rPr kumimoji="0" lang="ru-RU" sz="2400" b="0" i="0" u="none" strike="noStrike" kern="1200" cap="none" spc="0" normalizeH="0" noProof="0" dirty="0" smtClean="0">
                <a:ln>
                  <a:noFill/>
                </a:ln>
                <a:solidFill>
                  <a:srgbClr val="404040"/>
                </a:solidFill>
                <a:effectLst/>
                <a:uLnTx/>
                <a:uFillTx/>
                <a:latin typeface="+mn-lt"/>
                <a:ea typeface="+mn-ea"/>
                <a:cs typeface="+mn-cs"/>
              </a:rPr>
              <a:t> – центральный процессор, микропроцессор более 3 </a:t>
            </a:r>
            <a:r>
              <a:rPr kumimoji="0" lang="ru-RU" sz="2400" b="0" i="0" u="none" strike="noStrike" kern="1200" cap="none" spc="0" normalizeH="0" noProof="0" dirty="0" err="1" smtClean="0">
                <a:ln>
                  <a:noFill/>
                </a:ln>
                <a:solidFill>
                  <a:srgbClr val="404040"/>
                </a:solidFill>
                <a:effectLst/>
                <a:uLnTx/>
                <a:uFillTx/>
                <a:latin typeface="+mn-lt"/>
                <a:ea typeface="+mn-ea"/>
                <a:cs typeface="+mn-cs"/>
              </a:rPr>
              <a:t>млрд</a:t>
            </a:r>
            <a:r>
              <a:rPr kumimoji="0" lang="ru-RU" sz="2400" b="0" i="0" u="none" strike="noStrike" kern="1200" cap="none" spc="0" normalizeH="0" noProof="0" dirty="0" smtClean="0">
                <a:ln>
                  <a:noFill/>
                </a:ln>
                <a:solidFill>
                  <a:srgbClr val="404040"/>
                </a:solidFill>
                <a:effectLst/>
                <a:uLnTx/>
                <a:uFillTx/>
                <a:latin typeface="+mn-lt"/>
                <a:ea typeface="+mn-ea"/>
                <a:cs typeface="+mn-cs"/>
              </a:rPr>
              <a:t> оп/сек</a:t>
            </a:r>
            <a:endParaRPr kumimoji="0" lang="ru-RU" sz="2400" b="0" i="0" u="none" strike="noStrike" kern="1200" cap="none" spc="0" normalizeH="0" baseline="0" noProof="0" dirty="0" smtClean="0">
              <a:ln>
                <a:noFill/>
              </a:ln>
              <a:solidFill>
                <a:srgbClr val="404040"/>
              </a:solidFill>
              <a:effectLst/>
              <a:uLnTx/>
              <a:uFillTx/>
              <a:latin typeface="+mn-lt"/>
              <a:ea typeface="+mn-ea"/>
              <a:cs typeface="+mn-cs"/>
            </a:endParaRPr>
          </a:p>
          <a:p>
            <a:pPr marL="228600" marR="0" lvl="0" indent="-182563" algn="l" defTabSz="914400" rtl="0" eaLnBrk="0" fontAlgn="base" latinLnBrk="0" hangingPunct="0">
              <a:lnSpc>
                <a:spcPct val="100000"/>
              </a:lnSpc>
              <a:spcBef>
                <a:spcPct val="20000"/>
              </a:spcBef>
              <a:spcAft>
                <a:spcPts val="300"/>
              </a:spcAft>
              <a:buClr>
                <a:srgbClr val="C3260C"/>
              </a:buClr>
              <a:buSzPct val="130000"/>
              <a:buFont typeface="Arial" pitchFamily="34" charset="0"/>
              <a:buChar char="•"/>
              <a:tabLst/>
              <a:defRPr/>
            </a:pPr>
            <a:r>
              <a:rPr kumimoji="0" lang="ru-RU" sz="2400" b="0" i="0" u="none" strike="noStrike" kern="1200" cap="none" spc="0" normalizeH="0" baseline="0" noProof="0" dirty="0" smtClean="0">
                <a:ln>
                  <a:noFill/>
                </a:ln>
                <a:solidFill>
                  <a:srgbClr val="404040"/>
                </a:solidFill>
                <a:effectLst/>
                <a:uLnTx/>
                <a:uFillTx/>
                <a:latin typeface="+mn-lt"/>
                <a:ea typeface="+mn-ea"/>
                <a:cs typeface="+mn-cs"/>
              </a:rPr>
              <a:t>Базы и банки данных</a:t>
            </a:r>
          </a:p>
          <a:p>
            <a:pPr marL="228600" marR="0" lvl="0" indent="-182563" algn="l" defTabSz="914400" rtl="0" eaLnBrk="0" fontAlgn="base" latinLnBrk="0" hangingPunct="0">
              <a:lnSpc>
                <a:spcPct val="100000"/>
              </a:lnSpc>
              <a:spcBef>
                <a:spcPct val="20000"/>
              </a:spcBef>
              <a:spcAft>
                <a:spcPts val="300"/>
              </a:spcAft>
              <a:buClr>
                <a:srgbClr val="C3260C"/>
              </a:buClr>
              <a:buSzPct val="130000"/>
              <a:buFont typeface="Arial" pitchFamily="34" charset="0"/>
              <a:buChar char="•"/>
              <a:tabLst/>
              <a:defRPr/>
            </a:pPr>
            <a:r>
              <a:rPr kumimoji="0" lang="ru-RU" sz="2400" b="0" i="0" u="none" strike="noStrike" kern="1200" cap="none" spc="0" normalizeH="0" baseline="0" noProof="0" dirty="0" smtClean="0">
                <a:ln>
                  <a:noFill/>
                </a:ln>
                <a:solidFill>
                  <a:srgbClr val="404040"/>
                </a:solidFill>
                <a:effectLst/>
                <a:uLnTx/>
                <a:uFillTx/>
                <a:latin typeface="+mn-lt"/>
                <a:ea typeface="+mn-ea"/>
                <a:cs typeface="+mn-cs"/>
              </a:rPr>
              <a:t>Управление, коммуникации, АРМ – автоматизированное рабочее место, обработка текста, графики</a:t>
            </a:r>
          </a:p>
          <a:p>
            <a:pPr marL="228600" marR="0" lvl="0" indent="-182563" algn="l" defTabSz="914400" rtl="0" eaLnBrk="0" fontAlgn="base" latinLnBrk="0" hangingPunct="0">
              <a:lnSpc>
                <a:spcPct val="100000"/>
              </a:lnSpc>
              <a:spcBef>
                <a:spcPct val="20000"/>
              </a:spcBef>
              <a:spcAft>
                <a:spcPts val="300"/>
              </a:spcAft>
              <a:buClr>
                <a:srgbClr val="C3260C"/>
              </a:buClr>
              <a:buSzPct val="130000"/>
              <a:buFont typeface="Arial" pitchFamily="34" charset="0"/>
              <a:buChar char="•"/>
              <a:tabLst/>
              <a:defRPr/>
            </a:pPr>
            <a:r>
              <a:rPr kumimoji="0" lang="ru-RU" sz="2400" b="0" i="0" u="none" strike="noStrike" kern="1200" cap="none" spc="0" normalizeH="0" baseline="0" noProof="0" dirty="0" smtClean="0">
                <a:ln>
                  <a:noFill/>
                </a:ln>
                <a:solidFill>
                  <a:srgbClr val="404040"/>
                </a:solidFill>
                <a:effectLst/>
                <a:uLnTx/>
                <a:uFillTx/>
                <a:latin typeface="+mn-lt"/>
                <a:ea typeface="+mn-ea"/>
                <a:cs typeface="+mn-cs"/>
              </a:rPr>
              <a:t>ПЭВМ (ПК), серверы, суперЭВМ</a:t>
            </a:r>
          </a:p>
          <a:p>
            <a:pPr marL="228600" marR="0" lvl="0" indent="-182563" algn="l" defTabSz="914400" rtl="0" eaLnBrk="0" fontAlgn="base" latinLnBrk="0" hangingPunct="0">
              <a:lnSpc>
                <a:spcPct val="100000"/>
              </a:lnSpc>
              <a:spcBef>
                <a:spcPct val="20000"/>
              </a:spcBef>
              <a:spcAft>
                <a:spcPts val="300"/>
              </a:spcAft>
              <a:buClr>
                <a:srgbClr val="C3260C"/>
              </a:buClr>
              <a:buSzPct val="130000"/>
              <a:buFont typeface="Arial" pitchFamily="34" charset="0"/>
              <a:buChar char="•"/>
              <a:tabLst/>
              <a:defRPr/>
            </a:pPr>
            <a:r>
              <a:rPr kumimoji="0" lang="ru-RU" sz="2400" b="0" i="0" u="none" strike="noStrike" kern="1200" cap="none" spc="0" normalizeH="0" baseline="0" noProof="0" dirty="0" smtClean="0">
                <a:ln>
                  <a:noFill/>
                </a:ln>
                <a:solidFill>
                  <a:srgbClr val="404040"/>
                </a:solidFill>
                <a:effectLst/>
                <a:uLnTx/>
                <a:uFillTx/>
                <a:latin typeface="+mn-lt"/>
                <a:ea typeface="+mn-ea"/>
                <a:cs typeface="+mn-cs"/>
              </a:rPr>
              <a:t>Магнитные, оптические диски</a:t>
            </a:r>
          </a:p>
          <a:p>
            <a:pPr marL="228600" marR="0" lvl="0" indent="-182563" algn="l" defTabSz="914400" rtl="0" eaLnBrk="0" fontAlgn="base" latinLnBrk="0" hangingPunct="0">
              <a:lnSpc>
                <a:spcPct val="100000"/>
              </a:lnSpc>
              <a:spcBef>
                <a:spcPct val="20000"/>
              </a:spcBef>
              <a:spcAft>
                <a:spcPts val="300"/>
              </a:spcAft>
              <a:buClr>
                <a:srgbClr val="C3260C"/>
              </a:buClr>
              <a:buSzPct val="130000"/>
              <a:buFont typeface="Arial" pitchFamily="34" charset="0"/>
              <a:buChar char="•"/>
              <a:tabLst/>
              <a:defRPr/>
            </a:pPr>
            <a:r>
              <a:rPr lang="ru-RU" sz="2400" dirty="0" smtClean="0">
                <a:solidFill>
                  <a:srgbClr val="404040"/>
                </a:solidFill>
                <a:latin typeface="+mn-lt"/>
              </a:rPr>
              <a:t>Компьютерные сети</a:t>
            </a:r>
            <a:endParaRPr kumimoji="0" lang="ru-RU" sz="2400" b="0" i="0" u="none" strike="noStrike" kern="1200" cap="none" spc="0" normalizeH="0" baseline="0" noProof="0" dirty="0">
              <a:ln>
                <a:noFill/>
              </a:ln>
              <a:solidFill>
                <a:srgbClr val="404040"/>
              </a:solidFill>
              <a:effectLst/>
              <a:uLnTx/>
              <a:uFillTx/>
              <a:latin typeface="+mn-lt"/>
              <a:ea typeface="+mn-ea"/>
              <a:cs typeface="+mn-cs"/>
            </a:endParaRPr>
          </a:p>
        </p:txBody>
      </p:sp>
      <p:pic>
        <p:nvPicPr>
          <p:cNvPr id="63490" name="Picture 2" descr="C:\Documents and Settings\TEMP\Рабочий стол\Рисунок8.png"/>
          <p:cNvPicPr>
            <a:picLocks noChangeAspect="1" noChangeArrowheads="1"/>
          </p:cNvPicPr>
          <p:nvPr/>
        </p:nvPicPr>
        <p:blipFill>
          <a:blip r:embed="rId6" cstate="email"/>
          <a:srcRect/>
          <a:stretch>
            <a:fillRect/>
          </a:stretch>
        </p:blipFill>
        <p:spPr bwMode="auto">
          <a:xfrm>
            <a:off x="5500694" y="857232"/>
            <a:ext cx="3309937" cy="3222625"/>
          </a:xfrm>
          <a:prstGeom prst="rect">
            <a:avLst/>
          </a:prstGeom>
          <a:noFill/>
        </p:spPr>
      </p:pic>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3200" dirty="0" smtClean="0">
                <a:ln w="1905"/>
                <a:solidFill>
                  <a:srgbClr val="FF0000"/>
                </a:solidFill>
                <a:effectLst>
                  <a:outerShdw blurRad="38100" dist="38100" dir="2700000" algn="tl">
                    <a:srgbClr val="000000">
                      <a:alpha val="43137"/>
                    </a:srgbClr>
                  </a:outerShdw>
                </a:effectLst>
              </a:rPr>
              <a:t>4</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(с 1980г)</a:t>
            </a:r>
            <a:endParaRPr lang="ru-RU" sz="2400" dirty="0">
              <a:ln w="1905"/>
              <a:solidFill>
                <a:srgbClr val="FF0000"/>
              </a:solidFill>
              <a:effectLst>
                <a:outerShdw blurRad="38100" dist="38100" dir="2700000" algn="tl">
                  <a:srgbClr val="000000">
                    <a:alpha val="43137"/>
                  </a:srgbClr>
                </a:outerShdw>
              </a:effectLst>
            </a:endParaRPr>
          </a:p>
        </p:txBody>
      </p:sp>
      <p:sp>
        <p:nvSpPr>
          <p:cNvPr id="8" name="Rectangle 2"/>
          <p:cNvSpPr txBox="1">
            <a:spLocks noChangeArrowheads="1"/>
          </p:cNvSpPr>
          <p:nvPr/>
        </p:nvSpPr>
        <p:spPr>
          <a:xfrm>
            <a:off x="785786" y="714356"/>
            <a:ext cx="7772400" cy="981075"/>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kumimoji="0" lang="ru-RU" sz="4000" b="1"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outerShdw blurRad="38100" dist="38100" dir="2700000" algn="tl">
                    <a:srgbClr val="C0C0C0"/>
                  </a:outerShdw>
                </a:effectLst>
                <a:uLnTx/>
                <a:uFillTx/>
                <a:latin typeface="+mj-lt"/>
                <a:ea typeface="+mj-ea"/>
                <a:cs typeface="+mj-cs"/>
              </a:rPr>
              <a:t>ПЭВМ ДВК-2М</a:t>
            </a:r>
            <a:r>
              <a:rPr kumimoji="0" lang="ru-RU" sz="4000" b="1"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rPr>
              <a:t> </a:t>
            </a:r>
            <a:endParaRPr kumimoji="0" lang="ru-RU" sz="40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pic>
        <p:nvPicPr>
          <p:cNvPr id="10" name="Picture 3" descr="RC_001"/>
          <p:cNvPicPr>
            <a:picLocks noChangeAspect="1" noChangeArrowheads="1"/>
          </p:cNvPicPr>
          <p:nvPr/>
        </p:nvPicPr>
        <p:blipFill>
          <a:blip r:embed="rId6" cstate="email"/>
          <a:srcRect/>
          <a:stretch>
            <a:fillRect/>
          </a:stretch>
        </p:blipFill>
        <p:spPr bwMode="auto">
          <a:xfrm>
            <a:off x="1571604" y="1500174"/>
            <a:ext cx="6200775" cy="4886325"/>
          </a:xfrm>
          <a:prstGeom prst="rect">
            <a:avLst/>
          </a:prstGeom>
          <a:noFill/>
        </p:spPr>
      </p:pic>
      <p:pic>
        <p:nvPicPr>
          <p:cNvPr id="11" name="Picture 4" descr="RC_003"/>
          <p:cNvPicPr>
            <a:picLocks noChangeAspect="1" noChangeArrowheads="1"/>
          </p:cNvPicPr>
          <p:nvPr/>
        </p:nvPicPr>
        <p:blipFill>
          <a:blip r:embed="rId7" cstate="email"/>
          <a:srcRect/>
          <a:stretch>
            <a:fillRect/>
          </a:stretch>
        </p:blipFill>
        <p:spPr bwMode="auto">
          <a:xfrm>
            <a:off x="1071538" y="1357298"/>
            <a:ext cx="7409150" cy="5122358"/>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ox(i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3200" dirty="0" smtClean="0">
                <a:ln w="1905"/>
                <a:solidFill>
                  <a:srgbClr val="FF0000"/>
                </a:solidFill>
                <a:effectLst>
                  <a:outerShdw blurRad="38100" dist="38100" dir="2700000" algn="tl">
                    <a:srgbClr val="000000">
                      <a:alpha val="43137"/>
                    </a:srgbClr>
                  </a:outerShdw>
                </a:effectLst>
              </a:rPr>
              <a:t>4</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(с 1980г)</a:t>
            </a:r>
            <a:endParaRPr lang="ru-RU" sz="2400" dirty="0">
              <a:ln w="1905"/>
              <a:solidFill>
                <a:srgbClr val="FF0000"/>
              </a:solidFill>
              <a:effectLst>
                <a:outerShdw blurRad="38100" dist="38100" dir="2700000" algn="tl">
                  <a:srgbClr val="000000">
                    <a:alpha val="43137"/>
                  </a:srgbClr>
                </a:outerShdw>
              </a:effectLst>
            </a:endParaRPr>
          </a:p>
        </p:txBody>
      </p:sp>
      <p:sp>
        <p:nvSpPr>
          <p:cNvPr id="8" name="Rectangle 2"/>
          <p:cNvSpPr txBox="1">
            <a:spLocks noChangeArrowheads="1"/>
          </p:cNvSpPr>
          <p:nvPr/>
        </p:nvSpPr>
        <p:spPr>
          <a:xfrm>
            <a:off x="642910" y="714356"/>
            <a:ext cx="7772400" cy="785818"/>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kumimoji="0" lang="ru-RU" sz="3600" b="1"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outerShdw blurRad="38100" dist="38100" dir="2700000" algn="tl">
                    <a:srgbClr val="C0C0C0"/>
                  </a:outerShdw>
                </a:effectLst>
                <a:uLnTx/>
                <a:uFillTx/>
                <a:latin typeface="+mj-lt"/>
                <a:ea typeface="+mj-ea"/>
                <a:cs typeface="+mj-cs"/>
              </a:rPr>
              <a:t>Искра 1030.11</a:t>
            </a:r>
            <a:r>
              <a:rPr kumimoji="0" lang="ru-RU" sz="3600" b="1"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rPr>
              <a:t> </a:t>
            </a:r>
            <a:endParaRPr kumimoji="0" lang="ru-RU" sz="36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pic>
        <p:nvPicPr>
          <p:cNvPr id="10" name="Picture 4" descr="PC_035"/>
          <p:cNvPicPr>
            <a:picLocks noChangeAspect="1" noChangeArrowheads="1"/>
          </p:cNvPicPr>
          <p:nvPr/>
        </p:nvPicPr>
        <p:blipFill>
          <a:blip r:embed="rId6" cstate="email"/>
          <a:srcRect/>
          <a:stretch>
            <a:fillRect/>
          </a:stretch>
        </p:blipFill>
        <p:spPr bwMode="auto">
          <a:xfrm>
            <a:off x="1498249" y="1357298"/>
            <a:ext cx="6297133" cy="5143536"/>
          </a:xfrm>
          <a:prstGeom prst="rect">
            <a:avLst/>
          </a:prstGeom>
          <a:noFill/>
        </p:spPr>
      </p:pic>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3200" dirty="0" smtClean="0">
                <a:ln w="1905"/>
                <a:solidFill>
                  <a:srgbClr val="FF0000"/>
                </a:solidFill>
                <a:effectLst>
                  <a:outerShdw blurRad="38100" dist="38100" dir="2700000" algn="tl">
                    <a:srgbClr val="000000">
                      <a:alpha val="43137"/>
                    </a:srgbClr>
                  </a:outerShdw>
                </a:effectLst>
              </a:rPr>
              <a:t>4</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(с 1980г)</a:t>
            </a:r>
            <a:endParaRPr lang="ru-RU" sz="2400" dirty="0">
              <a:ln w="1905"/>
              <a:solidFill>
                <a:srgbClr val="FF0000"/>
              </a:solidFill>
              <a:effectLst>
                <a:outerShdw blurRad="38100" dist="38100" dir="2700000" algn="tl">
                  <a:srgbClr val="000000">
                    <a:alpha val="43137"/>
                  </a:srgbClr>
                </a:outerShdw>
              </a:effectLst>
            </a:endParaRPr>
          </a:p>
        </p:txBody>
      </p:sp>
      <p:sp>
        <p:nvSpPr>
          <p:cNvPr id="8" name="Rectangle 2"/>
          <p:cNvSpPr txBox="1">
            <a:spLocks noChangeArrowheads="1"/>
          </p:cNvSpPr>
          <p:nvPr/>
        </p:nvSpPr>
        <p:spPr>
          <a:xfrm>
            <a:off x="714348" y="714356"/>
            <a:ext cx="7772400" cy="863600"/>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kumimoji="0" lang="ru-RU" sz="3600" b="1" i="0" u="none" strike="noStrike" kern="1200" cap="none" spc="0" normalizeH="0" baseline="0" noProof="0" dirty="0" err="1" smtClean="0">
                <a:ln>
                  <a:noFill/>
                </a:ln>
                <a:gradFill>
                  <a:gsLst>
                    <a:gs pos="0">
                      <a:schemeClr val="tx1"/>
                    </a:gs>
                    <a:gs pos="40000">
                      <a:schemeClr val="tx1">
                        <a:lumMod val="75000"/>
                        <a:lumOff val="25000"/>
                      </a:schemeClr>
                    </a:gs>
                    <a:gs pos="100000">
                      <a:schemeClr val="tx2">
                        <a:alpha val="65000"/>
                      </a:schemeClr>
                    </a:gs>
                  </a:gsLst>
                  <a:lin ang="5400000" scaled="0"/>
                </a:gradFill>
                <a:effectLst>
                  <a:outerShdw blurRad="38100" dist="38100" dir="2700000" algn="tl">
                    <a:srgbClr val="C0C0C0"/>
                  </a:outerShdw>
                </a:effectLst>
                <a:uLnTx/>
                <a:uFillTx/>
                <a:latin typeface="+mj-lt"/>
                <a:ea typeface="+mj-ea"/>
                <a:cs typeface="+mj-cs"/>
              </a:rPr>
              <a:t>Mazovia</a:t>
            </a:r>
            <a:r>
              <a:rPr kumimoji="0" lang="ru-RU" sz="3600" b="1"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outerShdw blurRad="38100" dist="38100" dir="2700000" algn="tl">
                    <a:srgbClr val="C0C0C0"/>
                  </a:outerShdw>
                </a:effectLst>
                <a:uLnTx/>
                <a:uFillTx/>
                <a:latin typeface="+mj-lt"/>
                <a:ea typeface="+mj-ea"/>
                <a:cs typeface="+mj-cs"/>
              </a:rPr>
              <a:t> CM 1914</a:t>
            </a:r>
            <a:r>
              <a:rPr kumimoji="0" lang="ru-RU" sz="3600" b="1"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rPr>
              <a:t> </a:t>
            </a:r>
            <a:endParaRPr kumimoji="0" lang="ru-RU" sz="36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pic>
        <p:nvPicPr>
          <p:cNvPr id="10" name="Picture 4" descr="PC_004"/>
          <p:cNvPicPr>
            <a:picLocks noChangeAspect="1" noChangeArrowheads="1"/>
          </p:cNvPicPr>
          <p:nvPr/>
        </p:nvPicPr>
        <p:blipFill>
          <a:blip r:embed="rId6" cstate="email"/>
          <a:srcRect/>
          <a:stretch>
            <a:fillRect/>
          </a:stretch>
        </p:blipFill>
        <p:spPr bwMode="auto">
          <a:xfrm>
            <a:off x="928663" y="1313414"/>
            <a:ext cx="7500989" cy="5185927"/>
          </a:xfrm>
          <a:prstGeom prst="rect">
            <a:avLst/>
          </a:prstGeom>
          <a:noFill/>
        </p:spPr>
      </p:pic>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3200" dirty="0" smtClean="0">
                <a:ln w="1905"/>
                <a:solidFill>
                  <a:srgbClr val="FF0000"/>
                </a:solidFill>
                <a:effectLst>
                  <a:outerShdw blurRad="38100" dist="38100" dir="2700000" algn="tl">
                    <a:srgbClr val="000000">
                      <a:alpha val="43137"/>
                    </a:srgbClr>
                  </a:outerShdw>
                </a:effectLst>
              </a:rPr>
              <a:t>4</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(с 1980г)</a:t>
            </a:r>
            <a:endParaRPr lang="ru-RU" sz="2400" dirty="0">
              <a:ln w="1905"/>
              <a:solidFill>
                <a:srgbClr val="FF0000"/>
              </a:solidFill>
              <a:effectLst>
                <a:outerShdw blurRad="38100" dist="38100" dir="2700000" algn="tl">
                  <a:srgbClr val="000000">
                    <a:alpha val="43137"/>
                  </a:srgbClr>
                </a:outerShdw>
              </a:effectLst>
            </a:endParaRPr>
          </a:p>
        </p:txBody>
      </p:sp>
      <p:sp>
        <p:nvSpPr>
          <p:cNvPr id="8" name="Rectangle 2"/>
          <p:cNvSpPr txBox="1">
            <a:spLocks noChangeArrowheads="1"/>
          </p:cNvSpPr>
          <p:nvPr/>
        </p:nvSpPr>
        <p:spPr>
          <a:xfrm>
            <a:off x="642910" y="928670"/>
            <a:ext cx="7772400" cy="865188"/>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kumimoji="0" lang="ru-RU" sz="4000" b="1"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outerShdw blurRad="38100" dist="38100" dir="2700000" algn="tl">
                    <a:srgbClr val="C0C0C0"/>
                  </a:outerShdw>
                </a:effectLst>
                <a:uLnTx/>
                <a:uFillTx/>
                <a:latin typeface="+mj-lt"/>
                <a:ea typeface="+mj-ea"/>
                <a:cs typeface="+mj-cs"/>
              </a:rPr>
              <a:t>ЕС-7927-01 </a:t>
            </a:r>
            <a:endParaRPr kumimoji="0" lang="ru-RU" sz="40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outerShdw blurRad="38100" dist="38100" dir="2700000" algn="tl">
                  <a:srgbClr val="C0C0C0"/>
                </a:outerShdw>
              </a:effectLst>
              <a:uLnTx/>
              <a:uFillTx/>
              <a:latin typeface="+mj-lt"/>
              <a:ea typeface="+mj-ea"/>
              <a:cs typeface="+mj-cs"/>
            </a:endParaRPr>
          </a:p>
        </p:txBody>
      </p:sp>
      <p:pic>
        <p:nvPicPr>
          <p:cNvPr id="10" name="Picture 4" descr="PC_036"/>
          <p:cNvPicPr>
            <a:picLocks noChangeAspect="1" noChangeArrowheads="1"/>
          </p:cNvPicPr>
          <p:nvPr/>
        </p:nvPicPr>
        <p:blipFill>
          <a:blip r:embed="rId6" cstate="email"/>
          <a:srcRect/>
          <a:stretch>
            <a:fillRect/>
          </a:stretch>
        </p:blipFill>
        <p:spPr bwMode="auto">
          <a:xfrm>
            <a:off x="1857356" y="1714488"/>
            <a:ext cx="5786478" cy="4786346"/>
          </a:xfrm>
          <a:prstGeom prst="rect">
            <a:avLst/>
          </a:prstGeom>
          <a:noFill/>
        </p:spPr>
      </p:pic>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3200" dirty="0" smtClean="0">
                <a:ln w="1905"/>
                <a:solidFill>
                  <a:srgbClr val="FF0000"/>
                </a:solidFill>
                <a:effectLst>
                  <a:outerShdw blurRad="38100" dist="38100" dir="2700000" algn="tl">
                    <a:srgbClr val="000000">
                      <a:alpha val="43137"/>
                    </a:srgbClr>
                  </a:outerShdw>
                </a:effectLst>
              </a:rPr>
              <a:t>4</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(с 1980г)</a:t>
            </a:r>
            <a:endParaRPr lang="ru-RU" sz="2400" dirty="0">
              <a:ln w="1905"/>
              <a:solidFill>
                <a:srgbClr val="FF0000"/>
              </a:solidFill>
              <a:effectLst>
                <a:outerShdw blurRad="38100" dist="38100" dir="2700000" algn="tl">
                  <a:srgbClr val="000000">
                    <a:alpha val="43137"/>
                  </a:srgbClr>
                </a:outerShdw>
              </a:effectLst>
            </a:endParaRPr>
          </a:p>
        </p:txBody>
      </p:sp>
      <p:sp>
        <p:nvSpPr>
          <p:cNvPr id="8" name="Rectangle 2"/>
          <p:cNvSpPr txBox="1">
            <a:spLocks noChangeArrowheads="1"/>
          </p:cNvSpPr>
          <p:nvPr/>
        </p:nvSpPr>
        <p:spPr>
          <a:xfrm>
            <a:off x="357158" y="1000108"/>
            <a:ext cx="7772400" cy="836613"/>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kumimoji="0" lang="ru-RU" sz="4000" b="1"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outerShdw blurRad="38100" dist="38100" dir="2700000" algn="tl">
                    <a:srgbClr val="C0C0C0"/>
                  </a:outerShdw>
                </a:effectLst>
                <a:uLnTx/>
                <a:uFillTx/>
                <a:latin typeface="+mj-lt"/>
                <a:ea typeface="+mj-ea"/>
                <a:cs typeface="+mj-cs"/>
              </a:rPr>
              <a:t>ПЭВМ ЕС-1841</a:t>
            </a:r>
            <a:r>
              <a:rPr kumimoji="0" lang="ru-RU" sz="4000" b="1"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rPr>
              <a:t> </a:t>
            </a:r>
            <a:endParaRPr kumimoji="0" lang="ru-RU" sz="40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pic>
        <p:nvPicPr>
          <p:cNvPr id="10" name="Picture 4" descr="PC_005"/>
          <p:cNvPicPr>
            <a:picLocks noChangeAspect="1" noChangeArrowheads="1"/>
          </p:cNvPicPr>
          <p:nvPr/>
        </p:nvPicPr>
        <p:blipFill>
          <a:blip r:embed="rId6" cstate="email"/>
          <a:srcRect/>
          <a:stretch>
            <a:fillRect/>
          </a:stretch>
        </p:blipFill>
        <p:spPr bwMode="auto">
          <a:xfrm>
            <a:off x="357158" y="1857364"/>
            <a:ext cx="6199530" cy="4286280"/>
          </a:xfrm>
          <a:prstGeom prst="rect">
            <a:avLst/>
          </a:prstGeom>
          <a:noFill/>
        </p:spPr>
      </p:pic>
      <p:pic>
        <p:nvPicPr>
          <p:cNvPr id="11" name="Picture 4"/>
          <p:cNvPicPr>
            <a:picLocks noChangeAspect="1" noChangeArrowheads="1"/>
          </p:cNvPicPr>
          <p:nvPr/>
        </p:nvPicPr>
        <p:blipFill>
          <a:blip r:embed="rId7" cstate="email"/>
          <a:srcRect/>
          <a:stretch>
            <a:fillRect/>
          </a:stretch>
        </p:blipFill>
        <p:spPr bwMode="auto">
          <a:xfrm>
            <a:off x="6643702" y="2428868"/>
            <a:ext cx="2071702" cy="1833540"/>
          </a:xfrm>
          <a:prstGeom prst="rect">
            <a:avLst/>
          </a:prstGeom>
          <a:noFill/>
          <a:ln w="9525">
            <a:noFill/>
            <a:miter lim="800000"/>
            <a:headEnd/>
            <a:tailEnd/>
          </a:ln>
          <a:effectLst/>
        </p:spPr>
      </p:pic>
      <p:sp>
        <p:nvSpPr>
          <p:cNvPr id="12" name="Rectangle 2"/>
          <p:cNvSpPr txBox="1">
            <a:spLocks noChangeArrowheads="1"/>
          </p:cNvSpPr>
          <p:nvPr/>
        </p:nvSpPr>
        <p:spPr>
          <a:xfrm>
            <a:off x="6643702" y="1357298"/>
            <a:ext cx="2057360" cy="1071570"/>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lang="ru-RU" sz="2000" b="1" dirty="0" smtClean="0">
                <a:gradFill>
                  <a:gsLst>
                    <a:gs pos="0">
                      <a:schemeClr val="tx1"/>
                    </a:gs>
                    <a:gs pos="40000">
                      <a:schemeClr val="tx1">
                        <a:lumMod val="75000"/>
                        <a:lumOff val="25000"/>
                      </a:schemeClr>
                    </a:gs>
                    <a:gs pos="100000">
                      <a:schemeClr val="tx2">
                        <a:alpha val="65000"/>
                      </a:schemeClr>
                    </a:gs>
                  </a:gsLst>
                  <a:lin ang="5400000" scaled="0"/>
                </a:gradFill>
                <a:effectLst>
                  <a:outerShdw blurRad="38100" dist="38100" dir="2700000" algn="tl">
                    <a:srgbClr val="C0C0C0"/>
                  </a:outerShdw>
                </a:effectLst>
                <a:latin typeface="+mj-lt"/>
                <a:ea typeface="+mj-ea"/>
                <a:cs typeface="+mj-cs"/>
              </a:rPr>
              <a:t>Магнитные диски - дискеты</a:t>
            </a:r>
            <a:endParaRPr kumimoji="0" lang="ru-RU" sz="20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pic>
        <p:nvPicPr>
          <p:cNvPr id="13" name="Picture 5"/>
          <p:cNvPicPr>
            <a:picLocks noChangeAspect="1" noChangeArrowheads="1"/>
          </p:cNvPicPr>
          <p:nvPr/>
        </p:nvPicPr>
        <p:blipFill>
          <a:blip r:embed="rId8" cstate="email">
            <a:clrChange>
              <a:clrFrom>
                <a:srgbClr val="FFFFFF"/>
              </a:clrFrom>
              <a:clrTo>
                <a:srgbClr val="FFFFFF">
                  <a:alpha val="0"/>
                </a:srgbClr>
              </a:clrTo>
            </a:clrChange>
          </a:blip>
          <a:srcRect/>
          <a:stretch>
            <a:fillRect/>
          </a:stretch>
        </p:blipFill>
        <p:spPr bwMode="auto">
          <a:xfrm>
            <a:off x="6504854" y="4286256"/>
            <a:ext cx="2353426" cy="1915534"/>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7" name="TextBox 6"/>
          <p:cNvSpPr txBox="1"/>
          <p:nvPr/>
        </p:nvSpPr>
        <p:spPr>
          <a:xfrm>
            <a:off x="1714480" y="214290"/>
            <a:ext cx="5572164" cy="523220"/>
          </a:xfrm>
          <a:prstGeom prst="rect">
            <a:avLst/>
          </a:prstGeom>
          <a:noFill/>
        </p:spPr>
        <p:txBody>
          <a:bodyPr wrap="square" rtlCol="0">
            <a:spAutoFit/>
          </a:bodyPr>
          <a:lstStyle/>
          <a:p>
            <a:pPr algn="ctr"/>
            <a:r>
              <a:rPr lang="ru-RU" sz="2800" b="1" dirty="0" smtClean="0">
                <a:ln w="1905"/>
                <a:solidFill>
                  <a:schemeClr val="accent1">
                    <a:lumMod val="75000"/>
                  </a:schemeClr>
                </a:solidFill>
                <a:effectLst>
                  <a:innerShdw blurRad="69850" dist="43180" dir="5400000">
                    <a:srgbClr val="000000">
                      <a:alpha val="65000"/>
                    </a:srgbClr>
                  </a:innerShdw>
                </a:effectLst>
                <a:latin typeface="Arial Narrow" pitchFamily="34" charset="0"/>
              </a:rPr>
              <a:t>Первые счётные устройства</a:t>
            </a:r>
            <a:endParaRPr lang="ru-RU" sz="2800" b="1" dirty="0" smtClean="0">
              <a:ln w="1905"/>
              <a:solidFill>
                <a:schemeClr val="accent1">
                  <a:lumMod val="75000"/>
                </a:schemeClr>
              </a:solidFill>
              <a:effectLst>
                <a:innerShdw blurRad="69850" dist="43180" dir="5400000">
                  <a:srgbClr val="000000">
                    <a:alpha val="65000"/>
                  </a:srgbClr>
                </a:innerShdw>
              </a:effectLst>
              <a:latin typeface="+mj-lt"/>
            </a:endParaRPr>
          </a:p>
        </p:txBody>
      </p:sp>
      <p:sp>
        <p:nvSpPr>
          <p:cNvPr id="6" name="Rectangle 2"/>
          <p:cNvSpPr txBox="1">
            <a:spLocks noChangeArrowheads="1"/>
          </p:cNvSpPr>
          <p:nvPr/>
        </p:nvSpPr>
        <p:spPr>
          <a:xfrm>
            <a:off x="214282" y="2928934"/>
            <a:ext cx="3357586" cy="1143000"/>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kumimoji="0" lang="ru-RU" sz="4600" b="1" i="0" u="none" strike="noStrike" kern="1200" cap="none" spc="0" normalizeH="0" baseline="0" noProof="0" dirty="0" err="1"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rPr>
              <a:t>Суан-пан</a:t>
            </a:r>
            <a:endParaRPr kumimoji="0" lang="ru-RU" sz="46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sp>
        <p:nvSpPr>
          <p:cNvPr id="8" name="Rectangle 3"/>
          <p:cNvSpPr txBox="1">
            <a:spLocks noChangeArrowheads="1"/>
          </p:cNvSpPr>
          <p:nvPr/>
        </p:nvSpPr>
        <p:spPr>
          <a:xfrm>
            <a:off x="3571868" y="928670"/>
            <a:ext cx="5257800" cy="5334000"/>
          </a:xfrm>
          <a:prstGeom prst="rect">
            <a:avLst/>
          </a:prstGeom>
        </p:spPr>
        <p:txBody>
          <a:bodyPr/>
          <a:lstStyle/>
          <a:p>
            <a:pPr marL="0" marR="0" lvl="0" indent="30163" algn="l" defTabSz="914400" rtl="0" eaLnBrk="0" fontAlgn="base" latinLnBrk="0" hangingPunct="0">
              <a:lnSpc>
                <a:spcPct val="90000"/>
              </a:lnSpc>
              <a:spcBef>
                <a:spcPct val="20000"/>
              </a:spcBef>
              <a:spcAft>
                <a:spcPts val="300"/>
              </a:spcAft>
              <a:buClr>
                <a:srgbClr val="C3260C"/>
              </a:buClr>
              <a:buSzPct val="130000"/>
              <a:buFontTx/>
              <a:buNone/>
              <a:tabLst/>
              <a:defRPr/>
            </a:pPr>
            <a:r>
              <a:rPr kumimoji="0" lang="ru-RU" sz="2000" b="1" i="0" u="none" strike="noStrike" kern="1200" cap="none" spc="0" normalizeH="0" baseline="0" noProof="0" dirty="0" smtClean="0">
                <a:ln>
                  <a:noFill/>
                </a:ln>
                <a:solidFill>
                  <a:srgbClr val="404040"/>
                </a:solidFill>
                <a:effectLst/>
                <a:uLnTx/>
                <a:uFillTx/>
                <a:latin typeface="+mn-lt"/>
                <a:ea typeface="+mn-ea"/>
                <a:cs typeface="+mn-cs"/>
              </a:rPr>
              <a:t>С давних времён в Китае использовался счётный прибор    </a:t>
            </a:r>
            <a:r>
              <a:rPr kumimoji="0" lang="ru-RU" sz="2000" b="1" i="0" u="sng" strike="noStrike" kern="1200" cap="none" spc="0" normalizeH="0" baseline="0" noProof="0" dirty="0" err="1" smtClean="0">
                <a:ln>
                  <a:noFill/>
                </a:ln>
                <a:solidFill>
                  <a:srgbClr val="404040"/>
                </a:solidFill>
                <a:effectLst/>
                <a:uLnTx/>
                <a:uFillTx/>
                <a:latin typeface="+mn-lt"/>
                <a:ea typeface="+mn-ea"/>
                <a:cs typeface="+mn-cs"/>
              </a:rPr>
              <a:t>суан-пан</a:t>
            </a:r>
            <a:r>
              <a:rPr kumimoji="0" lang="ru-RU" sz="2000" b="1" i="0" u="none" strike="noStrike" kern="1200" cap="none" spc="0" normalizeH="0" baseline="0" noProof="0" dirty="0" smtClean="0">
                <a:ln>
                  <a:noFill/>
                </a:ln>
                <a:solidFill>
                  <a:srgbClr val="404040"/>
                </a:solidFill>
                <a:effectLst/>
                <a:uLnTx/>
                <a:uFillTx/>
                <a:latin typeface="+mn-lt"/>
                <a:ea typeface="+mn-ea"/>
                <a:cs typeface="+mn-cs"/>
              </a:rPr>
              <a:t> (китайская разновидность абака), по конструкции напоминающий современные русские торговые счёты. Он состоит из укреплённых на доске параллельных верёвок, на каждой из которых надето 5 косточек, причём последняя имеет пять единиц. Современный тип </a:t>
            </a:r>
            <a:r>
              <a:rPr kumimoji="0" lang="ru-RU" sz="2000" b="1" i="0" u="none" strike="noStrike" kern="1200" cap="none" spc="0" normalizeH="0" baseline="0" noProof="0" dirty="0" err="1" smtClean="0">
                <a:ln>
                  <a:noFill/>
                </a:ln>
                <a:solidFill>
                  <a:srgbClr val="404040"/>
                </a:solidFill>
                <a:effectLst/>
                <a:uLnTx/>
                <a:uFillTx/>
                <a:latin typeface="+mn-lt"/>
                <a:ea typeface="+mn-ea"/>
                <a:cs typeface="+mn-cs"/>
              </a:rPr>
              <a:t>суан-пана</a:t>
            </a:r>
            <a:r>
              <a:rPr kumimoji="0" lang="ru-RU" sz="2000" b="1" i="0" u="none" strike="noStrike" kern="1200" cap="none" spc="0" normalizeH="0" baseline="0" noProof="0" dirty="0" smtClean="0">
                <a:ln>
                  <a:noFill/>
                </a:ln>
                <a:solidFill>
                  <a:srgbClr val="404040"/>
                </a:solidFill>
                <a:effectLst/>
                <a:uLnTx/>
                <a:uFillTx/>
                <a:latin typeface="+mn-lt"/>
                <a:ea typeface="+mn-ea"/>
                <a:cs typeface="+mn-cs"/>
              </a:rPr>
              <a:t> появился не раньше двенадцатого века. В нём каждая проволока делится на две части: в нижней её части нанизано 5 косточек, в верхней – 2. Когда в нижней части проволоки отсчитаны все пять косточек, они заменяются одной в верхней части; две косточки в верхней части заменяются одной косточкой более высокого разряда.</a:t>
            </a:r>
            <a:endParaRPr kumimoji="0" lang="ru-RU" sz="2000" b="1" i="0" u="none" strike="noStrike" kern="1200" cap="none" spc="0" normalizeH="0" baseline="0" noProof="0" dirty="0">
              <a:ln>
                <a:noFill/>
              </a:ln>
              <a:solidFill>
                <a:srgbClr val="404040"/>
              </a:solidFill>
              <a:effectLst/>
              <a:uLnTx/>
              <a:uFillTx/>
              <a:latin typeface="+mn-lt"/>
              <a:ea typeface="+mn-ea"/>
              <a:cs typeface="+mn-cs"/>
            </a:endParaRPr>
          </a:p>
        </p:txBody>
      </p:sp>
      <p:pic>
        <p:nvPicPr>
          <p:cNvPr id="9" name="Picture 6"/>
          <p:cNvPicPr>
            <a:picLocks noChangeAspect="1" noChangeArrowheads="1"/>
          </p:cNvPicPr>
          <p:nvPr/>
        </p:nvPicPr>
        <p:blipFill>
          <a:blip r:embed="rId5" cstate="email"/>
          <a:srcRect/>
          <a:stretch>
            <a:fillRect/>
          </a:stretch>
        </p:blipFill>
        <p:spPr>
          <a:xfrm>
            <a:off x="714348" y="3857628"/>
            <a:ext cx="2286016" cy="2500330"/>
          </a:xfrm>
          <a:prstGeom prst="rect">
            <a:avLst/>
          </a:prstGeom>
          <a:noFill/>
          <a:ln>
            <a:solidFill>
              <a:schemeClr val="accent1"/>
            </a:solidFill>
          </a:ln>
        </p:spPr>
      </p:pic>
      <p:pic>
        <p:nvPicPr>
          <p:cNvPr id="3074" name="Picture 2" descr="http://www.goodorient.com/images/D/GCS1003_main.jpg"/>
          <p:cNvPicPr>
            <a:picLocks noChangeAspect="1" noChangeArrowheads="1"/>
          </p:cNvPicPr>
          <p:nvPr/>
        </p:nvPicPr>
        <p:blipFill>
          <a:blip r:embed="rId6" cstate="email">
            <a:clrChange>
              <a:clrFrom>
                <a:srgbClr val="FFFFFF"/>
              </a:clrFrom>
              <a:clrTo>
                <a:srgbClr val="FFFFFF">
                  <a:alpha val="0"/>
                </a:srgbClr>
              </a:clrTo>
            </a:clrChange>
          </a:blip>
          <a:srcRect/>
          <a:stretch>
            <a:fillRect/>
          </a:stretch>
        </p:blipFill>
        <p:spPr bwMode="auto">
          <a:xfrm>
            <a:off x="357158" y="1071546"/>
            <a:ext cx="3000396" cy="1866913"/>
          </a:xfrm>
          <a:prstGeom prst="rect">
            <a:avLst/>
          </a:prstGeom>
          <a:noFill/>
        </p:spPr>
      </p:pic>
      <p:sp>
        <p:nvSpPr>
          <p:cNvPr id="10" name="Стрелка влево 9"/>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Стрелка влево 11">
            <a:hlinkClick r:id="rId7" action="ppaction://hlinksldjump" tooltip="МЕНЮ"/>
          </p:cNvPr>
          <p:cNvSpPr/>
          <p:nvPr/>
        </p:nvSpPr>
        <p:spPr>
          <a:xfrm>
            <a:off x="8215338"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3200" dirty="0" smtClean="0">
                <a:ln w="1905"/>
                <a:solidFill>
                  <a:srgbClr val="FF0000"/>
                </a:solidFill>
                <a:effectLst>
                  <a:outerShdw blurRad="38100" dist="38100" dir="2700000" algn="tl">
                    <a:srgbClr val="000000">
                      <a:alpha val="43137"/>
                    </a:srgbClr>
                  </a:outerShdw>
                </a:effectLst>
              </a:rPr>
              <a:t>4</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(с 1980г)</a:t>
            </a:r>
            <a:endParaRPr lang="ru-RU" sz="2400" dirty="0">
              <a:ln w="1905"/>
              <a:solidFill>
                <a:srgbClr val="FF0000"/>
              </a:solidFill>
              <a:effectLst>
                <a:outerShdw blurRad="38100" dist="38100" dir="2700000" algn="tl">
                  <a:srgbClr val="000000">
                    <a:alpha val="43137"/>
                  </a:srgbClr>
                </a:outerShdw>
              </a:effectLst>
            </a:endParaRPr>
          </a:p>
        </p:txBody>
      </p:sp>
      <p:sp>
        <p:nvSpPr>
          <p:cNvPr id="8" name="Text Box 3"/>
          <p:cNvSpPr txBox="1">
            <a:spLocks noChangeArrowheads="1"/>
          </p:cNvSpPr>
          <p:nvPr/>
        </p:nvSpPr>
        <p:spPr bwMode="auto">
          <a:xfrm>
            <a:off x="4924425" y="1668463"/>
            <a:ext cx="3648103" cy="3634328"/>
          </a:xfrm>
          <a:prstGeom prst="rect">
            <a:avLst/>
          </a:prstGeom>
          <a:noFill/>
          <a:ln w="9525">
            <a:noFill/>
            <a:miter lim="800000"/>
            <a:headEnd/>
            <a:tailEnd/>
          </a:ln>
        </p:spPr>
        <p:txBody>
          <a:bodyPr wrap="square">
            <a:spAutoFit/>
          </a:bodyPr>
          <a:lstStyle/>
          <a:p>
            <a:pPr algn="just" eaLnBrk="0" hangingPunct="0">
              <a:spcBef>
                <a:spcPts val="500"/>
              </a:spcBef>
              <a:spcAft>
                <a:spcPts val="500"/>
              </a:spcAft>
            </a:pPr>
            <a:r>
              <a:rPr lang="ru-RU" b="1" dirty="0">
                <a:solidFill>
                  <a:srgbClr val="CC3300"/>
                </a:solidFill>
                <a:latin typeface="Times New Roman" pitchFamily="18" charset="0"/>
              </a:rPr>
              <a:t>1984 г.</a:t>
            </a:r>
            <a:r>
              <a:rPr lang="ru-RU" sz="2800" b="1" dirty="0">
                <a:latin typeface="Times New Roman" pitchFamily="18" charset="0"/>
              </a:rPr>
              <a:t> </a:t>
            </a:r>
            <a:r>
              <a:rPr lang="ru-RU" dirty="0">
                <a:latin typeface="Times New Roman" pitchFamily="18" charset="0"/>
              </a:rPr>
              <a:t>– Корпорация </a:t>
            </a:r>
            <a:r>
              <a:rPr lang="ru-RU" dirty="0" err="1">
                <a:latin typeface="Times New Roman" pitchFamily="18" charset="0"/>
              </a:rPr>
              <a:t>Apple</a:t>
            </a:r>
            <a:r>
              <a:rPr lang="ru-RU" dirty="0">
                <a:latin typeface="Times New Roman" pitchFamily="18" charset="0"/>
              </a:rPr>
              <a:t> </a:t>
            </a:r>
            <a:r>
              <a:rPr lang="ru-RU" dirty="0" err="1">
                <a:latin typeface="Times New Roman" pitchFamily="18" charset="0"/>
              </a:rPr>
              <a:t>Computer</a:t>
            </a:r>
            <a:r>
              <a:rPr lang="ru-RU" dirty="0">
                <a:latin typeface="Times New Roman" pitchFamily="18" charset="0"/>
              </a:rPr>
              <a:t> выпустила компьютер </a:t>
            </a:r>
            <a:r>
              <a:rPr lang="ru-RU" dirty="0" err="1">
                <a:latin typeface="Times New Roman" pitchFamily="18" charset="0"/>
              </a:rPr>
              <a:t>Macintosh</a:t>
            </a:r>
            <a:r>
              <a:rPr lang="ru-RU" dirty="0">
                <a:latin typeface="Times New Roman" pitchFamily="18" charset="0"/>
              </a:rPr>
              <a:t> – первую модель знаменитого впоследствии семейства </a:t>
            </a:r>
            <a:r>
              <a:rPr lang="ru-RU" dirty="0" err="1">
                <a:latin typeface="Times New Roman" pitchFamily="18" charset="0"/>
              </a:rPr>
              <a:t>Macintosh</a:t>
            </a:r>
            <a:r>
              <a:rPr lang="ru-RU" dirty="0">
                <a:latin typeface="Times New Roman" pitchFamily="18" charset="0"/>
              </a:rPr>
              <a:t> </a:t>
            </a:r>
            <a:r>
              <a:rPr lang="ru-RU" dirty="0" err="1">
                <a:latin typeface="Times New Roman" pitchFamily="18" charset="0"/>
              </a:rPr>
              <a:t>c</a:t>
            </a:r>
            <a:r>
              <a:rPr lang="ru-RU" dirty="0">
                <a:latin typeface="Times New Roman" pitchFamily="18" charset="0"/>
              </a:rPr>
              <a:t> удобной для пользователя графической операционной системой (информация на экране монитора представлялась в графическом виде, что значительно облегчало работу пользователей).</a:t>
            </a:r>
          </a:p>
          <a:p>
            <a:pPr algn="just" eaLnBrk="0" hangingPunct="0"/>
            <a:endParaRPr lang="ru-RU" dirty="0">
              <a:latin typeface="Times New Roman" pitchFamily="18" charset="0"/>
            </a:endParaRPr>
          </a:p>
        </p:txBody>
      </p:sp>
      <p:pic>
        <p:nvPicPr>
          <p:cNvPr id="66562" name="Picture 2" descr="C:\Documents and Settings\TEMP\Рабочий стол\Рисунок14.jpg"/>
          <p:cNvPicPr>
            <a:picLocks noChangeAspect="1" noChangeArrowheads="1"/>
          </p:cNvPicPr>
          <p:nvPr/>
        </p:nvPicPr>
        <p:blipFill>
          <a:blip r:embed="rId6" cstate="email"/>
          <a:srcRect/>
          <a:stretch>
            <a:fillRect/>
          </a:stretch>
        </p:blipFill>
        <p:spPr bwMode="auto">
          <a:xfrm>
            <a:off x="500034" y="1142984"/>
            <a:ext cx="4259263" cy="5029200"/>
          </a:xfrm>
          <a:prstGeom prst="rect">
            <a:avLst/>
          </a:prstGeom>
          <a:noFill/>
        </p:spPr>
      </p:pic>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3200" dirty="0" smtClean="0">
                <a:ln w="1905"/>
                <a:solidFill>
                  <a:srgbClr val="FF0000"/>
                </a:solidFill>
                <a:effectLst>
                  <a:outerShdw blurRad="38100" dist="38100" dir="2700000" algn="tl">
                    <a:srgbClr val="000000">
                      <a:alpha val="43137"/>
                    </a:srgbClr>
                  </a:outerShdw>
                </a:effectLst>
              </a:rPr>
              <a:t>4</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(с 1980г)</a:t>
            </a:r>
            <a:endParaRPr lang="ru-RU" sz="2400" dirty="0">
              <a:ln w="1905"/>
              <a:solidFill>
                <a:srgbClr val="FF0000"/>
              </a:solidFill>
              <a:effectLst>
                <a:outerShdw blurRad="38100" dist="38100" dir="2700000" algn="tl">
                  <a:srgbClr val="000000">
                    <a:alpha val="43137"/>
                  </a:srgbClr>
                </a:outerShdw>
              </a:effectLst>
            </a:endParaRPr>
          </a:p>
        </p:txBody>
      </p:sp>
      <p:pic>
        <p:nvPicPr>
          <p:cNvPr id="113665" name="Picture 1"/>
          <p:cNvPicPr>
            <a:picLocks noChangeAspect="1" noChangeArrowheads="1"/>
          </p:cNvPicPr>
          <p:nvPr/>
        </p:nvPicPr>
        <p:blipFill>
          <a:blip r:embed="rId6" cstate="email">
            <a:clrChange>
              <a:clrFrom>
                <a:srgbClr val="FFFFFF"/>
              </a:clrFrom>
              <a:clrTo>
                <a:srgbClr val="FFFFFF">
                  <a:alpha val="0"/>
                </a:srgbClr>
              </a:clrTo>
            </a:clrChange>
          </a:blip>
          <a:srcRect/>
          <a:stretch>
            <a:fillRect/>
          </a:stretch>
        </p:blipFill>
        <p:spPr bwMode="auto">
          <a:xfrm>
            <a:off x="571472" y="1142984"/>
            <a:ext cx="3295650" cy="1695450"/>
          </a:xfrm>
          <a:prstGeom prst="rect">
            <a:avLst/>
          </a:prstGeom>
          <a:noFill/>
          <a:ln w="9525">
            <a:noFill/>
            <a:miter lim="800000"/>
            <a:headEnd/>
            <a:tailEnd/>
          </a:ln>
        </p:spPr>
      </p:pic>
      <p:sp>
        <p:nvSpPr>
          <p:cNvPr id="113666" name="Rectangle 2"/>
          <p:cNvSpPr>
            <a:spLocks noChangeArrowheads="1"/>
          </p:cNvSpPr>
          <p:nvPr/>
        </p:nvSpPr>
        <p:spPr bwMode="auto">
          <a:xfrm>
            <a:off x="785786" y="2928934"/>
            <a:ext cx="2500330"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MITS Altair 8800 (1975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rPr>
              <a:t>год</a:t>
            </a:r>
            <a:r>
              <a:rPr kumimoji="0" lang="en-US" sz="1400" b="0" i="0" u="none" strike="noStrike" cap="none" normalizeH="0" baseline="0" dirty="0" smtClean="0">
                <a:ln>
                  <a:noFill/>
                </a:ln>
                <a:solidFill>
                  <a:schemeClr val="tx1"/>
                </a:solidFill>
                <a:effectLst/>
                <a:latin typeface="Arial" pitchFamily="34" charset="0"/>
                <a:ea typeface="Times New Roman" pitchFamily="18" charset="0"/>
              </a:rPr>
              <a:t>)</a:t>
            </a:r>
            <a:endParaRPr kumimoji="0" lang="en-US" sz="2000" b="0" i="0" u="none" strike="noStrike" cap="none" normalizeH="0" baseline="0" dirty="0" smtClean="0">
              <a:ln>
                <a:noFill/>
              </a:ln>
              <a:solidFill>
                <a:schemeClr val="tx1"/>
              </a:solidFill>
              <a:effectLst/>
              <a:latin typeface="Arial" pitchFamily="34" charset="0"/>
            </a:endParaRPr>
          </a:p>
        </p:txBody>
      </p:sp>
      <p:pic>
        <p:nvPicPr>
          <p:cNvPr id="113667" name="Picture 3"/>
          <p:cNvPicPr>
            <a:picLocks noChangeAspect="1" noChangeArrowheads="1"/>
          </p:cNvPicPr>
          <p:nvPr/>
        </p:nvPicPr>
        <p:blipFill>
          <a:blip r:embed="rId7" cstate="email">
            <a:clrChange>
              <a:clrFrom>
                <a:srgbClr val="FFFFFF"/>
              </a:clrFrom>
              <a:clrTo>
                <a:srgbClr val="FFFFFF">
                  <a:alpha val="0"/>
                </a:srgbClr>
              </a:clrTo>
            </a:clrChange>
          </a:blip>
          <a:srcRect/>
          <a:stretch>
            <a:fillRect/>
          </a:stretch>
        </p:blipFill>
        <p:spPr bwMode="auto">
          <a:xfrm>
            <a:off x="5072066" y="1071546"/>
            <a:ext cx="3543296" cy="2066923"/>
          </a:xfrm>
          <a:prstGeom prst="rect">
            <a:avLst/>
          </a:prstGeom>
          <a:noFill/>
          <a:ln w="9525">
            <a:noFill/>
            <a:miter lim="800000"/>
            <a:headEnd/>
            <a:tailEnd/>
          </a:ln>
        </p:spPr>
      </p:pic>
      <p:sp>
        <p:nvSpPr>
          <p:cNvPr id="113668" name="Rectangle 4"/>
          <p:cNvSpPr>
            <a:spLocks noChangeArrowheads="1"/>
          </p:cNvSpPr>
          <p:nvPr/>
        </p:nvSpPr>
        <p:spPr bwMode="auto">
          <a:xfrm>
            <a:off x="6286512" y="3143248"/>
            <a:ext cx="2500266"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rPr>
              <a:t>Apple I (1976 </a:t>
            </a:r>
            <a:r>
              <a:rPr kumimoji="0" lang="en-US" sz="1600" b="0" i="0" u="none" strike="noStrike" cap="none" normalizeH="0" baseline="0" dirty="0" err="1" smtClean="0">
                <a:ln>
                  <a:noFill/>
                </a:ln>
                <a:solidFill>
                  <a:schemeClr val="tx1"/>
                </a:solidFill>
                <a:effectLst/>
                <a:latin typeface="Arial" pitchFamily="34" charset="0"/>
                <a:ea typeface="Times New Roman" pitchFamily="18" charset="0"/>
              </a:rPr>
              <a:t>год</a:t>
            </a:r>
            <a:r>
              <a:rPr kumimoji="0" lang="en-US" sz="1600" b="0" i="0" u="none" strike="noStrike" cap="none" normalizeH="0" baseline="0" dirty="0" smtClean="0">
                <a:ln>
                  <a:noFill/>
                </a:ln>
                <a:solidFill>
                  <a:schemeClr val="tx1"/>
                </a:solidFill>
                <a:effectLst/>
                <a:latin typeface="Arial" pitchFamily="34" charset="0"/>
                <a:ea typeface="Times New Roman" pitchFamily="18" charset="0"/>
              </a:rPr>
              <a:t>)</a:t>
            </a:r>
            <a:endParaRPr kumimoji="0" lang="en-US" sz="2400" b="0" i="0" u="none" strike="noStrike" cap="none" normalizeH="0" baseline="0" dirty="0" smtClean="0">
              <a:ln>
                <a:noFill/>
              </a:ln>
              <a:solidFill>
                <a:schemeClr val="tx1"/>
              </a:solidFill>
              <a:effectLst/>
              <a:latin typeface="Arial" pitchFamily="34" charset="0"/>
            </a:endParaRPr>
          </a:p>
        </p:txBody>
      </p:sp>
      <p:pic>
        <p:nvPicPr>
          <p:cNvPr id="113669" name="Picture 5"/>
          <p:cNvPicPr>
            <a:picLocks noChangeAspect="1" noChangeArrowheads="1"/>
          </p:cNvPicPr>
          <p:nvPr/>
        </p:nvPicPr>
        <p:blipFill>
          <a:blip r:embed="rId8" cstate="email">
            <a:clrChange>
              <a:clrFrom>
                <a:srgbClr val="FFFFFF"/>
              </a:clrFrom>
              <a:clrTo>
                <a:srgbClr val="FFFFFF">
                  <a:alpha val="0"/>
                </a:srgbClr>
              </a:clrTo>
            </a:clrChange>
          </a:blip>
          <a:srcRect/>
          <a:stretch>
            <a:fillRect/>
          </a:stretch>
        </p:blipFill>
        <p:spPr bwMode="auto">
          <a:xfrm>
            <a:off x="2000232" y="3221617"/>
            <a:ext cx="4572032" cy="2900169"/>
          </a:xfrm>
          <a:prstGeom prst="rect">
            <a:avLst/>
          </a:prstGeom>
          <a:noFill/>
          <a:ln w="9525">
            <a:noFill/>
            <a:miter lim="800000"/>
            <a:headEnd/>
            <a:tailEnd/>
          </a:ln>
        </p:spPr>
      </p:pic>
      <p:sp>
        <p:nvSpPr>
          <p:cNvPr id="113670" name="Rectangle 6"/>
          <p:cNvSpPr>
            <a:spLocks noChangeArrowheads="1"/>
          </p:cNvSpPr>
          <p:nvPr/>
        </p:nvSpPr>
        <p:spPr bwMode="auto">
          <a:xfrm>
            <a:off x="3286116" y="6215082"/>
            <a:ext cx="2857456"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rPr>
              <a:t>Apple II (1977 </a:t>
            </a:r>
            <a:r>
              <a:rPr kumimoji="0" lang="en-US" sz="1600" b="0" i="0" u="none" strike="noStrike" cap="none" normalizeH="0" baseline="0" dirty="0" err="1" smtClean="0">
                <a:ln>
                  <a:noFill/>
                </a:ln>
                <a:solidFill>
                  <a:schemeClr val="tx1"/>
                </a:solidFill>
                <a:effectLst/>
                <a:latin typeface="Arial" pitchFamily="34" charset="0"/>
                <a:ea typeface="Times New Roman" pitchFamily="18" charset="0"/>
              </a:rPr>
              <a:t>год</a:t>
            </a:r>
            <a:r>
              <a:rPr kumimoji="0" lang="en-US" sz="1600" b="0" i="0" u="none" strike="noStrike" cap="none" normalizeH="0" baseline="0" dirty="0" smtClean="0">
                <a:ln>
                  <a:noFill/>
                </a:ln>
                <a:solidFill>
                  <a:schemeClr val="tx1"/>
                </a:solidFill>
                <a:effectLst/>
                <a:latin typeface="Arial" pitchFamily="34" charset="0"/>
                <a:ea typeface="Times New Roman" pitchFamily="18" charset="0"/>
              </a:rPr>
              <a:t>)</a:t>
            </a:r>
            <a:endParaRPr kumimoji="0" lang="en-US" sz="2400" b="0" i="0" u="none" strike="noStrike" cap="none" normalizeH="0" baseline="0" dirty="0" smtClean="0">
              <a:ln>
                <a:noFill/>
              </a:ln>
              <a:solidFill>
                <a:schemeClr val="tx1"/>
              </a:solidFill>
              <a:effectLst/>
              <a:latin typeface="Arial" pitchFamily="34" charset="0"/>
            </a:endParaRPr>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3200" dirty="0" smtClean="0">
                <a:ln w="1905"/>
                <a:solidFill>
                  <a:srgbClr val="FF0000"/>
                </a:solidFill>
                <a:effectLst>
                  <a:outerShdw blurRad="38100" dist="38100" dir="2700000" algn="tl">
                    <a:srgbClr val="000000">
                      <a:alpha val="43137"/>
                    </a:srgbClr>
                  </a:outerShdw>
                </a:effectLst>
              </a:rPr>
              <a:t>4</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(с 1980г)</a:t>
            </a:r>
            <a:endParaRPr lang="ru-RU" sz="2400" dirty="0">
              <a:ln w="1905"/>
              <a:solidFill>
                <a:srgbClr val="FF0000"/>
              </a:solidFill>
              <a:effectLst>
                <a:outerShdw blurRad="38100" dist="38100" dir="2700000" algn="tl">
                  <a:srgbClr val="000000">
                    <a:alpha val="43137"/>
                  </a:srgbClr>
                </a:outerShdw>
              </a:effectLst>
            </a:endParaRPr>
          </a:p>
        </p:txBody>
      </p:sp>
      <p:pic>
        <p:nvPicPr>
          <p:cNvPr id="139266" name="Picture 2"/>
          <p:cNvPicPr>
            <a:picLocks noChangeAspect="1" noChangeArrowheads="1"/>
          </p:cNvPicPr>
          <p:nvPr/>
        </p:nvPicPr>
        <p:blipFill>
          <a:blip r:embed="rId6" cstate="email">
            <a:clrChange>
              <a:clrFrom>
                <a:srgbClr val="FFFFFF"/>
              </a:clrFrom>
              <a:clrTo>
                <a:srgbClr val="FFFFFF">
                  <a:alpha val="0"/>
                </a:srgbClr>
              </a:clrTo>
            </a:clrChange>
          </a:blip>
          <a:srcRect/>
          <a:stretch>
            <a:fillRect/>
          </a:stretch>
        </p:blipFill>
        <p:spPr bwMode="auto">
          <a:xfrm>
            <a:off x="714348" y="1166631"/>
            <a:ext cx="3214710" cy="2595729"/>
          </a:xfrm>
          <a:prstGeom prst="rect">
            <a:avLst/>
          </a:prstGeom>
          <a:noFill/>
          <a:ln w="9525">
            <a:noFill/>
            <a:miter lim="800000"/>
            <a:headEnd/>
            <a:tailEnd/>
          </a:ln>
        </p:spPr>
      </p:pic>
      <p:sp>
        <p:nvSpPr>
          <p:cNvPr id="139267" name="Rectangle 3"/>
          <p:cNvSpPr>
            <a:spLocks noChangeArrowheads="1"/>
          </p:cNvSpPr>
          <p:nvPr/>
        </p:nvSpPr>
        <p:spPr bwMode="auto">
          <a:xfrm>
            <a:off x="642910" y="3857628"/>
            <a:ext cx="2928958"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Sinclair ZX 80 (1980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rPr>
              <a:t>год</a:t>
            </a:r>
            <a:r>
              <a:rPr kumimoji="0" lang="en-US" sz="1400" b="0" i="0" u="none" strike="noStrike" cap="none" normalizeH="0" baseline="0" dirty="0" smtClean="0">
                <a:ln>
                  <a:noFill/>
                </a:ln>
                <a:solidFill>
                  <a:schemeClr val="tx1"/>
                </a:solidFill>
                <a:effectLst/>
                <a:latin typeface="Arial" pitchFamily="34" charset="0"/>
                <a:ea typeface="Times New Roman" pitchFamily="18" charset="0"/>
              </a:rPr>
              <a:t>)</a:t>
            </a:r>
            <a:endParaRPr kumimoji="0" lang="en-US" sz="2000" b="0" i="0" u="none" strike="noStrike" cap="none" normalizeH="0" baseline="0" dirty="0" smtClean="0">
              <a:ln>
                <a:noFill/>
              </a:ln>
              <a:solidFill>
                <a:schemeClr val="tx1"/>
              </a:solidFill>
              <a:effectLst/>
              <a:latin typeface="Arial" pitchFamily="34" charset="0"/>
            </a:endParaRPr>
          </a:p>
        </p:txBody>
      </p:sp>
      <p:pic>
        <p:nvPicPr>
          <p:cNvPr id="139268" name="Picture 4"/>
          <p:cNvPicPr>
            <a:picLocks noChangeAspect="1" noChangeArrowheads="1"/>
          </p:cNvPicPr>
          <p:nvPr/>
        </p:nvPicPr>
        <p:blipFill>
          <a:blip r:embed="rId7" cstate="email">
            <a:clrChange>
              <a:clrFrom>
                <a:srgbClr val="FFFFFF"/>
              </a:clrFrom>
              <a:clrTo>
                <a:srgbClr val="FFFFFF">
                  <a:alpha val="0"/>
                </a:srgbClr>
              </a:clrTo>
            </a:clrChange>
          </a:blip>
          <a:srcRect/>
          <a:stretch>
            <a:fillRect/>
          </a:stretch>
        </p:blipFill>
        <p:spPr bwMode="auto">
          <a:xfrm>
            <a:off x="4429124" y="1357298"/>
            <a:ext cx="4138615" cy="4493056"/>
          </a:xfrm>
          <a:prstGeom prst="rect">
            <a:avLst/>
          </a:prstGeom>
          <a:noFill/>
          <a:ln w="9525">
            <a:noFill/>
            <a:miter lim="800000"/>
            <a:headEnd/>
            <a:tailEnd/>
          </a:ln>
        </p:spPr>
      </p:pic>
      <p:sp>
        <p:nvSpPr>
          <p:cNvPr id="139269" name="Rectangle 5"/>
          <p:cNvSpPr>
            <a:spLocks noChangeArrowheads="1"/>
          </p:cNvSpPr>
          <p:nvPr/>
        </p:nvSpPr>
        <p:spPr bwMode="auto">
          <a:xfrm>
            <a:off x="5429256" y="6072206"/>
            <a:ext cx="2857456"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IBM PC (1981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rPr>
              <a:t>год</a:t>
            </a:r>
            <a:r>
              <a:rPr kumimoji="0" lang="en-US" sz="1400" b="0" i="0" u="none" strike="noStrike" cap="none" normalizeH="0" baseline="0" dirty="0" smtClean="0">
                <a:ln>
                  <a:noFill/>
                </a:ln>
                <a:solidFill>
                  <a:schemeClr val="tx1"/>
                </a:solidFill>
                <a:effectLst/>
                <a:latin typeface="Arial" pitchFamily="34" charset="0"/>
                <a:ea typeface="Times New Roman" pitchFamily="18" charset="0"/>
              </a:rPr>
              <a:t>)  </a:t>
            </a:r>
            <a:endParaRPr kumimoji="0" lang="en-US" sz="2000" b="0" i="0" u="none" strike="noStrike" cap="none" normalizeH="0" baseline="0" dirty="0" smtClean="0">
              <a:ln>
                <a:noFill/>
              </a:ln>
              <a:solidFill>
                <a:schemeClr val="tx1"/>
              </a:solidFill>
              <a:effectLst/>
              <a:latin typeface="Arial" pitchFamily="34" charset="0"/>
            </a:endParaRPr>
          </a:p>
        </p:txBody>
      </p:sp>
      <p:pic>
        <p:nvPicPr>
          <p:cNvPr id="139270" name="Picture 6"/>
          <p:cNvPicPr>
            <a:picLocks noChangeAspect="1" noChangeArrowheads="1"/>
          </p:cNvPicPr>
          <p:nvPr/>
        </p:nvPicPr>
        <p:blipFill>
          <a:blip r:embed="rId8" cstate="email">
            <a:clrChange>
              <a:clrFrom>
                <a:srgbClr val="FFFFFF"/>
              </a:clrFrom>
              <a:clrTo>
                <a:srgbClr val="FFFFFF">
                  <a:alpha val="0"/>
                </a:srgbClr>
              </a:clrTo>
            </a:clrChange>
          </a:blip>
          <a:srcRect/>
          <a:stretch>
            <a:fillRect/>
          </a:stretch>
        </p:blipFill>
        <p:spPr bwMode="auto">
          <a:xfrm>
            <a:off x="1000100" y="4500570"/>
            <a:ext cx="2686050" cy="1514475"/>
          </a:xfrm>
          <a:prstGeom prst="rect">
            <a:avLst/>
          </a:prstGeom>
          <a:noFill/>
          <a:ln w="9525">
            <a:noFill/>
            <a:miter lim="800000"/>
            <a:headEnd/>
            <a:tailEnd/>
          </a:ln>
        </p:spPr>
      </p:pic>
      <p:sp>
        <p:nvSpPr>
          <p:cNvPr id="139271" name="Rectangle 7"/>
          <p:cNvSpPr>
            <a:spLocks noChangeArrowheads="1"/>
          </p:cNvSpPr>
          <p:nvPr/>
        </p:nvSpPr>
        <p:spPr bwMode="auto">
          <a:xfrm>
            <a:off x="928662" y="6143644"/>
            <a:ext cx="2928958"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rPr>
              <a:t>Sinclair ZX Spectrum (1984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rPr>
              <a:t>год</a:t>
            </a:r>
            <a:r>
              <a:rPr kumimoji="0" lang="en-US" sz="1400" b="0" i="0" u="none" strike="noStrike" cap="none" normalizeH="0" baseline="0" dirty="0" smtClean="0">
                <a:ln>
                  <a:noFill/>
                </a:ln>
                <a:solidFill>
                  <a:schemeClr val="tx1"/>
                </a:solidFill>
                <a:effectLst/>
                <a:latin typeface="Arial" pitchFamily="34" charset="0"/>
                <a:ea typeface="Times New Roman" pitchFamily="18" charset="0"/>
              </a:rPr>
              <a:t>)</a:t>
            </a:r>
            <a:endParaRPr kumimoji="0" lang="en-US" sz="2000" b="0" i="0" u="none" strike="noStrike" cap="none" normalizeH="0" baseline="0" dirty="0" smtClean="0">
              <a:ln>
                <a:noFill/>
              </a:ln>
              <a:solidFill>
                <a:schemeClr val="tx1"/>
              </a:solidFill>
              <a:effectLst/>
              <a:latin typeface="Arial" pitchFamily="34" charset="0"/>
            </a:endParaRPr>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3200" dirty="0" smtClean="0">
                <a:ln w="1905"/>
                <a:solidFill>
                  <a:srgbClr val="FF0000"/>
                </a:solidFill>
                <a:effectLst>
                  <a:outerShdw blurRad="38100" dist="38100" dir="2700000" algn="tl">
                    <a:srgbClr val="000000">
                      <a:alpha val="43137"/>
                    </a:srgbClr>
                  </a:outerShdw>
                </a:effectLst>
              </a:rPr>
              <a:t>4</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(с 1980г)</a:t>
            </a:r>
            <a:endParaRPr lang="ru-RU" sz="2400" dirty="0">
              <a:ln w="1905"/>
              <a:solidFill>
                <a:srgbClr val="FF0000"/>
              </a:solidFill>
              <a:effectLst>
                <a:outerShdw blurRad="38100" dist="38100" dir="2700000" algn="tl">
                  <a:srgbClr val="000000">
                    <a:alpha val="43137"/>
                  </a:srgbClr>
                </a:outerShdw>
              </a:effectLst>
            </a:endParaRPr>
          </a:p>
        </p:txBody>
      </p:sp>
      <p:pic>
        <p:nvPicPr>
          <p:cNvPr id="141314" name="Picture 2"/>
          <p:cNvPicPr>
            <a:picLocks noChangeAspect="1" noChangeArrowheads="1"/>
          </p:cNvPicPr>
          <p:nvPr/>
        </p:nvPicPr>
        <p:blipFill>
          <a:blip r:embed="rId6" cstate="email">
            <a:clrChange>
              <a:clrFrom>
                <a:srgbClr val="FFFFFF"/>
              </a:clrFrom>
              <a:clrTo>
                <a:srgbClr val="FFFFFF">
                  <a:alpha val="0"/>
                </a:srgbClr>
              </a:clrTo>
            </a:clrChange>
          </a:blip>
          <a:srcRect/>
          <a:stretch>
            <a:fillRect/>
          </a:stretch>
        </p:blipFill>
        <p:spPr bwMode="auto">
          <a:xfrm>
            <a:off x="500034" y="1281477"/>
            <a:ext cx="3714776" cy="4147787"/>
          </a:xfrm>
          <a:prstGeom prst="rect">
            <a:avLst/>
          </a:prstGeom>
          <a:noFill/>
          <a:ln w="9525">
            <a:noFill/>
            <a:miter lim="800000"/>
            <a:headEnd/>
            <a:tailEnd/>
          </a:ln>
        </p:spPr>
      </p:pic>
      <p:sp>
        <p:nvSpPr>
          <p:cNvPr id="141315" name="Rectangle 3"/>
          <p:cNvSpPr>
            <a:spLocks noChangeArrowheads="1"/>
          </p:cNvSpPr>
          <p:nvPr/>
        </p:nvSpPr>
        <p:spPr bwMode="auto">
          <a:xfrm>
            <a:off x="428596" y="5643578"/>
            <a:ext cx="3000396"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rPr>
              <a:t>Macintosh 128K (1984 </a:t>
            </a:r>
            <a:r>
              <a:rPr kumimoji="0" lang="en-US" sz="1600" b="0" i="0" u="none" strike="noStrike" cap="none" normalizeH="0" baseline="0" dirty="0" err="1" smtClean="0">
                <a:ln>
                  <a:noFill/>
                </a:ln>
                <a:solidFill>
                  <a:schemeClr val="tx1"/>
                </a:solidFill>
                <a:effectLst/>
                <a:latin typeface="Arial" pitchFamily="34" charset="0"/>
                <a:ea typeface="Times New Roman" pitchFamily="18" charset="0"/>
              </a:rPr>
              <a:t>год</a:t>
            </a:r>
            <a:r>
              <a:rPr kumimoji="0" lang="en-US" sz="1600" b="0" i="0" u="none" strike="noStrike" cap="none" normalizeH="0" baseline="0" dirty="0" smtClean="0">
                <a:ln>
                  <a:noFill/>
                </a:ln>
                <a:solidFill>
                  <a:schemeClr val="tx1"/>
                </a:solidFill>
                <a:effectLst/>
                <a:latin typeface="Arial" pitchFamily="34" charset="0"/>
                <a:ea typeface="Times New Roman" pitchFamily="18" charset="0"/>
              </a:rPr>
              <a:t>)</a:t>
            </a:r>
            <a:endParaRPr kumimoji="0" lang="en-US" sz="2400" b="0" i="0" u="none" strike="noStrike" cap="none" normalizeH="0" baseline="0" dirty="0" smtClean="0">
              <a:ln>
                <a:noFill/>
              </a:ln>
              <a:solidFill>
                <a:schemeClr val="tx1"/>
              </a:solidFill>
              <a:effectLst/>
              <a:latin typeface="Arial" pitchFamily="34" charset="0"/>
            </a:endParaRPr>
          </a:p>
        </p:txBody>
      </p:sp>
      <p:pic>
        <p:nvPicPr>
          <p:cNvPr id="141316" name="Picture 4"/>
          <p:cNvPicPr>
            <a:picLocks noChangeAspect="1" noChangeArrowheads="1"/>
          </p:cNvPicPr>
          <p:nvPr/>
        </p:nvPicPr>
        <p:blipFill>
          <a:blip r:embed="rId7" cstate="email">
            <a:clrChange>
              <a:clrFrom>
                <a:srgbClr val="FFFFFF"/>
              </a:clrFrom>
              <a:clrTo>
                <a:srgbClr val="FFFFFF">
                  <a:alpha val="0"/>
                </a:srgbClr>
              </a:clrTo>
            </a:clrChange>
          </a:blip>
          <a:srcRect/>
          <a:stretch>
            <a:fillRect/>
          </a:stretch>
        </p:blipFill>
        <p:spPr bwMode="auto">
          <a:xfrm>
            <a:off x="4643438" y="1576005"/>
            <a:ext cx="4000528" cy="3353194"/>
          </a:xfrm>
          <a:prstGeom prst="rect">
            <a:avLst/>
          </a:prstGeom>
          <a:noFill/>
          <a:ln w="9525">
            <a:noFill/>
            <a:miter lim="800000"/>
            <a:headEnd/>
            <a:tailEnd/>
          </a:ln>
        </p:spPr>
      </p:pic>
      <p:sp>
        <p:nvSpPr>
          <p:cNvPr id="141317" name="Rectangle 5"/>
          <p:cNvSpPr>
            <a:spLocks noChangeArrowheads="1"/>
          </p:cNvSpPr>
          <p:nvPr/>
        </p:nvSpPr>
        <p:spPr bwMode="auto">
          <a:xfrm>
            <a:off x="4857752" y="5500702"/>
            <a:ext cx="3571836"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rPr>
              <a:t>Atari 65XE (1985 </a:t>
            </a:r>
            <a:r>
              <a:rPr kumimoji="0" lang="en-US" sz="1600" b="0" i="0" u="none" strike="noStrike" cap="none" normalizeH="0" baseline="0" dirty="0" err="1" smtClean="0">
                <a:ln>
                  <a:noFill/>
                </a:ln>
                <a:solidFill>
                  <a:schemeClr val="tx1"/>
                </a:solidFill>
                <a:effectLst/>
                <a:latin typeface="Arial" pitchFamily="34" charset="0"/>
                <a:ea typeface="Times New Roman" pitchFamily="18" charset="0"/>
              </a:rPr>
              <a:t>год</a:t>
            </a:r>
            <a:r>
              <a:rPr kumimoji="0" lang="en-US" sz="1600" b="0" i="0" u="none" strike="noStrike" cap="none" normalizeH="0" baseline="0" dirty="0" smtClean="0">
                <a:ln>
                  <a:noFill/>
                </a:ln>
                <a:solidFill>
                  <a:schemeClr val="tx1"/>
                </a:solidFill>
                <a:effectLst/>
                <a:latin typeface="Arial" pitchFamily="34" charset="0"/>
                <a:ea typeface="Times New Roman" pitchFamily="18" charset="0"/>
              </a:rPr>
              <a:t>)</a:t>
            </a:r>
            <a:endParaRPr kumimoji="0" lang="en-US" sz="2400" b="0" i="0" u="none" strike="noStrike" cap="none" normalizeH="0" baseline="0" dirty="0" smtClean="0">
              <a:ln>
                <a:noFill/>
              </a:ln>
              <a:solidFill>
                <a:schemeClr val="tx1"/>
              </a:solidFill>
              <a:effectLst/>
              <a:latin typeface="Arial" pitchFamily="34" charset="0"/>
            </a:endParaRPr>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3200" dirty="0" smtClean="0">
                <a:ln w="1905"/>
                <a:solidFill>
                  <a:srgbClr val="FF0000"/>
                </a:solidFill>
                <a:effectLst>
                  <a:outerShdw blurRad="38100" dist="38100" dir="2700000" algn="tl">
                    <a:srgbClr val="000000">
                      <a:alpha val="43137"/>
                    </a:srgbClr>
                  </a:outerShdw>
                </a:effectLst>
              </a:rPr>
              <a:t>4</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(с 1980г)</a:t>
            </a:r>
            <a:endParaRPr lang="ru-RU" sz="2400" dirty="0">
              <a:ln w="1905"/>
              <a:solidFill>
                <a:srgbClr val="FF0000"/>
              </a:solidFill>
              <a:effectLst>
                <a:outerShdw blurRad="38100" dist="38100" dir="2700000" algn="tl">
                  <a:srgbClr val="000000">
                    <a:alpha val="43137"/>
                  </a:srgbClr>
                </a:outerShdw>
              </a:effectLst>
            </a:endParaRPr>
          </a:p>
        </p:txBody>
      </p:sp>
      <p:pic>
        <p:nvPicPr>
          <p:cNvPr id="142338" name="Picture 2"/>
          <p:cNvPicPr>
            <a:picLocks noChangeAspect="1" noChangeArrowheads="1"/>
          </p:cNvPicPr>
          <p:nvPr/>
        </p:nvPicPr>
        <p:blipFill>
          <a:blip r:embed="rId6" cstate="email">
            <a:clrChange>
              <a:clrFrom>
                <a:srgbClr val="FFFFFF"/>
              </a:clrFrom>
              <a:clrTo>
                <a:srgbClr val="FFFFFF">
                  <a:alpha val="0"/>
                </a:srgbClr>
              </a:clrTo>
            </a:clrChange>
          </a:blip>
          <a:srcRect/>
          <a:stretch>
            <a:fillRect/>
          </a:stretch>
        </p:blipFill>
        <p:spPr bwMode="auto">
          <a:xfrm>
            <a:off x="500034" y="1214422"/>
            <a:ext cx="4026364" cy="4643470"/>
          </a:xfrm>
          <a:prstGeom prst="rect">
            <a:avLst/>
          </a:prstGeom>
          <a:noFill/>
          <a:ln w="9525">
            <a:noFill/>
            <a:miter lim="800000"/>
            <a:headEnd/>
            <a:tailEnd/>
          </a:ln>
        </p:spPr>
      </p:pic>
      <p:sp>
        <p:nvSpPr>
          <p:cNvPr id="142339" name="Rectangle 3"/>
          <p:cNvSpPr>
            <a:spLocks noChangeArrowheads="1"/>
          </p:cNvSpPr>
          <p:nvPr/>
        </p:nvSpPr>
        <p:spPr bwMode="auto">
          <a:xfrm>
            <a:off x="1000100" y="6000768"/>
            <a:ext cx="2428892"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rPr>
              <a:t>IBM PS/2 (1987 </a:t>
            </a:r>
            <a:r>
              <a:rPr kumimoji="0" lang="en-US" sz="1600" b="0" i="0" u="none" strike="noStrike" cap="none" normalizeH="0" baseline="0" dirty="0" err="1" smtClean="0">
                <a:ln>
                  <a:noFill/>
                </a:ln>
                <a:solidFill>
                  <a:schemeClr val="tx1"/>
                </a:solidFill>
                <a:effectLst/>
                <a:latin typeface="Arial" pitchFamily="34" charset="0"/>
                <a:ea typeface="Times New Roman" pitchFamily="18" charset="0"/>
              </a:rPr>
              <a:t>год</a:t>
            </a:r>
            <a:r>
              <a:rPr kumimoji="0" lang="en-US" sz="1600" b="0" i="0" u="none" strike="noStrike" cap="none" normalizeH="0" baseline="0" dirty="0" smtClean="0">
                <a:ln>
                  <a:noFill/>
                </a:ln>
                <a:solidFill>
                  <a:schemeClr val="tx1"/>
                </a:solidFill>
                <a:effectLst/>
                <a:latin typeface="Arial" pitchFamily="34" charset="0"/>
                <a:ea typeface="Times New Roman" pitchFamily="18" charset="0"/>
              </a:rPr>
              <a:t>)</a:t>
            </a:r>
            <a:endParaRPr kumimoji="0" lang="en-US" sz="2400" b="0" i="0" u="none" strike="noStrike" cap="none" normalizeH="0" baseline="0" dirty="0" smtClean="0">
              <a:ln>
                <a:noFill/>
              </a:ln>
              <a:solidFill>
                <a:schemeClr val="tx1"/>
              </a:solidFill>
              <a:effectLst/>
              <a:latin typeface="Arial" pitchFamily="34" charset="0"/>
            </a:endParaRPr>
          </a:p>
        </p:txBody>
      </p:sp>
      <p:pic>
        <p:nvPicPr>
          <p:cNvPr id="142340" name="Picture 4"/>
          <p:cNvPicPr>
            <a:picLocks noChangeAspect="1" noChangeArrowheads="1"/>
          </p:cNvPicPr>
          <p:nvPr/>
        </p:nvPicPr>
        <p:blipFill>
          <a:blip r:embed="rId7" cstate="email">
            <a:clrChange>
              <a:clrFrom>
                <a:srgbClr val="FFFFFF"/>
              </a:clrFrom>
              <a:clrTo>
                <a:srgbClr val="FFFFFF">
                  <a:alpha val="0"/>
                </a:srgbClr>
              </a:clrTo>
            </a:clrChange>
          </a:blip>
          <a:srcRect/>
          <a:stretch>
            <a:fillRect/>
          </a:stretch>
        </p:blipFill>
        <p:spPr bwMode="auto">
          <a:xfrm>
            <a:off x="4786314" y="1214422"/>
            <a:ext cx="3938097" cy="1981203"/>
          </a:xfrm>
          <a:prstGeom prst="rect">
            <a:avLst/>
          </a:prstGeom>
          <a:noFill/>
          <a:ln w="9525">
            <a:noFill/>
            <a:miter lim="800000"/>
            <a:headEnd/>
            <a:tailEnd/>
          </a:ln>
        </p:spPr>
      </p:pic>
      <p:sp>
        <p:nvSpPr>
          <p:cNvPr id="142341" name="Rectangle 5"/>
          <p:cNvSpPr>
            <a:spLocks noChangeArrowheads="1"/>
          </p:cNvSpPr>
          <p:nvPr/>
        </p:nvSpPr>
        <p:spPr bwMode="auto">
          <a:xfrm>
            <a:off x="4857752" y="3214686"/>
            <a:ext cx="3857588"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rPr>
              <a:t>"</a:t>
            </a:r>
            <a:r>
              <a:rPr kumimoji="0" lang="en-US" sz="1600" b="0" i="0" u="none" strike="noStrike" cap="none" normalizeH="0" baseline="0" dirty="0" err="1" smtClean="0">
                <a:ln>
                  <a:noFill/>
                </a:ln>
                <a:solidFill>
                  <a:schemeClr val="tx1"/>
                </a:solidFill>
                <a:effectLst/>
                <a:latin typeface="Arial" pitchFamily="34" charset="0"/>
                <a:ea typeface="Times New Roman" pitchFamily="18" charset="0"/>
              </a:rPr>
              <a:t>Микроша</a:t>
            </a:r>
            <a:r>
              <a:rPr kumimoji="0" lang="en-US" sz="1600" b="0" i="0" u="none" strike="noStrike" cap="none" normalizeH="0" baseline="0" dirty="0" smtClean="0">
                <a:ln>
                  <a:noFill/>
                </a:ln>
                <a:solidFill>
                  <a:schemeClr val="tx1"/>
                </a:solidFill>
                <a:effectLst/>
                <a:latin typeface="Arial" pitchFamily="34" charset="0"/>
                <a:ea typeface="Times New Roman" pitchFamily="18" charset="0"/>
              </a:rPr>
              <a:t>" (1987 </a:t>
            </a:r>
            <a:r>
              <a:rPr kumimoji="0" lang="en-US" sz="1600" b="0" i="0" u="none" strike="noStrike" cap="none" normalizeH="0" baseline="0" dirty="0" err="1" smtClean="0">
                <a:ln>
                  <a:noFill/>
                </a:ln>
                <a:solidFill>
                  <a:schemeClr val="tx1"/>
                </a:solidFill>
                <a:effectLst/>
                <a:latin typeface="Arial" pitchFamily="34" charset="0"/>
                <a:ea typeface="Times New Roman" pitchFamily="18" charset="0"/>
              </a:rPr>
              <a:t>год</a:t>
            </a:r>
            <a:r>
              <a:rPr kumimoji="0" lang="en-US" sz="1600" b="0" i="0" u="none" strike="noStrike" cap="none" normalizeH="0" baseline="0" dirty="0" smtClean="0">
                <a:ln>
                  <a:noFill/>
                </a:ln>
                <a:solidFill>
                  <a:schemeClr val="tx1"/>
                </a:solidFill>
                <a:effectLst/>
                <a:latin typeface="Arial" pitchFamily="34" charset="0"/>
                <a:ea typeface="Times New Roman" pitchFamily="18" charset="0"/>
              </a:rPr>
              <a:t>)   </a:t>
            </a:r>
            <a:endParaRPr kumimoji="0" lang="en-US" sz="2400" b="0" i="0" u="none" strike="noStrike" cap="none" normalizeH="0" baseline="0" dirty="0" smtClean="0">
              <a:ln>
                <a:noFill/>
              </a:ln>
              <a:solidFill>
                <a:schemeClr val="tx1"/>
              </a:solidFill>
              <a:effectLst/>
              <a:latin typeface="Arial" pitchFamily="34" charset="0"/>
            </a:endParaRPr>
          </a:p>
        </p:txBody>
      </p:sp>
      <p:pic>
        <p:nvPicPr>
          <p:cNvPr id="142342" name="Picture 6"/>
          <p:cNvPicPr>
            <a:picLocks noChangeAspect="1" noChangeArrowheads="1"/>
          </p:cNvPicPr>
          <p:nvPr/>
        </p:nvPicPr>
        <p:blipFill>
          <a:blip r:embed="rId8" cstate="email">
            <a:clrChange>
              <a:clrFrom>
                <a:srgbClr val="FFFFFF"/>
              </a:clrFrom>
              <a:clrTo>
                <a:srgbClr val="FFFFFF">
                  <a:alpha val="0"/>
                </a:srgbClr>
              </a:clrTo>
            </a:clrChange>
          </a:blip>
          <a:srcRect/>
          <a:stretch>
            <a:fillRect/>
          </a:stretch>
        </p:blipFill>
        <p:spPr bwMode="auto">
          <a:xfrm>
            <a:off x="4714876" y="3694131"/>
            <a:ext cx="3981452" cy="2278047"/>
          </a:xfrm>
          <a:prstGeom prst="rect">
            <a:avLst/>
          </a:prstGeom>
          <a:noFill/>
          <a:ln w="9525">
            <a:noFill/>
            <a:miter lim="800000"/>
            <a:headEnd/>
            <a:tailEnd/>
          </a:ln>
        </p:spPr>
      </p:pic>
      <p:sp>
        <p:nvSpPr>
          <p:cNvPr id="142343" name="Rectangle 7"/>
          <p:cNvSpPr>
            <a:spLocks noChangeArrowheads="1"/>
          </p:cNvSpPr>
          <p:nvPr/>
        </p:nvSpPr>
        <p:spPr bwMode="auto">
          <a:xfrm>
            <a:off x="5072066" y="6072206"/>
            <a:ext cx="3643338"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chemeClr val="tx1"/>
                </a:solidFill>
                <a:effectLst/>
                <a:latin typeface="Arial" pitchFamily="34" charset="0"/>
                <a:ea typeface="Times New Roman" pitchFamily="18" charset="0"/>
              </a:rPr>
              <a:t>Электроника</a:t>
            </a:r>
            <a:r>
              <a:rPr kumimoji="0" lang="en-US" sz="1600" b="0" i="0" u="none" strike="noStrike" cap="none" normalizeH="0" baseline="0" dirty="0" smtClean="0">
                <a:ln>
                  <a:noFill/>
                </a:ln>
                <a:solidFill>
                  <a:schemeClr val="tx1"/>
                </a:solidFill>
                <a:effectLst/>
                <a:latin typeface="Arial" pitchFamily="34" charset="0"/>
                <a:ea typeface="Times New Roman" pitchFamily="18" charset="0"/>
              </a:rPr>
              <a:t> МС1502 (1990 </a:t>
            </a:r>
            <a:r>
              <a:rPr kumimoji="0" lang="en-US" sz="1600" b="0" i="0" u="none" strike="noStrike" cap="none" normalizeH="0" baseline="0" dirty="0" err="1" smtClean="0">
                <a:ln>
                  <a:noFill/>
                </a:ln>
                <a:solidFill>
                  <a:schemeClr val="tx1"/>
                </a:solidFill>
                <a:effectLst/>
                <a:latin typeface="Arial" pitchFamily="34" charset="0"/>
                <a:ea typeface="Times New Roman" pitchFamily="18" charset="0"/>
              </a:rPr>
              <a:t>год</a:t>
            </a:r>
            <a:r>
              <a:rPr kumimoji="0" lang="en-US" sz="1600" b="0" i="0" u="none" strike="noStrike" cap="none" normalizeH="0" baseline="0" dirty="0" smtClean="0">
                <a:ln>
                  <a:noFill/>
                </a:ln>
                <a:solidFill>
                  <a:schemeClr val="tx1"/>
                </a:solidFill>
                <a:effectLst/>
                <a:latin typeface="Arial" pitchFamily="34" charset="0"/>
                <a:ea typeface="Times New Roman" pitchFamily="18" charset="0"/>
              </a:rPr>
              <a:t>)</a:t>
            </a:r>
            <a:endParaRPr kumimoji="0" lang="en-US" sz="2400" b="0" i="0" u="none" strike="noStrike" cap="none" normalizeH="0" baseline="0" dirty="0" smtClean="0">
              <a:ln>
                <a:noFill/>
              </a:ln>
              <a:solidFill>
                <a:schemeClr val="tx1"/>
              </a:solidFill>
              <a:effectLst/>
              <a:latin typeface="Arial" pitchFamily="34" charset="0"/>
            </a:endParaRPr>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3200" dirty="0" smtClean="0">
                <a:ln w="1905"/>
                <a:solidFill>
                  <a:srgbClr val="FF0000"/>
                </a:solidFill>
                <a:effectLst>
                  <a:outerShdw blurRad="38100" dist="38100" dir="2700000" algn="tl">
                    <a:srgbClr val="000000">
                      <a:alpha val="43137"/>
                    </a:srgbClr>
                  </a:outerShdw>
                </a:effectLst>
              </a:rPr>
              <a:t>4</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(с 1980г)</a:t>
            </a:r>
            <a:endParaRPr lang="ru-RU" sz="2400" dirty="0">
              <a:ln w="1905"/>
              <a:solidFill>
                <a:srgbClr val="FF0000"/>
              </a:solidFill>
              <a:effectLst>
                <a:outerShdw blurRad="38100" dist="38100" dir="2700000" algn="tl">
                  <a:srgbClr val="000000">
                    <a:alpha val="43137"/>
                  </a:srgbClr>
                </a:outerShdw>
              </a:effectLst>
            </a:endParaRPr>
          </a:p>
        </p:txBody>
      </p:sp>
      <p:pic>
        <p:nvPicPr>
          <p:cNvPr id="140290" name="Picture 2"/>
          <p:cNvPicPr>
            <a:picLocks noChangeAspect="1" noChangeArrowheads="1"/>
          </p:cNvPicPr>
          <p:nvPr/>
        </p:nvPicPr>
        <p:blipFill>
          <a:blip r:embed="rId6" cstate="email">
            <a:clrChange>
              <a:clrFrom>
                <a:srgbClr val="FFFFFF"/>
              </a:clrFrom>
              <a:clrTo>
                <a:srgbClr val="FFFFFF">
                  <a:alpha val="0"/>
                </a:srgbClr>
              </a:clrTo>
            </a:clrChange>
          </a:blip>
          <a:srcRect/>
          <a:stretch>
            <a:fillRect/>
          </a:stretch>
        </p:blipFill>
        <p:spPr bwMode="auto">
          <a:xfrm>
            <a:off x="5143504" y="857232"/>
            <a:ext cx="3286148" cy="4929222"/>
          </a:xfrm>
          <a:prstGeom prst="rect">
            <a:avLst/>
          </a:prstGeom>
          <a:noFill/>
          <a:ln w="9525">
            <a:noFill/>
            <a:miter lim="800000"/>
            <a:headEnd/>
            <a:tailEnd/>
          </a:ln>
        </p:spPr>
      </p:pic>
      <p:sp>
        <p:nvSpPr>
          <p:cNvPr id="140291" name="Rectangle 3"/>
          <p:cNvSpPr>
            <a:spLocks noChangeArrowheads="1"/>
          </p:cNvSpPr>
          <p:nvPr/>
        </p:nvSpPr>
        <p:spPr bwMode="auto">
          <a:xfrm>
            <a:off x="3357554" y="5857892"/>
            <a:ext cx="2928894"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Arial" pitchFamily="34" charset="0"/>
                <a:ea typeface="Times New Roman" pitchFamily="18" charset="0"/>
              </a:rPr>
              <a:t>iMac</a:t>
            </a:r>
            <a:endParaRPr kumimoji="0" lang="en-US" sz="2800" b="0" i="0" u="none" strike="noStrike" cap="none" normalizeH="0" baseline="0" dirty="0" smtClean="0">
              <a:ln>
                <a:noFill/>
              </a:ln>
              <a:solidFill>
                <a:schemeClr val="tx1"/>
              </a:solidFill>
              <a:effectLst/>
              <a:latin typeface="Arial" pitchFamily="34" charset="0"/>
            </a:endParaRPr>
          </a:p>
        </p:txBody>
      </p:sp>
      <p:pic>
        <p:nvPicPr>
          <p:cNvPr id="11" name="Picture 2"/>
          <p:cNvPicPr>
            <a:picLocks noChangeAspect="1" noChangeArrowheads="1"/>
          </p:cNvPicPr>
          <p:nvPr/>
        </p:nvPicPr>
        <p:blipFill>
          <a:blip r:embed="rId7" cstate="email">
            <a:clrChange>
              <a:clrFrom>
                <a:srgbClr val="FEFEFE"/>
              </a:clrFrom>
              <a:clrTo>
                <a:srgbClr val="FEFEFE">
                  <a:alpha val="0"/>
                </a:srgbClr>
              </a:clrTo>
            </a:clrChange>
          </a:blip>
          <a:srcRect/>
          <a:stretch>
            <a:fillRect/>
          </a:stretch>
        </p:blipFill>
        <p:spPr bwMode="auto">
          <a:xfrm flipH="1">
            <a:off x="285720" y="2000240"/>
            <a:ext cx="4742430" cy="371477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3200" dirty="0" smtClean="0">
                <a:ln w="1905"/>
                <a:solidFill>
                  <a:srgbClr val="FF0000"/>
                </a:solidFill>
                <a:effectLst>
                  <a:outerShdw blurRad="38100" dist="38100" dir="2700000" algn="tl">
                    <a:srgbClr val="000000">
                      <a:alpha val="43137"/>
                    </a:srgbClr>
                  </a:outerShdw>
                </a:effectLst>
              </a:rPr>
              <a:t>4</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(с 1980г)</a:t>
            </a:r>
            <a:endParaRPr lang="ru-RU" sz="2400" dirty="0">
              <a:ln w="1905"/>
              <a:solidFill>
                <a:srgbClr val="FF0000"/>
              </a:solidFill>
              <a:effectLst>
                <a:outerShdw blurRad="38100" dist="38100" dir="2700000" algn="tl">
                  <a:srgbClr val="000000">
                    <a:alpha val="43137"/>
                  </a:srgbClr>
                </a:outerShdw>
              </a:effectLst>
            </a:endParaRPr>
          </a:p>
        </p:txBody>
      </p:sp>
      <p:pic>
        <p:nvPicPr>
          <p:cNvPr id="143364" name="Picture 4"/>
          <p:cNvPicPr>
            <a:picLocks noChangeAspect="1" noChangeArrowheads="1"/>
          </p:cNvPicPr>
          <p:nvPr/>
        </p:nvPicPr>
        <p:blipFill>
          <a:blip r:embed="rId6" cstate="email"/>
          <a:srcRect/>
          <a:stretch>
            <a:fillRect/>
          </a:stretch>
        </p:blipFill>
        <p:spPr bwMode="auto">
          <a:xfrm>
            <a:off x="785786" y="2143116"/>
            <a:ext cx="2571768" cy="2777472"/>
          </a:xfrm>
          <a:prstGeom prst="rect">
            <a:avLst/>
          </a:prstGeom>
          <a:noFill/>
          <a:ln w="9525">
            <a:noFill/>
            <a:miter lim="800000"/>
            <a:headEnd/>
            <a:tailEnd/>
          </a:ln>
        </p:spPr>
      </p:pic>
      <p:pic>
        <p:nvPicPr>
          <p:cNvPr id="12" name="Picture 1"/>
          <p:cNvPicPr>
            <a:picLocks noChangeAspect="1" noChangeArrowheads="1"/>
          </p:cNvPicPr>
          <p:nvPr/>
        </p:nvPicPr>
        <p:blipFill>
          <a:blip r:embed="rId7" cstate="email">
            <a:clrChange>
              <a:clrFrom>
                <a:srgbClr val="FFFFFF"/>
              </a:clrFrom>
              <a:clrTo>
                <a:srgbClr val="FFFFFF">
                  <a:alpha val="0"/>
                </a:srgbClr>
              </a:clrTo>
            </a:clrChange>
          </a:blip>
          <a:srcRect/>
          <a:stretch>
            <a:fillRect/>
          </a:stretch>
        </p:blipFill>
        <p:spPr bwMode="auto">
          <a:xfrm>
            <a:off x="4071934" y="1357298"/>
            <a:ext cx="4357718" cy="453534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3200" dirty="0" smtClean="0">
                <a:ln w="1905"/>
                <a:solidFill>
                  <a:srgbClr val="FF0000"/>
                </a:solidFill>
                <a:effectLst>
                  <a:outerShdw blurRad="38100" dist="38100" dir="2700000" algn="tl">
                    <a:srgbClr val="000000">
                      <a:alpha val="43137"/>
                    </a:srgbClr>
                  </a:outerShdw>
                </a:effectLst>
              </a:rPr>
              <a:t>4</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(с 1980г)</a:t>
            </a:r>
            <a:endParaRPr lang="ru-RU" sz="2400" dirty="0">
              <a:ln w="1905"/>
              <a:solidFill>
                <a:srgbClr val="FF0000"/>
              </a:solidFill>
              <a:effectLst>
                <a:outerShdw blurRad="38100" dist="38100" dir="2700000" algn="tl">
                  <a:srgbClr val="000000">
                    <a:alpha val="43137"/>
                  </a:srgbClr>
                </a:outerShdw>
              </a:effectLst>
            </a:endParaRPr>
          </a:p>
        </p:txBody>
      </p:sp>
      <p:sp>
        <p:nvSpPr>
          <p:cNvPr id="136193" name="Rectangle 1"/>
          <p:cNvSpPr>
            <a:spLocks noChangeArrowheads="1"/>
          </p:cNvSpPr>
          <p:nvPr/>
        </p:nvSpPr>
        <p:spPr bwMode="auto">
          <a:xfrm>
            <a:off x="642910" y="3786190"/>
            <a:ext cx="7715304" cy="280076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kumimoji="0" lang="ru-RU" sz="1600" b="0" i="0" u="none" strike="noStrike" cap="none" normalizeH="0" baseline="0" dirty="0" smtClean="0">
                <a:ln>
                  <a:noFill/>
                </a:ln>
                <a:solidFill>
                  <a:schemeClr val="tx1"/>
                </a:solidFill>
                <a:effectLst/>
                <a:latin typeface="Arial" pitchFamily="34" charset="0"/>
                <a:ea typeface="Times New Roman" pitchFamily="18" charset="0"/>
              </a:rPr>
              <a:t>«</a:t>
            </a:r>
            <a:r>
              <a:rPr kumimoji="0" lang="ru-RU" sz="1600" b="0" i="0" u="none" strike="noStrike" cap="none" normalizeH="0" baseline="0" dirty="0" err="1" smtClean="0">
                <a:ln>
                  <a:noFill/>
                </a:ln>
                <a:solidFill>
                  <a:schemeClr val="tx1"/>
                </a:solidFill>
                <a:effectLst/>
                <a:latin typeface="Arial" pitchFamily="34" charset="0"/>
                <a:ea typeface="Times New Roman" pitchFamily="18" charset="0"/>
              </a:rPr>
              <a:t>Суперчип</a:t>
            </a:r>
            <a:r>
              <a:rPr kumimoji="0" lang="ru-RU" sz="1600" b="0" i="0" u="none" strike="noStrike" cap="none" normalizeH="0" baseline="0" dirty="0" smtClean="0">
                <a:ln>
                  <a:noFill/>
                </a:ln>
                <a:solidFill>
                  <a:schemeClr val="tx1"/>
                </a:solidFill>
                <a:effectLst/>
                <a:latin typeface="Arial" pitchFamily="34" charset="0"/>
                <a:ea typeface="Times New Roman" pitchFamily="18" charset="0"/>
              </a:rPr>
              <a:t>» </a:t>
            </a:r>
            <a:r>
              <a:rPr kumimoji="0" lang="en-US" sz="1600" b="0" i="0" u="none" strike="noStrike" cap="none" normalizeH="0" baseline="0" dirty="0" smtClean="0">
                <a:ln>
                  <a:noFill/>
                </a:ln>
                <a:solidFill>
                  <a:schemeClr val="tx1"/>
                </a:solidFill>
                <a:effectLst/>
                <a:latin typeface="Arial" pitchFamily="34" charset="0"/>
                <a:ea typeface="Times New Roman" pitchFamily="18" charset="0"/>
              </a:rPr>
              <a:t>Intel</a:t>
            </a:r>
            <a:r>
              <a:rPr kumimoji="0" lang="ru-RU" sz="1600" b="0" i="0" u="none" strike="noStrike" cap="none" normalizeH="0" baseline="0" dirty="0" smtClean="0">
                <a:ln>
                  <a:noFill/>
                </a:ln>
                <a:solidFill>
                  <a:schemeClr val="tx1"/>
                </a:solidFill>
                <a:effectLst/>
                <a:latin typeface="Arial" pitchFamily="34" charset="0"/>
                <a:ea typeface="Times New Roman" pitchFamily="18" charset="0"/>
              </a:rPr>
              <a:t> нового поколения</a:t>
            </a:r>
            <a:r>
              <a:rPr lang="ru-RU" sz="1600" dirty="0" smtClean="0"/>
              <a:t> позволит достигнуть в своих устройствах скорости обработки данных не менее 1 </a:t>
            </a:r>
            <a:r>
              <a:rPr lang="ru-RU" sz="1600" dirty="0" err="1" smtClean="0"/>
              <a:t>экзафлопс</a:t>
            </a:r>
            <a:r>
              <a:rPr lang="ru-RU" sz="1600" dirty="0" smtClean="0"/>
              <a:t> (1 квинтиллион операций в секунду). Напомним, что на сегодняшний день наиболее мощным является японский </a:t>
            </a:r>
            <a:r>
              <a:rPr lang="en-US" sz="1600" dirty="0" smtClean="0"/>
              <a:t>K</a:t>
            </a:r>
            <a:r>
              <a:rPr lang="ru-RU" sz="1600" dirty="0" smtClean="0"/>
              <a:t>-</a:t>
            </a:r>
            <a:r>
              <a:rPr lang="en-US" sz="1600" dirty="0" smtClean="0"/>
              <a:t>computer</a:t>
            </a:r>
            <a:r>
              <a:rPr lang="ru-RU" sz="1600" dirty="0" smtClean="0"/>
              <a:t> с производительностью более 10,5 </a:t>
            </a:r>
            <a:r>
              <a:rPr lang="ru-RU" sz="1600" dirty="0" err="1" smtClean="0"/>
              <a:t>Петафлопс</a:t>
            </a:r>
            <a:r>
              <a:rPr lang="ru-RU" sz="1600" dirty="0" smtClean="0"/>
              <a:t>.</a:t>
            </a:r>
          </a:p>
          <a:p>
            <a:r>
              <a:rPr lang="ru-RU" sz="1600" dirty="0" smtClean="0"/>
              <a:t> </a:t>
            </a:r>
          </a:p>
          <a:p>
            <a:r>
              <a:rPr lang="ru-RU" sz="1600" dirty="0" smtClean="0"/>
              <a:t>Таким образом, </a:t>
            </a:r>
            <a:r>
              <a:rPr lang="en-US" sz="1600" dirty="0" smtClean="0"/>
              <a:t>Intel</a:t>
            </a:r>
            <a:r>
              <a:rPr lang="ru-RU" sz="1600" dirty="0" smtClean="0"/>
              <a:t> готовится первой покорить новую планку вычислительной мощности. Сегодня компания уже выпускает 22-нанометровый 50-ядерный процессор </a:t>
            </a:r>
            <a:r>
              <a:rPr lang="en-US" sz="1600" dirty="0" smtClean="0"/>
              <a:t>Knights Corner</a:t>
            </a:r>
            <a:r>
              <a:rPr lang="ru-RU" sz="1600" dirty="0" smtClean="0"/>
              <a:t>, созданный по технологии </a:t>
            </a:r>
            <a:r>
              <a:rPr lang="en-US" sz="1600" dirty="0" smtClean="0"/>
              <a:t>Many Integrated Core</a:t>
            </a:r>
            <a:r>
              <a:rPr lang="ru-RU" sz="1600" dirty="0" smtClean="0"/>
              <a:t>, в котором наряду с обычными х86-ядрами используются продвинутые процессорные ядра для выполнения многопоточных вычислений.</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latin typeface="Arial" pitchFamily="34" charset="0"/>
            </a:endParaRPr>
          </a:p>
        </p:txBody>
      </p:sp>
      <p:pic>
        <p:nvPicPr>
          <p:cNvPr id="10" name="Picture 4"/>
          <p:cNvPicPr>
            <a:picLocks noChangeAspect="1" noChangeArrowheads="1"/>
          </p:cNvPicPr>
          <p:nvPr/>
        </p:nvPicPr>
        <p:blipFill>
          <a:blip r:embed="rId6" cstate="email"/>
          <a:srcRect/>
          <a:stretch>
            <a:fillRect/>
          </a:stretch>
        </p:blipFill>
        <p:spPr bwMode="auto">
          <a:xfrm>
            <a:off x="2143108" y="928670"/>
            <a:ext cx="4667250" cy="2771775"/>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3200" dirty="0" smtClean="0">
                <a:ln w="1905"/>
                <a:solidFill>
                  <a:srgbClr val="FF0000"/>
                </a:solidFill>
                <a:effectLst>
                  <a:outerShdw blurRad="38100" dist="38100" dir="2700000" algn="tl">
                    <a:srgbClr val="000000">
                      <a:alpha val="43137"/>
                    </a:srgbClr>
                  </a:outerShdw>
                </a:effectLst>
              </a:rPr>
              <a:t>4</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(с 1980г)</a:t>
            </a:r>
            <a:endParaRPr lang="ru-RU" sz="2400" dirty="0">
              <a:ln w="1905"/>
              <a:solidFill>
                <a:srgbClr val="FF0000"/>
              </a:solidFill>
              <a:effectLst>
                <a:outerShdw blurRad="38100" dist="38100" dir="2700000" algn="tl">
                  <a:srgbClr val="000000">
                    <a:alpha val="43137"/>
                  </a:srgbClr>
                </a:outerShdw>
              </a:effectLst>
            </a:endParaRPr>
          </a:p>
        </p:txBody>
      </p:sp>
      <p:sp>
        <p:nvSpPr>
          <p:cNvPr id="130051" name="Rectangle 3"/>
          <p:cNvSpPr>
            <a:spLocks noChangeArrowheads="1"/>
          </p:cNvSpPr>
          <p:nvPr/>
        </p:nvSpPr>
        <p:spPr bwMode="auto">
          <a:xfrm>
            <a:off x="428596" y="2143116"/>
            <a:ext cx="8358246"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sz="1600" dirty="0" smtClean="0"/>
              <a:t>Искусственные нейроны и синапсы - путь к созданию вычислительных систем, функционирующих как биологический мозг. </a:t>
            </a:r>
            <a:r>
              <a:rPr kumimoji="0" lang="ru-RU" sz="1600" b="0" i="0" u="none" strike="noStrike" cap="none" normalizeH="0" baseline="0" dirty="0" smtClean="0">
                <a:ln>
                  <a:noFill/>
                </a:ln>
                <a:solidFill>
                  <a:schemeClr val="tx1"/>
                </a:solidFill>
                <a:effectLst/>
                <a:latin typeface="Arial" pitchFamily="34" charset="0"/>
                <a:ea typeface="Times New Roman" pitchFamily="18" charset="0"/>
              </a:rPr>
              <a:t>В 2012 году IBM  приступила к созданию небывалого по мощности компьютера, который предназначен для работы  с циклопическим радиотелескопом, получившим название "Квадратный километр" (</a:t>
            </a:r>
            <a:r>
              <a:rPr kumimoji="0" lang="ru-RU" sz="1600" b="0" i="0" u="none" strike="noStrike" cap="none" normalizeH="0" baseline="0" dirty="0" err="1" smtClean="0">
                <a:ln>
                  <a:noFill/>
                </a:ln>
                <a:solidFill>
                  <a:schemeClr val="tx1"/>
                </a:solidFill>
                <a:effectLst/>
                <a:latin typeface="Arial" pitchFamily="34" charset="0"/>
                <a:ea typeface="Times New Roman" pitchFamily="18" charset="0"/>
              </a:rPr>
              <a:t>Square</a:t>
            </a:r>
            <a:r>
              <a:rPr kumimoji="0" lang="ru-RU" sz="1600" b="0" i="0" u="none" strike="noStrike" cap="none" normalizeH="0" baseline="0" dirty="0" smtClean="0">
                <a:ln>
                  <a:noFill/>
                </a:ln>
                <a:solidFill>
                  <a:schemeClr val="tx1"/>
                </a:solidFill>
                <a:effectLst/>
                <a:latin typeface="Arial" pitchFamily="34" charset="0"/>
                <a:ea typeface="Times New Roman" pitchFamily="18" charset="0"/>
              </a:rPr>
              <a:t> </a:t>
            </a:r>
            <a:r>
              <a:rPr kumimoji="0" lang="ru-RU" sz="1600" b="0" i="0" u="none" strike="noStrike" cap="none" normalizeH="0" baseline="0" dirty="0" err="1" smtClean="0">
                <a:ln>
                  <a:noFill/>
                </a:ln>
                <a:solidFill>
                  <a:schemeClr val="tx1"/>
                </a:solidFill>
                <a:effectLst/>
                <a:latin typeface="Arial" pitchFamily="34" charset="0"/>
                <a:ea typeface="Times New Roman" pitchFamily="18" charset="0"/>
              </a:rPr>
              <a:t>Kilometre</a:t>
            </a:r>
            <a:r>
              <a:rPr kumimoji="0" lang="ru-RU" sz="1600" b="0" i="0" u="none" strike="noStrike" cap="none" normalizeH="0" baseline="0" dirty="0" smtClean="0">
                <a:ln>
                  <a:noFill/>
                </a:ln>
                <a:solidFill>
                  <a:schemeClr val="tx1"/>
                </a:solidFill>
                <a:effectLst/>
                <a:latin typeface="Arial" pitchFamily="34" charset="0"/>
                <a:ea typeface="Times New Roman" pitchFamily="18" charset="0"/>
              </a:rPr>
              <a:t> </a:t>
            </a:r>
            <a:r>
              <a:rPr kumimoji="0" lang="ru-RU" sz="1600" b="0" i="0" u="none" strike="noStrike" cap="none" normalizeH="0" baseline="0" dirty="0" err="1" smtClean="0">
                <a:ln>
                  <a:noFill/>
                </a:ln>
                <a:solidFill>
                  <a:schemeClr val="tx1"/>
                </a:solidFill>
                <a:effectLst/>
                <a:latin typeface="Arial" pitchFamily="34" charset="0"/>
                <a:ea typeface="Times New Roman" pitchFamily="18" charset="0"/>
              </a:rPr>
              <a:t>Array</a:t>
            </a:r>
            <a:r>
              <a:rPr kumimoji="0" lang="ru-RU" sz="1600" b="0" i="0" u="none" strike="noStrike" cap="none" normalizeH="0" baseline="0" dirty="0" smtClean="0">
                <a:ln>
                  <a:noFill/>
                </a:ln>
                <a:solidFill>
                  <a:schemeClr val="tx1"/>
                </a:solidFill>
                <a:effectLst/>
                <a:latin typeface="Arial" pitchFamily="34" charset="0"/>
                <a:ea typeface="Times New Roman" pitchFamily="18" charset="0"/>
              </a:rPr>
              <a:t> – SKA).  Именно квадратный километр  составит суммарная площадь нескольких тысяч антенных тарелок только одной из систем радиотелескопа.   Антенны </a:t>
            </a:r>
            <a:r>
              <a:rPr kumimoji="0" lang="ru-RU" sz="1600" b="0" i="0" u="none" strike="noStrike" cap="none" normalizeH="0" baseline="0" dirty="0" err="1" smtClean="0">
                <a:ln>
                  <a:noFill/>
                </a:ln>
                <a:solidFill>
                  <a:schemeClr val="tx1"/>
                </a:solidFill>
                <a:effectLst/>
                <a:latin typeface="Arial" pitchFamily="34" charset="0"/>
                <a:ea typeface="Times New Roman" pitchFamily="18" charset="0"/>
              </a:rPr>
              <a:t>радиотелес</a:t>
            </a:r>
            <a:r>
              <a:rPr kumimoji="0" lang="ru-RU" sz="1600" b="0" i="0" u="none" strike="noStrike" cap="none" normalizeH="0" baseline="0" dirty="0" smtClean="0">
                <a:ln>
                  <a:noFill/>
                </a:ln>
                <a:solidFill>
                  <a:schemeClr val="tx1"/>
                </a:solidFill>
                <a:effectLst/>
                <a:latin typeface="Arial" pitchFamily="34" charset="0"/>
                <a:ea typeface="Times New Roman" pitchFamily="18" charset="0"/>
              </a:rPr>
              <a:t> копа "Квадратный километр"</a:t>
            </a:r>
            <a:r>
              <a:rPr lang="ru-RU" sz="1600" dirty="0" smtClean="0"/>
              <a:t> Преследуя цель создания компьютеров и вычислительных систем, способным выполнять параллельную мнемоническую обработку данных, подобно тому, как это делает головной мозг живых существ, ученые давно работают над созданием искусственных синапсов и чипов на их основе. Будущие </a:t>
            </a:r>
            <a:r>
              <a:rPr lang="ru-RU" sz="1600" dirty="0" err="1" smtClean="0"/>
              <a:t>нейроморфные</a:t>
            </a:r>
            <a:r>
              <a:rPr lang="ru-RU" sz="1600" dirty="0" smtClean="0"/>
              <a:t> чипы будут содержать миллионы моделируемых нейронов, которые можно будет связать миллиардами моделируемых синапсов. А это, в свою очередь, позволит создать вычислительные системы, способные самообучаться и самостоятельно демонстрировать сложные модели поведения. А такие вычислительные системы могут применяться для решения сложных комплексных задач, включая визуальное восприятие, планирование, принятие решений и навигация.</a:t>
            </a:r>
          </a:p>
          <a:p>
            <a:pPr lvl="0" eaLnBrk="0" hangingPunct="0"/>
            <a:endParaRPr kumimoji="0" lang="ru-RU" sz="1600" b="0" i="0" u="none" strike="noStrike" cap="none" normalizeH="0" baseline="0" dirty="0" smtClean="0">
              <a:ln>
                <a:noFill/>
              </a:ln>
              <a:solidFill>
                <a:schemeClr val="tx1"/>
              </a:solidFill>
              <a:effectLst/>
              <a:latin typeface="Arial" pitchFamily="34" charset="0"/>
            </a:endParaRPr>
          </a:p>
        </p:txBody>
      </p:sp>
      <p:pic>
        <p:nvPicPr>
          <p:cNvPr id="130052" name="Picture 4"/>
          <p:cNvPicPr>
            <a:picLocks noChangeAspect="1" noChangeArrowheads="1"/>
          </p:cNvPicPr>
          <p:nvPr/>
        </p:nvPicPr>
        <p:blipFill>
          <a:blip r:embed="rId6" cstate="email"/>
          <a:srcRect/>
          <a:stretch>
            <a:fillRect/>
          </a:stretch>
        </p:blipFill>
        <p:spPr bwMode="auto">
          <a:xfrm>
            <a:off x="1484896" y="857232"/>
            <a:ext cx="2444161" cy="1285884"/>
          </a:xfrm>
          <a:prstGeom prst="rect">
            <a:avLst/>
          </a:prstGeom>
          <a:noFill/>
          <a:ln w="9525">
            <a:noFill/>
            <a:miter lim="800000"/>
            <a:headEnd/>
            <a:tailEnd/>
          </a:ln>
        </p:spPr>
      </p:pic>
      <p:pic>
        <p:nvPicPr>
          <p:cNvPr id="130053" name="Picture 5"/>
          <p:cNvPicPr>
            <a:picLocks noChangeAspect="1" noChangeArrowheads="1"/>
          </p:cNvPicPr>
          <p:nvPr/>
        </p:nvPicPr>
        <p:blipFill>
          <a:blip r:embed="rId7" cstate="email"/>
          <a:srcRect/>
          <a:stretch>
            <a:fillRect/>
          </a:stretch>
        </p:blipFill>
        <p:spPr bwMode="auto">
          <a:xfrm>
            <a:off x="4357686" y="857232"/>
            <a:ext cx="2288577" cy="1236199"/>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3200" dirty="0" smtClean="0">
                <a:ln w="1905"/>
                <a:solidFill>
                  <a:srgbClr val="FF0000"/>
                </a:solidFill>
                <a:effectLst>
                  <a:outerShdw blurRad="38100" dist="38100" dir="2700000" algn="tl">
                    <a:srgbClr val="000000">
                      <a:alpha val="43137"/>
                    </a:srgbClr>
                  </a:outerShdw>
                </a:effectLst>
              </a:rPr>
              <a:t>4</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(с 1980г)</a:t>
            </a:r>
            <a:endParaRPr lang="ru-RU" sz="2400" dirty="0">
              <a:ln w="1905"/>
              <a:solidFill>
                <a:srgbClr val="FF0000"/>
              </a:solidFill>
              <a:effectLst>
                <a:outerShdw blurRad="38100" dist="38100" dir="2700000" algn="tl">
                  <a:srgbClr val="000000">
                    <a:alpha val="43137"/>
                  </a:srgbClr>
                </a:outerShdw>
              </a:effectLst>
            </a:endParaRPr>
          </a:p>
        </p:txBody>
      </p:sp>
      <p:sp>
        <p:nvSpPr>
          <p:cNvPr id="160769" name="Rectangle 1"/>
          <p:cNvSpPr>
            <a:spLocks noChangeArrowheads="1"/>
          </p:cNvSpPr>
          <p:nvPr/>
        </p:nvSpPr>
        <p:spPr bwMode="auto">
          <a:xfrm>
            <a:off x="3571868" y="928670"/>
            <a:ext cx="5214974" cy="553997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rgbClr val="2F2F2F"/>
                </a:solidFill>
                <a:effectLst/>
                <a:latin typeface="Arial" pitchFamily="34" charset="0"/>
                <a:ea typeface="Times New Roman" pitchFamily="18" charset="0"/>
              </a:rPr>
              <a:t>Робот пожарный</a:t>
            </a:r>
            <a:endParaRPr kumimoji="0" lang="ru-RU" sz="105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2F2F2F"/>
                </a:solidFill>
                <a:effectLst/>
                <a:latin typeface="Arial" pitchFamily="34" charset="0"/>
                <a:ea typeface="Times New Roman" pitchFamily="18" charset="0"/>
              </a:rPr>
              <a:t>На американском флоте в ближайшие годы может появиться </a:t>
            </a:r>
            <a:r>
              <a:rPr kumimoji="0" lang="ru-RU" sz="1600" b="0" i="0" u="none" strike="noStrike" cap="none" normalizeH="0" baseline="0" dirty="0" err="1" smtClean="0">
                <a:ln>
                  <a:noFill/>
                </a:ln>
                <a:solidFill>
                  <a:srgbClr val="2F2F2F"/>
                </a:solidFill>
                <a:effectLst/>
                <a:latin typeface="Arial" pitchFamily="34" charset="0"/>
                <a:ea typeface="Times New Roman" pitchFamily="18" charset="0"/>
              </a:rPr>
              <a:t>гуманоидный</a:t>
            </a:r>
            <a:r>
              <a:rPr kumimoji="0" lang="ru-RU" sz="1600" b="0" i="0" u="none" strike="noStrike" cap="none" normalizeH="0" baseline="0" dirty="0" smtClean="0">
                <a:ln>
                  <a:noFill/>
                </a:ln>
                <a:solidFill>
                  <a:srgbClr val="2F2F2F"/>
                </a:solidFill>
                <a:effectLst/>
                <a:latin typeface="Arial" pitchFamily="34" charset="0"/>
                <a:ea typeface="Times New Roman" pitchFamily="18" charset="0"/>
              </a:rPr>
              <a:t> робот пожарный. По задумке разработчиков именно человекоподобный робот будет наиболее приспособлен к перемещению в стесненных условиях на морских судах, где есть множество узких проходов и крутых лестниц. Как настоящий моряк робот </a:t>
            </a:r>
            <a:r>
              <a:rPr kumimoji="0" lang="ru-RU" sz="1600" b="0" i="0" u="none" strike="noStrike" cap="none" normalizeH="0" baseline="0" dirty="0" err="1" smtClean="0">
                <a:ln>
                  <a:noFill/>
                </a:ln>
                <a:solidFill>
                  <a:srgbClr val="2F2F2F"/>
                </a:solidFill>
                <a:effectLst/>
                <a:latin typeface="Arial" pitchFamily="34" charset="0"/>
                <a:ea typeface="Times New Roman" pitchFamily="18" charset="0"/>
              </a:rPr>
              <a:t>SAFFiR</a:t>
            </a:r>
            <a:r>
              <a:rPr kumimoji="0" lang="ru-RU" sz="1600" b="0" i="0" u="none" strike="noStrike" cap="none" normalizeH="0" baseline="0" dirty="0" smtClean="0">
                <a:ln>
                  <a:noFill/>
                </a:ln>
                <a:solidFill>
                  <a:srgbClr val="2F2F2F"/>
                </a:solidFill>
                <a:effectLst/>
                <a:latin typeface="Arial" pitchFamily="34" charset="0"/>
                <a:ea typeface="Times New Roman" pitchFamily="18" charset="0"/>
              </a:rPr>
              <a:t> будет способен передвигаться в любых направлениях в условиях сильной морской качки. Робот будет оснащен множеством навигационных датчиков, в том числе газовым датчиком и стерео камерой IR, позволяющей «видеть» сквозь непроницаемую пелену дыма. Его верхняя часть тела будет способна к работе с огнетушителем. В автономном режиме энергии аккумулятора будет достаточно, чтобы тушить пожар в течение получаса. Предусмотрена и возможность работы робота пожарного в команде с живыми людьми. </a:t>
            </a:r>
            <a:r>
              <a:rPr kumimoji="0" lang="ru-RU" sz="1600" b="0" i="0" u="none" strike="noStrike" cap="none" normalizeH="0" baseline="0" dirty="0" err="1" smtClean="0">
                <a:ln>
                  <a:noFill/>
                </a:ln>
                <a:solidFill>
                  <a:srgbClr val="2F2F2F"/>
                </a:solidFill>
                <a:effectLst/>
                <a:latin typeface="Arial" pitchFamily="34" charset="0"/>
                <a:ea typeface="Times New Roman" pitchFamily="18" charset="0"/>
              </a:rPr>
              <a:t>Многомодальные</a:t>
            </a:r>
            <a:r>
              <a:rPr kumimoji="0" lang="ru-RU" sz="1600" b="0" i="0" u="none" strike="noStrike" cap="none" normalizeH="0" baseline="0" dirty="0" smtClean="0">
                <a:ln>
                  <a:noFill/>
                </a:ln>
                <a:solidFill>
                  <a:srgbClr val="2F2F2F"/>
                </a:solidFill>
                <a:effectLst/>
                <a:latin typeface="Arial" pitchFamily="34" charset="0"/>
                <a:ea typeface="Times New Roman" pitchFamily="18" charset="0"/>
              </a:rPr>
              <a:t> интерфейсы позволят роботу выполнять команды руководителя группы, подаваемые как голосом, так и жестами. </a:t>
            </a:r>
            <a:endParaRPr kumimoji="0" lang="ru-RU" sz="2400" b="0" i="0" u="none" strike="noStrike" cap="none" normalizeH="0" baseline="0" dirty="0" smtClean="0">
              <a:ln>
                <a:noFill/>
              </a:ln>
              <a:solidFill>
                <a:schemeClr val="tx1"/>
              </a:solidFill>
              <a:effectLst/>
              <a:latin typeface="Arial" pitchFamily="34" charset="0"/>
            </a:endParaRPr>
          </a:p>
        </p:txBody>
      </p:sp>
      <p:pic>
        <p:nvPicPr>
          <p:cNvPr id="160770" name="Picture 2" descr="Американские моряки получат робота пожарного"/>
          <p:cNvPicPr>
            <a:picLocks noChangeAspect="1" noChangeArrowheads="1"/>
          </p:cNvPicPr>
          <p:nvPr/>
        </p:nvPicPr>
        <p:blipFill>
          <a:blip r:embed="rId6" r:link="rId7" cstate="email"/>
          <a:srcRect/>
          <a:stretch>
            <a:fillRect/>
          </a:stretch>
        </p:blipFill>
        <p:spPr bwMode="auto">
          <a:xfrm>
            <a:off x="500034" y="928670"/>
            <a:ext cx="2857520" cy="53578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7" name="TextBox 6"/>
          <p:cNvSpPr txBox="1"/>
          <p:nvPr/>
        </p:nvSpPr>
        <p:spPr>
          <a:xfrm>
            <a:off x="1714480" y="214290"/>
            <a:ext cx="5572164" cy="523220"/>
          </a:xfrm>
          <a:prstGeom prst="rect">
            <a:avLst/>
          </a:prstGeom>
          <a:noFill/>
        </p:spPr>
        <p:txBody>
          <a:bodyPr wrap="square" rtlCol="0">
            <a:spAutoFit/>
          </a:bodyPr>
          <a:lstStyle/>
          <a:p>
            <a:pPr algn="ctr"/>
            <a:r>
              <a:rPr lang="ru-RU" sz="2800" b="1" dirty="0" smtClean="0">
                <a:ln w="1905"/>
                <a:solidFill>
                  <a:schemeClr val="accent1">
                    <a:lumMod val="75000"/>
                  </a:schemeClr>
                </a:solidFill>
                <a:effectLst>
                  <a:innerShdw blurRad="69850" dist="43180" dir="5400000">
                    <a:srgbClr val="000000">
                      <a:alpha val="65000"/>
                    </a:srgbClr>
                  </a:innerShdw>
                </a:effectLst>
                <a:latin typeface="Arial Narrow" pitchFamily="34" charset="0"/>
              </a:rPr>
              <a:t>Первые счётные устройства</a:t>
            </a:r>
            <a:endParaRPr lang="ru-RU" sz="2800" b="1" dirty="0" smtClean="0">
              <a:ln w="1905"/>
              <a:solidFill>
                <a:schemeClr val="accent1">
                  <a:lumMod val="75000"/>
                </a:schemeClr>
              </a:solidFill>
              <a:effectLst>
                <a:innerShdw blurRad="69850" dist="43180" dir="5400000">
                  <a:srgbClr val="000000">
                    <a:alpha val="65000"/>
                  </a:srgbClr>
                </a:innerShdw>
              </a:effectLst>
              <a:latin typeface="+mj-lt"/>
            </a:endParaRPr>
          </a:p>
        </p:txBody>
      </p:sp>
      <p:sp>
        <p:nvSpPr>
          <p:cNvPr id="6" name="Rectangle 2"/>
          <p:cNvSpPr txBox="1">
            <a:spLocks noChangeArrowheads="1"/>
          </p:cNvSpPr>
          <p:nvPr/>
        </p:nvSpPr>
        <p:spPr>
          <a:xfrm>
            <a:off x="1643042" y="714356"/>
            <a:ext cx="6072230" cy="1143000"/>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kumimoji="0" lang="ru-RU" sz="4800" b="1"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rPr>
              <a:t>Японский </a:t>
            </a:r>
            <a:r>
              <a:rPr kumimoji="0" lang="ru-RU" sz="4800" b="1" i="0" u="none" strike="noStrike" kern="1200" cap="none" spc="0" normalizeH="0" baseline="0" noProof="0" dirty="0" err="1"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rPr>
              <a:t>соробан</a:t>
            </a:r>
            <a:endParaRPr kumimoji="0" lang="ru-RU" sz="48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sp>
        <p:nvSpPr>
          <p:cNvPr id="8" name="Rectangle 3"/>
          <p:cNvSpPr txBox="1">
            <a:spLocks noChangeArrowheads="1"/>
          </p:cNvSpPr>
          <p:nvPr/>
        </p:nvSpPr>
        <p:spPr>
          <a:xfrm>
            <a:off x="4357686" y="2214554"/>
            <a:ext cx="4495800" cy="4262430"/>
          </a:xfrm>
          <a:prstGeom prst="rect">
            <a:avLst/>
          </a:prstGeom>
        </p:spPr>
        <p:txBody>
          <a:bodyPr/>
          <a:lstStyle/>
          <a:p>
            <a:pPr marL="0" marR="0" lvl="0" indent="30163" defTabSz="914400" rtl="0" eaLnBrk="0" fontAlgn="base" latinLnBrk="0" hangingPunct="0">
              <a:lnSpc>
                <a:spcPct val="100000"/>
              </a:lnSpc>
              <a:spcBef>
                <a:spcPct val="20000"/>
              </a:spcBef>
              <a:spcAft>
                <a:spcPts val="300"/>
              </a:spcAft>
              <a:buClr>
                <a:srgbClr val="C3260C"/>
              </a:buClr>
              <a:buSzPct val="130000"/>
              <a:buFontTx/>
              <a:buNone/>
              <a:tabLst/>
              <a:defRPr/>
            </a:pPr>
            <a:r>
              <a:rPr kumimoji="0" lang="ru-RU" sz="2800" b="1" i="0" u="none" strike="noStrike" kern="1200" cap="none" spc="0" normalizeH="0" baseline="0" noProof="0" dirty="0" smtClean="0">
                <a:ln>
                  <a:noFill/>
                </a:ln>
                <a:solidFill>
                  <a:srgbClr val="404040"/>
                </a:solidFill>
                <a:effectLst/>
                <a:uLnTx/>
                <a:uFillTx/>
                <a:latin typeface="+mn-lt"/>
                <a:ea typeface="+mn-ea"/>
                <a:cs typeface="+mn-cs"/>
              </a:rPr>
              <a:t>Японский </a:t>
            </a:r>
            <a:r>
              <a:rPr kumimoji="0" lang="ru-RU" sz="2800" b="1" i="0" u="none" strike="noStrike" kern="1200" cap="none" spc="0" normalizeH="0" baseline="0" noProof="0" dirty="0" err="1" smtClean="0">
                <a:ln>
                  <a:noFill/>
                </a:ln>
                <a:solidFill>
                  <a:srgbClr val="404040"/>
                </a:solidFill>
                <a:effectLst/>
                <a:uLnTx/>
                <a:uFillTx/>
                <a:latin typeface="+mn-lt"/>
                <a:ea typeface="+mn-ea"/>
                <a:cs typeface="+mn-cs"/>
              </a:rPr>
              <a:t>соробан</a:t>
            </a:r>
            <a:r>
              <a:rPr kumimoji="0" lang="ru-RU" sz="2800" b="1" i="0" u="none" strike="noStrike" kern="1200" cap="none" spc="0" normalizeH="0" baseline="0" noProof="0" dirty="0" smtClean="0">
                <a:ln>
                  <a:noFill/>
                </a:ln>
                <a:solidFill>
                  <a:srgbClr val="404040"/>
                </a:solidFill>
                <a:effectLst/>
                <a:uLnTx/>
                <a:uFillTx/>
                <a:latin typeface="+mn-lt"/>
                <a:ea typeface="+mn-ea"/>
                <a:cs typeface="+mn-cs"/>
              </a:rPr>
              <a:t> происходит от китайского </a:t>
            </a:r>
            <a:r>
              <a:rPr kumimoji="0" lang="ru-RU" sz="2800" b="1" i="0" u="none" strike="noStrike" kern="1200" cap="none" spc="0" normalizeH="0" baseline="0" noProof="0" dirty="0" err="1" smtClean="0">
                <a:ln>
                  <a:noFill/>
                </a:ln>
                <a:solidFill>
                  <a:srgbClr val="404040"/>
                </a:solidFill>
                <a:effectLst/>
                <a:uLnTx/>
                <a:uFillTx/>
                <a:latin typeface="+mn-lt"/>
                <a:ea typeface="+mn-ea"/>
                <a:cs typeface="+mn-cs"/>
              </a:rPr>
              <a:t>суан-пана</a:t>
            </a:r>
            <a:r>
              <a:rPr kumimoji="0" lang="ru-RU" sz="2800" b="1" i="0" u="none" strike="noStrike" kern="1200" cap="none" spc="0" normalizeH="0" baseline="0" noProof="0" dirty="0" smtClean="0">
                <a:ln>
                  <a:noFill/>
                </a:ln>
                <a:solidFill>
                  <a:srgbClr val="404040"/>
                </a:solidFill>
                <a:effectLst/>
                <a:uLnTx/>
                <a:uFillTx/>
                <a:latin typeface="+mn-lt"/>
                <a:ea typeface="+mn-ea"/>
                <a:cs typeface="+mn-cs"/>
              </a:rPr>
              <a:t>, который был завезён в Японию в 15-16 вв.</a:t>
            </a:r>
            <a:r>
              <a:rPr kumimoji="0" lang="ru-RU" sz="2800" b="0" i="0" u="none" strike="noStrike" kern="1200" cap="none" spc="0" normalizeH="0" baseline="0" noProof="0" dirty="0" smtClean="0">
                <a:ln>
                  <a:noFill/>
                </a:ln>
                <a:solidFill>
                  <a:srgbClr val="404040"/>
                </a:solidFill>
                <a:effectLst/>
                <a:uLnTx/>
                <a:uFillTx/>
                <a:latin typeface="+mn-lt"/>
                <a:ea typeface="+mn-ea"/>
                <a:cs typeface="+mn-cs"/>
              </a:rPr>
              <a:t> </a:t>
            </a:r>
            <a:endParaRPr kumimoji="0" lang="ru-RU" sz="2400" b="1" i="0" u="none" strike="noStrike" kern="1200" cap="none" spc="0" normalizeH="0" baseline="0" noProof="0" dirty="0">
              <a:ln>
                <a:noFill/>
              </a:ln>
              <a:solidFill>
                <a:srgbClr val="404040"/>
              </a:solidFill>
              <a:effectLst/>
              <a:uLnTx/>
              <a:uFillTx/>
              <a:latin typeface="+mn-lt"/>
              <a:ea typeface="+mn-ea"/>
              <a:cs typeface="+mn-cs"/>
            </a:endParaRPr>
          </a:p>
        </p:txBody>
      </p:sp>
      <p:pic>
        <p:nvPicPr>
          <p:cNvPr id="9" name="Picture 6"/>
          <p:cNvPicPr>
            <a:picLocks noChangeAspect="1" noChangeArrowheads="1"/>
          </p:cNvPicPr>
          <p:nvPr/>
        </p:nvPicPr>
        <p:blipFill>
          <a:blip r:embed="rId5" cstate="email"/>
          <a:srcRect l="3825" b="11458"/>
          <a:stretch>
            <a:fillRect/>
          </a:stretch>
        </p:blipFill>
        <p:spPr>
          <a:xfrm>
            <a:off x="928662" y="3286124"/>
            <a:ext cx="2592380" cy="2629056"/>
          </a:xfrm>
          <a:prstGeom prst="rect">
            <a:avLst/>
          </a:prstGeom>
          <a:noFill/>
          <a:ln>
            <a:solidFill>
              <a:schemeClr val="accent1"/>
            </a:solidFill>
          </a:ln>
        </p:spPr>
      </p:pic>
      <p:pic>
        <p:nvPicPr>
          <p:cNvPr id="4098" name="Picture 2" descr="Картинка 10 из 330">
            <a:hlinkClick r:id="rId6"/>
          </p:cNvPr>
          <p:cNvPicPr>
            <a:picLocks noChangeAspect="1" noChangeArrowheads="1"/>
          </p:cNvPicPr>
          <p:nvPr/>
        </p:nvPicPr>
        <p:blipFill>
          <a:blip r:embed="rId7" cstate="email"/>
          <a:srcRect/>
          <a:stretch>
            <a:fillRect/>
          </a:stretch>
        </p:blipFill>
        <p:spPr bwMode="auto">
          <a:xfrm>
            <a:off x="333346" y="1928802"/>
            <a:ext cx="3810019" cy="1143008"/>
          </a:xfrm>
          <a:prstGeom prst="rect">
            <a:avLst/>
          </a:prstGeom>
          <a:noFill/>
        </p:spPr>
      </p:pic>
      <p:sp>
        <p:nvSpPr>
          <p:cNvPr id="10" name="Стрелка влево 9"/>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Стрелка влево 11">
            <a:hlinkClick r:id="rId8" action="ppaction://hlinksldjump" tooltip="МЕНЮ"/>
          </p:cNvPr>
          <p:cNvSpPr/>
          <p:nvPr/>
        </p:nvSpPr>
        <p:spPr>
          <a:xfrm>
            <a:off x="8215338"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3200" dirty="0" smtClean="0">
                <a:ln w="1905"/>
                <a:solidFill>
                  <a:srgbClr val="FF0000"/>
                </a:solidFill>
                <a:effectLst>
                  <a:outerShdw blurRad="38100" dist="38100" dir="2700000" algn="tl">
                    <a:srgbClr val="000000">
                      <a:alpha val="43137"/>
                    </a:srgbClr>
                  </a:outerShdw>
                </a:effectLst>
              </a:rPr>
              <a:t>4</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(с 1980г)</a:t>
            </a:r>
            <a:endParaRPr lang="ru-RU" sz="2400" dirty="0">
              <a:ln w="1905"/>
              <a:solidFill>
                <a:srgbClr val="FF0000"/>
              </a:solidFill>
              <a:effectLst>
                <a:outerShdw blurRad="38100" dist="38100" dir="2700000" algn="tl">
                  <a:srgbClr val="000000">
                    <a:alpha val="43137"/>
                  </a:srgbClr>
                </a:outerShdw>
              </a:effectLst>
            </a:endParaRPr>
          </a:p>
        </p:txBody>
      </p:sp>
      <p:sp>
        <p:nvSpPr>
          <p:cNvPr id="163841" name="Rectangle 1"/>
          <p:cNvSpPr>
            <a:spLocks noChangeArrowheads="1"/>
          </p:cNvSpPr>
          <p:nvPr/>
        </p:nvSpPr>
        <p:spPr bwMode="auto">
          <a:xfrm>
            <a:off x="285720" y="3929066"/>
            <a:ext cx="8501122" cy="2477601"/>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000000"/>
                </a:solidFill>
                <a:effectLst/>
                <a:latin typeface="Times New Roman" pitchFamily="18" charset="0"/>
                <a:cs typeface="Times New Roman" pitchFamily="18" charset="0"/>
              </a:rPr>
              <a:t>Радиоактивный мусор убирает робот MARS</a:t>
            </a:r>
            <a:endParaRPr kumimoji="0" lang="ru-RU" sz="18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2F2F2F"/>
                </a:solidFill>
                <a:effectLst/>
                <a:latin typeface="Arial" pitchFamily="34" charset="0"/>
                <a:ea typeface="Times New Roman" pitchFamily="18" charset="0"/>
              </a:rPr>
              <a:t>На сегодняшний день одним из самых крупных на Земле хранилищ радиоактивных отходов является </a:t>
            </a:r>
            <a:r>
              <a:rPr kumimoji="0" lang="ru-RU" sz="1200" b="0" i="0" u="none" strike="noStrike" cap="none" normalizeH="0" baseline="0" dirty="0" err="1" smtClean="0">
                <a:ln>
                  <a:noFill/>
                </a:ln>
                <a:solidFill>
                  <a:srgbClr val="2F2F2F"/>
                </a:solidFill>
                <a:effectLst/>
                <a:latin typeface="Arial" pitchFamily="34" charset="0"/>
                <a:ea typeface="Times New Roman" pitchFamily="18" charset="0"/>
              </a:rPr>
              <a:t>спецобъект</a:t>
            </a:r>
            <a:r>
              <a:rPr kumimoji="0" lang="ru-RU" sz="1200" b="0" i="0" u="none" strike="noStrike" cap="none" normalizeH="0" baseline="0" dirty="0" smtClean="0">
                <a:ln>
                  <a:noFill/>
                </a:ln>
                <a:solidFill>
                  <a:srgbClr val="2F2F2F"/>
                </a:solidFill>
                <a:effectLst/>
                <a:latin typeface="Arial" pitchFamily="34" charset="0"/>
                <a:ea typeface="Times New Roman" pitchFamily="18" charset="0"/>
              </a:rPr>
              <a:t> недалеко от города </a:t>
            </a:r>
            <a:r>
              <a:rPr kumimoji="0" lang="ru-RU" sz="1200" b="0" i="0" u="none" strike="noStrike" cap="none" normalizeH="0" baseline="0" dirty="0" err="1" smtClean="0">
                <a:ln>
                  <a:noFill/>
                </a:ln>
                <a:solidFill>
                  <a:srgbClr val="2F2F2F"/>
                </a:solidFill>
                <a:effectLst/>
                <a:latin typeface="Arial" pitchFamily="34" charset="0"/>
                <a:ea typeface="Times New Roman" pitchFamily="18" charset="0"/>
              </a:rPr>
              <a:t>Хэнфорд</a:t>
            </a:r>
            <a:r>
              <a:rPr kumimoji="0" lang="ru-RU" sz="1200" b="0" i="0" u="none" strike="noStrike" cap="none" normalizeH="0" baseline="0" dirty="0" smtClean="0">
                <a:ln>
                  <a:noFill/>
                </a:ln>
                <a:solidFill>
                  <a:srgbClr val="2F2F2F"/>
                </a:solidFill>
                <a:effectLst/>
                <a:latin typeface="Arial" pitchFamily="34" charset="0"/>
                <a:ea typeface="Times New Roman" pitchFamily="18" charset="0"/>
              </a:rPr>
              <a:t> в пустыне штата Вашингтон, США. На территории хранилища размещается более ста сорока подземных резервуаров, большинство из которых требуют срочного ремонта. </a:t>
            </a:r>
            <a:br>
              <a:rPr kumimoji="0" lang="ru-RU" sz="1200" b="0" i="0" u="none" strike="noStrike" cap="none" normalizeH="0" baseline="0" dirty="0" smtClean="0">
                <a:ln>
                  <a:noFill/>
                </a:ln>
                <a:solidFill>
                  <a:srgbClr val="2F2F2F"/>
                </a:solidFill>
                <a:effectLst/>
                <a:latin typeface="Arial" pitchFamily="34" charset="0"/>
                <a:ea typeface="Times New Roman" pitchFamily="18" charset="0"/>
              </a:rPr>
            </a:br>
            <a:r>
              <a:rPr kumimoji="0" lang="ru-RU" sz="1200" b="0" i="0" u="none" strike="noStrike" cap="none" normalizeH="0" baseline="0" dirty="0" smtClean="0">
                <a:ln>
                  <a:noFill/>
                </a:ln>
                <a:solidFill>
                  <a:srgbClr val="2F2F2F"/>
                </a:solidFill>
                <a:effectLst/>
                <a:latin typeface="Arial" pitchFamily="34" charset="0"/>
                <a:ea typeface="Times New Roman" pitchFamily="18" charset="0"/>
              </a:rPr>
              <a:t>По понятным причинам, перемещением отходов из старых резервуаров в новые человек заниматься не может. Для такой опасной работы была создана специальная система </a:t>
            </a:r>
            <a:r>
              <a:rPr kumimoji="0" lang="ru-RU" sz="1200" b="0" i="0" u="none" strike="noStrike" cap="none" normalizeH="0" baseline="0" dirty="0" err="1" smtClean="0">
                <a:ln>
                  <a:noFill/>
                </a:ln>
                <a:solidFill>
                  <a:srgbClr val="2F2F2F"/>
                </a:solidFill>
                <a:effectLst/>
                <a:latin typeface="Arial" pitchFamily="34" charset="0"/>
                <a:ea typeface="Times New Roman" pitchFamily="18" charset="0"/>
              </a:rPr>
              <a:t>Mobile</a:t>
            </a:r>
            <a:r>
              <a:rPr kumimoji="0" lang="ru-RU" sz="1200" b="0" i="0" u="none" strike="noStrike" cap="none" normalizeH="0" baseline="0" dirty="0" smtClean="0">
                <a:ln>
                  <a:noFill/>
                </a:ln>
                <a:solidFill>
                  <a:srgbClr val="2F2F2F"/>
                </a:solidFill>
                <a:effectLst/>
                <a:latin typeface="Arial" pitchFamily="34" charset="0"/>
                <a:ea typeface="Times New Roman" pitchFamily="18" charset="0"/>
              </a:rPr>
              <a:t> </a:t>
            </a:r>
            <a:r>
              <a:rPr kumimoji="0" lang="ru-RU" sz="1200" b="0" i="0" u="none" strike="noStrike" cap="none" normalizeH="0" baseline="0" dirty="0" err="1" smtClean="0">
                <a:ln>
                  <a:noFill/>
                </a:ln>
                <a:solidFill>
                  <a:srgbClr val="2F2F2F"/>
                </a:solidFill>
                <a:effectLst/>
                <a:latin typeface="Arial" pitchFamily="34" charset="0"/>
                <a:ea typeface="Times New Roman" pitchFamily="18" charset="0"/>
              </a:rPr>
              <a:t>Arm</a:t>
            </a:r>
            <a:r>
              <a:rPr kumimoji="0" lang="ru-RU" sz="1200" b="0" i="0" u="none" strike="noStrike" cap="none" normalizeH="0" baseline="0" dirty="0" smtClean="0">
                <a:ln>
                  <a:noFill/>
                </a:ln>
                <a:solidFill>
                  <a:srgbClr val="2F2F2F"/>
                </a:solidFill>
                <a:effectLst/>
                <a:latin typeface="Arial" pitchFamily="34" charset="0"/>
                <a:ea typeface="Times New Roman" pitchFamily="18" charset="0"/>
              </a:rPr>
              <a:t> </a:t>
            </a:r>
            <a:r>
              <a:rPr kumimoji="0" lang="ru-RU" sz="1200" b="0" i="0" u="none" strike="noStrike" cap="none" normalizeH="0" baseline="0" dirty="0" err="1" smtClean="0">
                <a:ln>
                  <a:noFill/>
                </a:ln>
                <a:solidFill>
                  <a:srgbClr val="2F2F2F"/>
                </a:solidFill>
                <a:effectLst/>
                <a:latin typeface="Arial" pitchFamily="34" charset="0"/>
                <a:ea typeface="Times New Roman" pitchFamily="18" charset="0"/>
              </a:rPr>
              <a:t>Retrieval</a:t>
            </a:r>
            <a:r>
              <a:rPr kumimoji="0" lang="ru-RU" sz="1200" b="0" i="0" u="none" strike="noStrike" cap="none" normalizeH="0" baseline="0" dirty="0" smtClean="0">
                <a:ln>
                  <a:noFill/>
                </a:ln>
                <a:solidFill>
                  <a:srgbClr val="2F2F2F"/>
                </a:solidFill>
                <a:effectLst/>
                <a:latin typeface="Arial" pitchFamily="34" charset="0"/>
                <a:ea typeface="Times New Roman" pitchFamily="18" charset="0"/>
              </a:rPr>
              <a:t> </a:t>
            </a:r>
            <a:r>
              <a:rPr kumimoji="0" lang="ru-RU" sz="1200" b="0" i="0" u="none" strike="noStrike" cap="none" normalizeH="0" baseline="0" dirty="0" err="1" smtClean="0">
                <a:ln>
                  <a:noFill/>
                </a:ln>
                <a:solidFill>
                  <a:srgbClr val="2F2F2F"/>
                </a:solidFill>
                <a:effectLst/>
                <a:latin typeface="Arial" pitchFamily="34" charset="0"/>
                <a:ea typeface="Times New Roman" pitchFamily="18" charset="0"/>
              </a:rPr>
              <a:t>System</a:t>
            </a:r>
            <a:r>
              <a:rPr kumimoji="0" lang="ru-RU" sz="1200" b="0" i="0" u="none" strike="noStrike" cap="none" normalizeH="0" baseline="0" dirty="0" smtClean="0">
                <a:ln>
                  <a:noFill/>
                </a:ln>
                <a:solidFill>
                  <a:srgbClr val="2F2F2F"/>
                </a:solidFill>
                <a:effectLst/>
                <a:latin typeface="Arial" pitchFamily="34" charset="0"/>
                <a:ea typeface="Times New Roman" pitchFamily="18" charset="0"/>
              </a:rPr>
              <a:t> или просто MARS. Это робот-манипулятор, способный производить различные операции на удалении в 12 метров от своей базы. </a:t>
            </a:r>
            <a:br>
              <a:rPr kumimoji="0" lang="ru-RU" sz="1200" b="0" i="0" u="none" strike="noStrike" cap="none" normalizeH="0" baseline="0" dirty="0" smtClean="0">
                <a:ln>
                  <a:noFill/>
                </a:ln>
                <a:solidFill>
                  <a:srgbClr val="2F2F2F"/>
                </a:solidFill>
                <a:effectLst/>
                <a:latin typeface="Arial" pitchFamily="34" charset="0"/>
                <a:ea typeface="Times New Roman" pitchFamily="18" charset="0"/>
              </a:rPr>
            </a:br>
            <a:r>
              <a:rPr kumimoji="0" lang="ru-RU" sz="1200" b="0" i="0" u="none" strike="noStrike" cap="none" normalizeH="0" baseline="0" dirty="0" smtClean="0">
                <a:ln>
                  <a:noFill/>
                </a:ln>
                <a:solidFill>
                  <a:srgbClr val="2F2F2F"/>
                </a:solidFill>
                <a:effectLst/>
                <a:latin typeface="Arial" pitchFamily="34" charset="0"/>
                <a:ea typeface="Times New Roman" pitchFamily="18" charset="0"/>
              </a:rPr>
              <a:t>По своему строению MARS очень напоминает человеческую руку, причём с кистью, степень свободы которой составляет 360 градусов. Благодаря этому очистка резервуаров от остатков радиоактивных веществ может производиться более эффективно. Для этого робот использует водяную пушку. Специальный насос подаёт в минуту под давлением в триста атмосфер более тысячи литров воды. В особых случаях система способна подавать семьдесят пять литров воды в минуту под давлением в пять тысяч атмосфер. В процессе очистки все отходы закачиваются в специальную ёмкость.</a:t>
            </a:r>
            <a:endParaRPr kumimoji="0" lang="ru-RU" sz="1800" b="0" i="0" u="none" strike="noStrike" cap="none" normalizeH="0" baseline="0" dirty="0" smtClean="0">
              <a:ln>
                <a:noFill/>
              </a:ln>
              <a:solidFill>
                <a:schemeClr val="tx1"/>
              </a:solidFill>
              <a:effectLst/>
              <a:latin typeface="Arial" pitchFamily="34" charset="0"/>
            </a:endParaRPr>
          </a:p>
        </p:txBody>
      </p:sp>
      <p:pic>
        <p:nvPicPr>
          <p:cNvPr id="163842" name="Picture 2" descr="Радиоактивный мусор убирает робот MARS"/>
          <p:cNvPicPr>
            <a:picLocks noChangeAspect="1" noChangeArrowheads="1"/>
          </p:cNvPicPr>
          <p:nvPr/>
        </p:nvPicPr>
        <p:blipFill>
          <a:blip r:embed="rId6" r:link="rId7" cstate="email"/>
          <a:srcRect/>
          <a:stretch>
            <a:fillRect/>
          </a:stretch>
        </p:blipFill>
        <p:spPr bwMode="auto">
          <a:xfrm>
            <a:off x="2268200" y="857232"/>
            <a:ext cx="4089720" cy="3071834"/>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3200" dirty="0" smtClean="0">
                <a:ln w="1905"/>
                <a:solidFill>
                  <a:srgbClr val="FF0000"/>
                </a:solidFill>
                <a:effectLst>
                  <a:outerShdw blurRad="38100" dist="38100" dir="2700000" algn="tl">
                    <a:srgbClr val="000000">
                      <a:alpha val="43137"/>
                    </a:srgbClr>
                  </a:outerShdw>
                </a:effectLst>
              </a:rPr>
              <a:t>4</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(с 1980г)</a:t>
            </a:r>
            <a:endParaRPr lang="ru-RU" sz="2400" dirty="0">
              <a:ln w="1905"/>
              <a:solidFill>
                <a:srgbClr val="FF0000"/>
              </a:solidFill>
              <a:effectLst>
                <a:outerShdw blurRad="38100" dist="38100" dir="2700000" algn="tl">
                  <a:srgbClr val="000000">
                    <a:alpha val="43137"/>
                  </a:srgbClr>
                </a:outerShdw>
              </a:effectLst>
            </a:endParaRPr>
          </a:p>
        </p:txBody>
      </p:sp>
      <p:pic>
        <p:nvPicPr>
          <p:cNvPr id="164865" name="Picture 1" descr="Роботы будут сражаться за урожай"/>
          <p:cNvPicPr>
            <a:picLocks noChangeAspect="1" noChangeArrowheads="1"/>
          </p:cNvPicPr>
          <p:nvPr/>
        </p:nvPicPr>
        <p:blipFill>
          <a:blip r:embed="rId6" r:link="rId7" cstate="email"/>
          <a:srcRect/>
          <a:stretch>
            <a:fillRect/>
          </a:stretch>
        </p:blipFill>
        <p:spPr bwMode="auto">
          <a:xfrm>
            <a:off x="2214546" y="949922"/>
            <a:ext cx="4572032" cy="3088662"/>
          </a:xfrm>
          <a:prstGeom prst="rect">
            <a:avLst/>
          </a:prstGeom>
          <a:noFill/>
        </p:spPr>
      </p:pic>
      <p:sp>
        <p:nvSpPr>
          <p:cNvPr id="164867" name="Rectangle 3"/>
          <p:cNvSpPr>
            <a:spLocks noChangeArrowheads="1"/>
          </p:cNvSpPr>
          <p:nvPr/>
        </p:nvSpPr>
        <p:spPr bwMode="auto">
          <a:xfrm>
            <a:off x="285720" y="4143380"/>
            <a:ext cx="8501122" cy="24622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sz="1400" b="1" dirty="0" smtClean="0">
                <a:latin typeface="Arial" pitchFamily="34" charset="0"/>
                <a:ea typeface="Times New Roman" pitchFamily="18" charset="0"/>
              </a:rPr>
              <a:t>Сельскохозяйственный робот</a:t>
            </a:r>
            <a:endParaRPr lang="ru-RU" sz="900" dirty="0" smtClean="0">
              <a:latin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2F2F2F"/>
                </a:solidFill>
                <a:effectLst/>
                <a:latin typeface="Arial" pitchFamily="34" charset="0"/>
                <a:ea typeface="Times New Roman" pitchFamily="18" charset="0"/>
              </a:rPr>
              <a:t>Сегодня, по мнению большинства специалистов, единственным способом как-то повысить эффективность сельского хозяйства является отказ от человеческого труда. Энтомолог и </a:t>
            </a:r>
            <a:r>
              <a:rPr kumimoji="0" lang="ru-RU" sz="1400" b="0" i="0" u="none" strike="noStrike" cap="none" normalizeH="0" baseline="0" dirty="0" err="1" smtClean="0">
                <a:ln>
                  <a:noFill/>
                </a:ln>
                <a:solidFill>
                  <a:srgbClr val="2F2F2F"/>
                </a:solidFill>
                <a:effectLst/>
                <a:latin typeface="Arial" pitchFamily="34" charset="0"/>
                <a:ea typeface="Times New Roman" pitchFamily="18" charset="0"/>
              </a:rPr>
              <a:t>роботостроитель</a:t>
            </a:r>
            <a:r>
              <a:rPr kumimoji="0" lang="ru-RU" sz="1400" b="0" i="0" u="none" strike="noStrike" cap="none" normalizeH="0" baseline="0" dirty="0" smtClean="0">
                <a:ln>
                  <a:noFill/>
                </a:ln>
                <a:solidFill>
                  <a:srgbClr val="2F2F2F"/>
                </a:solidFill>
                <a:effectLst/>
                <a:latin typeface="Arial" pitchFamily="34" charset="0"/>
                <a:ea typeface="Times New Roman" pitchFamily="18" charset="0"/>
              </a:rPr>
              <a:t> Дэвид </a:t>
            </a:r>
            <a:r>
              <a:rPr kumimoji="0" lang="ru-RU" sz="1400" b="0" i="0" u="none" strike="noStrike" cap="none" normalizeH="0" baseline="0" dirty="0" err="1" smtClean="0">
                <a:ln>
                  <a:noFill/>
                </a:ln>
                <a:solidFill>
                  <a:srgbClr val="2F2F2F"/>
                </a:solidFill>
                <a:effectLst/>
                <a:latin typeface="Arial" pitchFamily="34" charset="0"/>
                <a:ea typeface="Times New Roman" pitchFamily="18" charset="0"/>
              </a:rPr>
              <a:t>Дорхаут</a:t>
            </a:r>
            <a:r>
              <a:rPr kumimoji="0" lang="ru-RU" sz="1400" b="0" i="0" u="none" strike="noStrike" cap="none" normalizeH="0" baseline="0" dirty="0" smtClean="0">
                <a:ln>
                  <a:noFill/>
                </a:ln>
                <a:solidFill>
                  <a:srgbClr val="2F2F2F"/>
                </a:solidFill>
                <a:effectLst/>
                <a:latin typeface="Arial" pitchFamily="34" charset="0"/>
                <a:ea typeface="Times New Roman" pitchFamily="18" charset="0"/>
              </a:rPr>
              <a:t> взялся за создание устройств, способных самостоятельно сажать и ухаживать за растениями, а также способных собрать урожай.</a:t>
            </a:r>
            <a:r>
              <a:rPr kumimoji="0" lang="ru-RU" sz="1000" b="0" i="0" u="none" strike="noStrike" cap="none" normalizeH="0" baseline="0" dirty="0" smtClean="0">
                <a:ln>
                  <a:noFill/>
                </a:ln>
                <a:solidFill>
                  <a:srgbClr val="2F2F2F"/>
                </a:solidFill>
                <a:effectLst/>
                <a:latin typeface="Arial" pitchFamily="34" charset="0"/>
                <a:ea typeface="Times New Roman" pitchFamily="18" charset="0"/>
              </a:rPr>
              <a:t> </a:t>
            </a:r>
            <a:br>
              <a:rPr kumimoji="0" lang="ru-RU" sz="1000" b="0" i="0" u="none" strike="noStrike" cap="none" normalizeH="0" baseline="0" dirty="0" smtClean="0">
                <a:ln>
                  <a:noFill/>
                </a:ln>
                <a:solidFill>
                  <a:srgbClr val="2F2F2F"/>
                </a:solidFill>
                <a:effectLst/>
                <a:latin typeface="Arial" pitchFamily="34" charset="0"/>
                <a:ea typeface="Times New Roman" pitchFamily="18" charset="0"/>
              </a:rPr>
            </a:br>
            <a:r>
              <a:rPr kumimoji="0" lang="ru-RU" sz="1400" b="0" i="0" u="none" strike="noStrike" cap="none" normalizeH="0" baseline="0" dirty="0" smtClean="0">
                <a:ln>
                  <a:noFill/>
                </a:ln>
                <a:solidFill>
                  <a:srgbClr val="2F2F2F"/>
                </a:solidFill>
                <a:effectLst/>
                <a:latin typeface="Arial" pitchFamily="34" charset="0"/>
                <a:ea typeface="Times New Roman" pitchFamily="18" charset="0"/>
              </a:rPr>
              <a:t>По задумке конструктора роботы распыляют в месте посадки того или иного растения красящее вещество, способное изменять отражающие свойства почвы. Другое устройство-сеятель, регистрирующее такие изменения с помощью нехитрой системы сенсоров, изменяет свой маршрут и выбирает соответствующую позицию. Все искусственные сеятели общаются между собой через беспроводную связь. Что не позволяет им сталкиваться друг с другом и не толпиться. Как результат – более чем эффективное засевание необходимой площади.</a:t>
            </a:r>
            <a:endParaRPr kumimoji="0" lang="ru-RU" sz="2000" b="0" i="0" u="none" strike="noStrike" cap="none" normalizeH="0" baseline="0" dirty="0" smtClean="0">
              <a:ln>
                <a:noFill/>
              </a:ln>
              <a:solidFill>
                <a:schemeClr val="tx1"/>
              </a:solidFill>
              <a:effectLst/>
              <a:latin typeface="Arial" pitchFamily="34" charset="0"/>
            </a:endParaRPr>
          </a:p>
        </p:txBody>
      </p:sp>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3200" dirty="0" smtClean="0">
                <a:ln w="1905"/>
                <a:solidFill>
                  <a:srgbClr val="FF0000"/>
                </a:solidFill>
                <a:effectLst>
                  <a:outerShdw blurRad="38100" dist="38100" dir="2700000" algn="tl">
                    <a:srgbClr val="000000">
                      <a:alpha val="43137"/>
                    </a:srgbClr>
                  </a:outerShdw>
                </a:effectLst>
              </a:rPr>
              <a:t>4</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(с 1980г)</a:t>
            </a:r>
            <a:endParaRPr lang="ru-RU" sz="2400" dirty="0">
              <a:ln w="1905"/>
              <a:solidFill>
                <a:srgbClr val="FF0000"/>
              </a:solidFill>
              <a:effectLst>
                <a:outerShdw blurRad="38100" dist="38100" dir="2700000" algn="tl">
                  <a:srgbClr val="000000">
                    <a:alpha val="43137"/>
                  </a:srgbClr>
                </a:outerShdw>
              </a:effectLst>
            </a:endParaRPr>
          </a:p>
        </p:txBody>
      </p:sp>
      <p:pic>
        <p:nvPicPr>
          <p:cNvPr id="161793" name="Picture 1" descr="Друг стариков и детей стал роботом">
            <a:hlinkClick r:id="rId6"/>
          </p:cNvPr>
          <p:cNvPicPr>
            <a:picLocks noChangeAspect="1" noChangeArrowheads="1"/>
          </p:cNvPicPr>
          <p:nvPr/>
        </p:nvPicPr>
        <p:blipFill>
          <a:blip r:embed="rId7" r:link="rId8" cstate="email"/>
          <a:srcRect/>
          <a:stretch>
            <a:fillRect/>
          </a:stretch>
        </p:blipFill>
        <p:spPr bwMode="auto">
          <a:xfrm>
            <a:off x="428596" y="1214422"/>
            <a:ext cx="3476625" cy="4286250"/>
          </a:xfrm>
          <a:prstGeom prst="rect">
            <a:avLst/>
          </a:prstGeom>
          <a:noFill/>
        </p:spPr>
      </p:pic>
      <p:sp>
        <p:nvSpPr>
          <p:cNvPr id="161795" name="Rectangle 3"/>
          <p:cNvSpPr>
            <a:spLocks noChangeArrowheads="1"/>
          </p:cNvSpPr>
          <p:nvPr/>
        </p:nvSpPr>
        <p:spPr bwMode="auto">
          <a:xfrm>
            <a:off x="4000496" y="1142984"/>
            <a:ext cx="4714908" cy="48320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sz="1400" b="1" dirty="0" smtClean="0">
                <a:solidFill>
                  <a:srgbClr val="2F2F2F"/>
                </a:solidFill>
                <a:latin typeface="Arial" pitchFamily="34" charset="0"/>
                <a:ea typeface="Times New Roman" pitchFamily="18" charset="0"/>
              </a:rPr>
              <a:t>Робот-игрушка</a:t>
            </a:r>
            <a:endParaRPr lang="ru-RU" sz="900" dirty="0" smtClean="0">
              <a:latin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2F2F2F"/>
                </a:solidFill>
                <a:effectLst/>
                <a:latin typeface="Arial" pitchFamily="34" charset="0"/>
                <a:ea typeface="Times New Roman" pitchFamily="18" charset="0"/>
              </a:rPr>
              <a:t>В мировом игрушечном зоопарке роботов – прибавление. На презентационной выставке в Токио компания </a:t>
            </a:r>
            <a:r>
              <a:rPr kumimoji="0" lang="ru-RU" sz="1400" b="0" i="0" u="none" strike="noStrike" cap="none" normalizeH="0" baseline="0" dirty="0" err="1" smtClean="0">
                <a:ln>
                  <a:noFill/>
                </a:ln>
                <a:solidFill>
                  <a:srgbClr val="2F2F2F"/>
                </a:solidFill>
                <a:effectLst/>
                <a:latin typeface="Arial" pitchFamily="34" charset="0"/>
                <a:ea typeface="Times New Roman" pitchFamily="18" charset="0"/>
              </a:rPr>
              <a:t>Fujitsu</a:t>
            </a:r>
            <a:r>
              <a:rPr kumimoji="0" lang="ru-RU" sz="1400" b="0" i="0" u="none" strike="noStrike" cap="none" normalizeH="0" baseline="0" dirty="0" smtClean="0">
                <a:ln>
                  <a:noFill/>
                </a:ln>
                <a:solidFill>
                  <a:srgbClr val="2F2F2F"/>
                </a:solidFill>
                <a:effectLst/>
                <a:latin typeface="Arial" pitchFamily="34" charset="0"/>
                <a:ea typeface="Times New Roman" pitchFamily="18" charset="0"/>
              </a:rPr>
              <a:t> представила посетителям потешного плюшевого медвежонка – игрушку, которая считается необъемлемым атрибутом детства. </a:t>
            </a:r>
            <a:r>
              <a:rPr kumimoji="0" lang="ru-RU" sz="1000" b="0" i="0" u="none" strike="noStrike" cap="none" normalizeH="0" baseline="0" dirty="0" smtClean="0">
                <a:ln>
                  <a:noFill/>
                </a:ln>
                <a:solidFill>
                  <a:srgbClr val="2F2F2F"/>
                </a:solidFill>
                <a:effectLst/>
                <a:latin typeface="Arial" pitchFamily="34" charset="0"/>
                <a:ea typeface="Times New Roman" pitchFamily="18" charset="0"/>
              </a:rPr>
              <a:t/>
            </a:r>
            <a:br>
              <a:rPr kumimoji="0" lang="ru-RU" sz="1000" b="0" i="0" u="none" strike="noStrike" cap="none" normalizeH="0" baseline="0" dirty="0" smtClean="0">
                <a:ln>
                  <a:noFill/>
                </a:ln>
                <a:solidFill>
                  <a:srgbClr val="2F2F2F"/>
                </a:solidFill>
                <a:effectLst/>
                <a:latin typeface="Arial" pitchFamily="34" charset="0"/>
                <a:ea typeface="Times New Roman" pitchFamily="18" charset="0"/>
              </a:rPr>
            </a:br>
            <a:r>
              <a:rPr kumimoji="0" lang="ru-RU" sz="1400" b="0" i="0" u="none" strike="noStrike" cap="none" normalizeH="0" baseline="0" dirty="0" smtClean="0">
                <a:ln>
                  <a:noFill/>
                </a:ln>
                <a:solidFill>
                  <a:srgbClr val="2F2F2F"/>
                </a:solidFill>
                <a:effectLst/>
                <a:latin typeface="Arial" pitchFamily="34" charset="0"/>
                <a:ea typeface="Times New Roman" pitchFamily="18" charset="0"/>
              </a:rPr>
              <a:t>Уникальный робот медвежонок умеет совершать до 300 различных действий, моделируя их в зависимости от его «эмоционального состояния» и поведения хозяина. Стоит тронуть медвежонка за лапу или ласково почесать ему живот, как он тут же начинает реагировать. Например, забавно хихикать. Чтобы чувствовать контакт с человеком, в тело и руки игрушки встроено тринадцать датчиков. Внутри есть микрофон и специальный «вестибулярный» датчик, благодаря которому медвежонок может качаться и удерживать равновесие. А видеокамеру разработчики разместили в носу робота – чтобы он мог улыбнуться в ответ на улыбку хозяина. Двенадцать автоматизированных приводных сервомоторов помогают мишке кивать и качать головой, открывать и закрывать глаза</a:t>
            </a:r>
            <a:r>
              <a:rPr kumimoji="0" lang="ru-RU" sz="1000" b="0" i="0" u="none" strike="noStrike" cap="none" normalizeH="0" baseline="0" dirty="0" smtClean="0">
                <a:ln>
                  <a:noFill/>
                </a:ln>
                <a:solidFill>
                  <a:schemeClr val="tx1"/>
                </a:solidFill>
                <a:effectLst/>
                <a:latin typeface="Arial" pitchFamily="34" charset="0"/>
              </a:rPr>
              <a:t> </a:t>
            </a:r>
            <a:endParaRPr kumimoji="0" lang="ru-RU" sz="2000" b="0" i="0" u="none" strike="noStrike" cap="none" normalizeH="0" baseline="0" dirty="0" smtClean="0">
              <a:ln>
                <a:noFill/>
              </a:ln>
              <a:solidFill>
                <a:schemeClr val="tx1"/>
              </a:solidFill>
              <a:effectLst/>
              <a:latin typeface="Arial" pitchFamily="34" charset="0"/>
            </a:endParaRPr>
          </a:p>
        </p:txBody>
      </p:sp>
    </p:spTree>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3200" dirty="0" smtClean="0">
                <a:ln w="1905"/>
                <a:solidFill>
                  <a:srgbClr val="FF0000"/>
                </a:solidFill>
                <a:effectLst>
                  <a:outerShdw blurRad="38100" dist="38100" dir="2700000" algn="tl">
                    <a:srgbClr val="000000">
                      <a:alpha val="43137"/>
                    </a:srgbClr>
                  </a:outerShdw>
                </a:effectLst>
              </a:rPr>
              <a:t>4</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(с 1980г)</a:t>
            </a:r>
            <a:endParaRPr lang="ru-RU" sz="2400" dirty="0">
              <a:ln w="1905"/>
              <a:solidFill>
                <a:srgbClr val="FF0000"/>
              </a:solidFill>
              <a:effectLst>
                <a:outerShdw blurRad="38100" dist="38100" dir="2700000" algn="tl">
                  <a:srgbClr val="000000">
                    <a:alpha val="43137"/>
                  </a:srgbClr>
                </a:outerShdw>
              </a:effectLst>
            </a:endParaRPr>
          </a:p>
        </p:txBody>
      </p:sp>
      <p:pic>
        <p:nvPicPr>
          <p:cNvPr id="162817" name="Picture 1" descr="http://i.agdmaniak.pl/2011/09/hom-bot.jpg"/>
          <p:cNvPicPr>
            <a:picLocks noChangeAspect="1" noChangeArrowheads="1"/>
          </p:cNvPicPr>
          <p:nvPr/>
        </p:nvPicPr>
        <p:blipFill>
          <a:blip r:embed="rId6" r:link="rId7" cstate="email">
            <a:clrChange>
              <a:clrFrom>
                <a:srgbClr val="FFFFFF"/>
              </a:clrFrom>
              <a:clrTo>
                <a:srgbClr val="FFFFFF">
                  <a:alpha val="0"/>
                </a:srgbClr>
              </a:clrTo>
            </a:clrChange>
          </a:blip>
          <a:srcRect/>
          <a:stretch>
            <a:fillRect/>
          </a:stretch>
        </p:blipFill>
        <p:spPr bwMode="auto">
          <a:xfrm>
            <a:off x="2538508" y="1049802"/>
            <a:ext cx="4176631" cy="3307892"/>
          </a:xfrm>
          <a:prstGeom prst="rect">
            <a:avLst/>
          </a:prstGeom>
          <a:noFill/>
        </p:spPr>
      </p:pic>
      <p:sp>
        <p:nvSpPr>
          <p:cNvPr id="162819" name="Rectangle 3"/>
          <p:cNvSpPr>
            <a:spLocks noChangeArrowheads="1"/>
          </p:cNvSpPr>
          <p:nvPr/>
        </p:nvSpPr>
        <p:spPr bwMode="auto">
          <a:xfrm>
            <a:off x="285720" y="4500570"/>
            <a:ext cx="8572560" cy="19082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a:r>
              <a:rPr kumimoji="0" lang="ru-RU" sz="1050" b="0" i="0" u="none" strike="noStrike" cap="none" normalizeH="0" baseline="0" dirty="0" smtClean="0">
                <a:ln>
                  <a:noFill/>
                </a:ln>
                <a:solidFill>
                  <a:srgbClr val="2F2F2F"/>
                </a:solidFill>
                <a:effectLst/>
                <a:latin typeface="Tahoma" pitchFamily="34" charset="0"/>
                <a:ea typeface="Times New Roman" pitchFamily="18" charset="0"/>
                <a:cs typeface="Tahoma" pitchFamily="34" charset="0"/>
              </a:rPr>
              <a:t/>
            </a:r>
            <a:br>
              <a:rPr kumimoji="0" lang="ru-RU" sz="1050" b="0" i="0" u="none" strike="noStrike" cap="none" normalizeH="0" baseline="0" dirty="0" smtClean="0">
                <a:ln>
                  <a:noFill/>
                </a:ln>
                <a:solidFill>
                  <a:srgbClr val="2F2F2F"/>
                </a:solidFill>
                <a:effectLst/>
                <a:latin typeface="Tahoma" pitchFamily="34" charset="0"/>
                <a:ea typeface="Times New Roman" pitchFamily="18" charset="0"/>
                <a:cs typeface="Tahoma" pitchFamily="34" charset="0"/>
              </a:rPr>
            </a:br>
            <a:r>
              <a:rPr lang="ru-RU" b="1" dirty="0" smtClean="0">
                <a:solidFill>
                  <a:srgbClr val="2F2F2F"/>
                </a:solidFill>
                <a:latin typeface="Arial" pitchFamily="34" charset="0"/>
                <a:ea typeface="Times New Roman" pitchFamily="18" charset="0"/>
              </a:rPr>
              <a:t>Робот-пылесос</a:t>
            </a:r>
            <a:endParaRPr lang="ru-RU" sz="1050" dirty="0" smtClean="0">
              <a:latin typeface="Arial" pitchFamily="34" charset="0"/>
            </a:endParaRPr>
          </a:p>
          <a:p>
            <a:pPr lvl="0" algn="just" eaLnBrk="0" hangingPunct="0"/>
            <a:r>
              <a:rPr lang="ru-RU" sz="1050" dirty="0" smtClean="0">
                <a:solidFill>
                  <a:srgbClr val="2F2F2F"/>
                </a:solidFill>
                <a:latin typeface="Tahoma" pitchFamily="34" charset="0"/>
                <a:ea typeface="Times New Roman" pitchFamily="18" charset="0"/>
                <a:cs typeface="Tahoma" pitchFamily="34" charset="0"/>
              </a:rPr>
              <a:t>Корейская кампания LG представила новую версию своего робота пылесоса </a:t>
            </a:r>
            <a:r>
              <a:rPr lang="ru-RU" sz="1050" dirty="0" err="1" smtClean="0">
                <a:solidFill>
                  <a:srgbClr val="2F2F2F"/>
                </a:solidFill>
                <a:latin typeface="Tahoma" pitchFamily="34" charset="0"/>
                <a:ea typeface="Times New Roman" pitchFamily="18" charset="0"/>
                <a:cs typeface="Tahoma" pitchFamily="34" charset="0"/>
              </a:rPr>
              <a:t>RoboKing</a:t>
            </a:r>
            <a:r>
              <a:rPr lang="ru-RU" sz="1050" dirty="0" smtClean="0">
                <a:solidFill>
                  <a:srgbClr val="2F2F2F"/>
                </a:solidFill>
                <a:latin typeface="Tahoma" pitchFamily="34" charset="0"/>
                <a:ea typeface="Times New Roman" pitchFamily="18" charset="0"/>
                <a:cs typeface="Tahoma" pitchFamily="34" charset="0"/>
              </a:rPr>
              <a:t> VR6172LM.</a:t>
            </a:r>
            <a:br>
              <a:rPr lang="ru-RU" sz="1050" dirty="0" smtClean="0">
                <a:solidFill>
                  <a:srgbClr val="2F2F2F"/>
                </a:solidFill>
                <a:latin typeface="Tahoma" pitchFamily="34" charset="0"/>
                <a:ea typeface="Times New Roman" pitchFamily="18" charset="0"/>
                <a:cs typeface="Tahoma" pitchFamily="34" charset="0"/>
              </a:rPr>
            </a:br>
            <a:r>
              <a:rPr lang="ru-RU" sz="1050" dirty="0" smtClean="0">
                <a:solidFill>
                  <a:srgbClr val="2F2F2F"/>
                </a:solidFill>
                <a:latin typeface="Tahoma" pitchFamily="34" charset="0"/>
                <a:ea typeface="Times New Roman" pitchFamily="18" charset="0"/>
                <a:cs typeface="Tahoma" pitchFamily="34" charset="0"/>
              </a:rPr>
              <a:t>В него встроены две камеры, которые позволяют ему сканировать пол и потолок и благодаря этому робот может очень точно определить, где он уже был и куда ему еще предстоит добраться. У робота для сбора всяких частиц есть два механизма, которые подают мусор на щетку и после этого они попадают в камеру. </a:t>
            </a:r>
            <a:r>
              <a:rPr kumimoji="0" lang="ru-RU" sz="1050" b="0" i="0" u="none" strike="noStrike" cap="none" normalizeH="0" baseline="0" dirty="0" smtClean="0">
                <a:ln>
                  <a:noFill/>
                </a:ln>
                <a:solidFill>
                  <a:srgbClr val="2F2F2F"/>
                </a:solidFill>
                <a:effectLst/>
                <a:latin typeface="Tahoma" pitchFamily="34" charset="0"/>
                <a:ea typeface="Times New Roman" pitchFamily="18" charset="0"/>
                <a:cs typeface="Tahoma" pitchFamily="34" charset="0"/>
              </a:rPr>
              <a:t>Если же у робота закончится питание, то он сам найдет базу и после подзарядки отравляется на тоже место, где он закончил уборку. Пылесос достаточно маленьких размеров, что позволяет ему пробираться в труднодоступные места. Он способен преодолевать небольшие препятствия. </a:t>
            </a:r>
            <a:br>
              <a:rPr kumimoji="0" lang="ru-RU" sz="1050" b="0" i="0" u="none" strike="noStrike" cap="none" normalizeH="0" baseline="0" dirty="0" smtClean="0">
                <a:ln>
                  <a:noFill/>
                </a:ln>
                <a:solidFill>
                  <a:srgbClr val="2F2F2F"/>
                </a:solidFill>
                <a:effectLst/>
                <a:latin typeface="Tahoma" pitchFamily="34" charset="0"/>
                <a:ea typeface="Times New Roman" pitchFamily="18" charset="0"/>
                <a:cs typeface="Tahoma" pitchFamily="34" charset="0"/>
              </a:rPr>
            </a:br>
            <a:r>
              <a:rPr kumimoji="0" lang="ru-RU" sz="1050" b="0" i="0" u="none" strike="noStrike" cap="none" normalizeH="0" baseline="0" dirty="0" smtClean="0">
                <a:ln>
                  <a:noFill/>
                </a:ln>
                <a:solidFill>
                  <a:srgbClr val="2F2F2F"/>
                </a:solidFill>
                <a:effectLst/>
                <a:latin typeface="Tahoma" pitchFamily="34" charset="0"/>
                <a:ea typeface="Times New Roman" pitchFamily="18" charset="0"/>
                <a:cs typeface="Tahoma" pitchFamily="34" charset="0"/>
              </a:rPr>
              <a:t>Кроме того, в этот робот-пылесос добавлен режим самодиагностики: нужно нажать на кнопку диагностики и робот через 30 секунд женским</a:t>
            </a:r>
            <a:r>
              <a:rPr kumimoji="0" lang="ru-RU" sz="1600" b="0" i="0" u="none" strike="noStrike" cap="none" normalizeH="0" baseline="0" dirty="0" smtClean="0">
                <a:ln>
                  <a:noFill/>
                </a:ln>
                <a:solidFill>
                  <a:schemeClr val="tx1"/>
                </a:solidFill>
                <a:effectLst/>
                <a:latin typeface="Arial" pitchFamily="34" charset="0"/>
                <a:ea typeface="Times New Roman" pitchFamily="18" charset="0"/>
              </a:rPr>
              <a:t> </a:t>
            </a:r>
            <a:r>
              <a:rPr kumimoji="0" lang="ru-RU" sz="1050" b="0" i="0" u="none" strike="noStrike" cap="none" normalizeH="0" baseline="0" dirty="0" smtClean="0">
                <a:ln>
                  <a:noFill/>
                </a:ln>
                <a:solidFill>
                  <a:srgbClr val="2F2F2F"/>
                </a:solidFill>
                <a:effectLst/>
                <a:latin typeface="Tahoma" pitchFamily="34" charset="0"/>
                <a:ea typeface="Times New Roman" pitchFamily="18" charset="0"/>
                <a:cs typeface="Tahoma" pitchFamily="34" charset="0"/>
              </a:rPr>
              <a:t> голосом доложит о своем состоянии.</a:t>
            </a:r>
            <a:endParaRPr kumimoji="0" lang="ru-RU" sz="2400" b="0" i="0" u="none" strike="noStrike" cap="none" normalizeH="0" baseline="0" dirty="0" smtClean="0">
              <a:ln>
                <a:noFill/>
              </a:ln>
              <a:solidFill>
                <a:schemeClr val="tx1"/>
              </a:solidFill>
              <a:effectLst/>
              <a:latin typeface="Arial" pitchFamily="34" charset="0"/>
            </a:endParaRPr>
          </a:p>
        </p:txBody>
      </p:sp>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1000132"/>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3200" dirty="0" smtClean="0">
                <a:ln w="1905"/>
                <a:solidFill>
                  <a:srgbClr val="FF0000"/>
                </a:solidFill>
                <a:effectLst>
                  <a:outerShdw blurRad="38100" dist="38100" dir="2700000" algn="tl">
                    <a:srgbClr val="000000">
                      <a:alpha val="43137"/>
                    </a:srgbClr>
                  </a:outerShdw>
                </a:effectLst>
              </a:rPr>
              <a:t>4</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(с 1980г)</a:t>
            </a:r>
          </a:p>
          <a:p>
            <a:pPr marL="0" indent="0" algn="ctr">
              <a:buFont typeface="Georgia" pitchFamily="18" charset="0"/>
              <a:buNone/>
            </a:pPr>
            <a:r>
              <a:rPr lang="ru-RU" sz="2400" dirty="0" smtClean="0">
                <a:ln w="1905"/>
                <a:solidFill>
                  <a:srgbClr val="FF0000"/>
                </a:solidFill>
                <a:effectLst>
                  <a:outerShdw blurRad="38100" dist="38100" dir="2700000" algn="tl">
                    <a:srgbClr val="000000">
                      <a:alpha val="43137"/>
                    </a:srgbClr>
                  </a:outerShdw>
                </a:effectLst>
              </a:rPr>
              <a:t>СУПЕРКОМПЬЮТЕРЫ</a:t>
            </a:r>
            <a:endParaRPr lang="ru-RU" sz="2400" dirty="0">
              <a:ln w="1905"/>
              <a:solidFill>
                <a:srgbClr val="FF0000"/>
              </a:solidFill>
              <a:effectLst>
                <a:outerShdw blurRad="38100" dist="38100" dir="2700000" algn="tl">
                  <a:srgbClr val="000000">
                    <a:alpha val="43137"/>
                  </a:srgbClr>
                </a:outerShdw>
              </a:effectLst>
            </a:endParaRPr>
          </a:p>
        </p:txBody>
      </p:sp>
      <p:sp>
        <p:nvSpPr>
          <p:cNvPr id="144385" name="Rectangle 1"/>
          <p:cNvSpPr>
            <a:spLocks noChangeArrowheads="1"/>
          </p:cNvSpPr>
          <p:nvPr/>
        </p:nvSpPr>
        <p:spPr bwMode="auto">
          <a:xfrm>
            <a:off x="357158" y="3571876"/>
            <a:ext cx="8429684" cy="28931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pitchFamily="34" charset="0"/>
                <a:ea typeface="Times New Roman" pitchFamily="18" charset="0"/>
              </a:rPr>
              <a:t>Начиная с 1993, самые быстрые компьютеры ранжируют в списке Top500 исходя из результатов прохождения теста LINPACK. Этот тест измеряет, насколько быстро компьютер решает N на N системы линейных уравнений </a:t>
            </a:r>
            <a:r>
              <a:rPr kumimoji="0" lang="ru-RU" sz="1400" b="0" i="0" u="none" strike="noStrike" cap="none" normalizeH="0" baseline="0" dirty="0" err="1" smtClean="0">
                <a:ln>
                  <a:noFill/>
                </a:ln>
                <a:solidFill>
                  <a:schemeClr val="tx1"/>
                </a:solidFill>
                <a:effectLst/>
                <a:latin typeface="Arial" pitchFamily="34" charset="0"/>
                <a:ea typeface="Times New Roman" pitchFamily="18" charset="0"/>
              </a:rPr>
              <a:t>Ax</a:t>
            </a:r>
            <a:r>
              <a:rPr kumimoji="0" lang="ru-RU" sz="1400" b="0" i="0" u="none" strike="noStrike" cap="none" normalizeH="0" baseline="0" dirty="0" smtClean="0">
                <a:ln>
                  <a:noFill/>
                </a:ln>
                <a:solidFill>
                  <a:schemeClr val="tx1"/>
                </a:solidFill>
                <a:effectLst/>
                <a:latin typeface="Arial" pitchFamily="34" charset="0"/>
                <a:ea typeface="Times New Roman" pitchFamily="18" charset="0"/>
              </a:rPr>
              <a:t> = </a:t>
            </a:r>
            <a:r>
              <a:rPr kumimoji="0" lang="ru-RU" sz="1400" b="0" i="0" u="none" strike="noStrike" cap="none" normalizeH="0" baseline="0" dirty="0" err="1" smtClean="0">
                <a:ln>
                  <a:noFill/>
                </a:ln>
                <a:solidFill>
                  <a:schemeClr val="tx1"/>
                </a:solidFill>
                <a:effectLst/>
                <a:latin typeface="Arial" pitchFamily="34" charset="0"/>
                <a:ea typeface="Times New Roman" pitchFamily="18" charset="0"/>
              </a:rPr>
              <a:t>b</a:t>
            </a:r>
            <a:r>
              <a:rPr kumimoji="0" lang="ru-RU" sz="1400" b="0" i="0" u="none" strike="noStrike" cap="none" normalizeH="0" baseline="0" dirty="0" smtClean="0">
                <a:ln>
                  <a:noFill/>
                </a:ln>
                <a:solidFill>
                  <a:schemeClr val="tx1"/>
                </a:solidFill>
                <a:effectLst/>
                <a:latin typeface="Arial" pitchFamily="34" charset="0"/>
                <a:ea typeface="Times New Roman" pitchFamily="18" charset="0"/>
              </a:rPr>
              <a:t>, являющейся общей задачей для машиностроения.</a:t>
            </a:r>
            <a:endParaRPr kumimoji="0" lang="ru-RU" sz="1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sng" strike="noStrike" cap="none" normalizeH="0" baseline="0" dirty="0" smtClean="0">
                <a:ln>
                  <a:noFill/>
                </a:ln>
                <a:solidFill>
                  <a:schemeClr val="tx1"/>
                </a:solidFill>
                <a:effectLst/>
                <a:latin typeface="Arial" pitchFamily="34" charset="0"/>
                <a:ea typeface="Times New Roman" pitchFamily="18" charset="0"/>
              </a:rPr>
              <a:t>Суперкомпьютер «Ломоносов» </a:t>
            </a:r>
            <a:r>
              <a:rPr kumimoji="0" lang="ru-RU" sz="1400" b="0" i="0" u="none" strike="noStrike" cap="none" normalizeH="0" baseline="0" dirty="0" smtClean="0">
                <a:ln>
                  <a:noFill/>
                </a:ln>
                <a:solidFill>
                  <a:schemeClr val="tx1"/>
                </a:solidFill>
                <a:effectLst/>
                <a:latin typeface="Arial" pitchFamily="34" charset="0"/>
                <a:ea typeface="Times New Roman" pitchFamily="18" charset="0"/>
              </a:rPr>
              <a:t>— суперкомпьютер, поставленный компанией «Т-Платформы» для МГУ им. М.В. Ломоносова. По состоянию на ноябрь 2011 года занимает 18-е место в рейтинге TOP500 самых мощных суперкомпьютеров.</a:t>
            </a:r>
            <a:r>
              <a:rPr kumimoji="0" lang="ru-RU" sz="1400" b="0" i="0" u="none" strike="noStrike" cap="none" normalizeH="0" dirty="0" smtClean="0">
                <a:ln>
                  <a:noFill/>
                </a:ln>
                <a:solidFill>
                  <a:schemeClr val="tx1"/>
                </a:solidFill>
                <a:effectLst/>
                <a:latin typeface="Arial" pitchFamily="34" charset="0"/>
                <a:ea typeface="Times New Roman" pitchFamily="18" charset="0"/>
              </a:rPr>
              <a:t> П</a:t>
            </a:r>
            <a:r>
              <a:rPr kumimoji="0" lang="ru-RU" sz="1400" b="0" i="0" u="none" strike="noStrike" cap="none" normalizeH="0" baseline="0" dirty="0" smtClean="0">
                <a:ln>
                  <a:noFill/>
                </a:ln>
                <a:solidFill>
                  <a:schemeClr val="tx1"/>
                </a:solidFill>
                <a:effectLst/>
                <a:latin typeface="Arial" pitchFamily="34" charset="0"/>
                <a:ea typeface="Times New Roman" pitchFamily="18" charset="0"/>
              </a:rPr>
              <a:t>ервый гибридный суперкомпьютер такого масштаба в России и Восточной Европе. В нем используется 3 вида вычислительных узлов и процессоры с различной архитектурой. В качестве основных узлов, обеспечивающих свыше 90 % производительности системы, используется blade-платформа T-Blade2. Предполагается использовать суперкомпьютер для решения ресурсоемких вычислительных задач в рамках фундаментальных научных исследований, а также для проведения научной работы в области разработки алгоритмов и программного обеспечения для мощных вычислительных систем.</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pitchFamily="34" charset="0"/>
                <a:ea typeface="Times New Roman" pitchFamily="18" charset="0"/>
              </a:rPr>
              <a:t>Пиковая производительность — 510 </a:t>
            </a:r>
            <a:r>
              <a:rPr kumimoji="0" lang="ru-RU" sz="1400" b="0" i="0" u="none" strike="noStrike" cap="none" normalizeH="0" baseline="0" dirty="0" err="1" smtClean="0">
                <a:ln>
                  <a:noFill/>
                </a:ln>
                <a:solidFill>
                  <a:schemeClr val="tx1"/>
                </a:solidFill>
                <a:effectLst/>
                <a:latin typeface="Arial" pitchFamily="34" charset="0"/>
                <a:ea typeface="Times New Roman" pitchFamily="18" charset="0"/>
              </a:rPr>
              <a:t>Тфлопс</a:t>
            </a:r>
            <a:r>
              <a:rPr kumimoji="0" lang="ru-RU" sz="1000" b="0" i="0" u="none" strike="noStrike" cap="none" normalizeH="0" baseline="0" dirty="0" smtClean="0">
                <a:ln>
                  <a:noFill/>
                </a:ln>
                <a:solidFill>
                  <a:schemeClr val="tx1"/>
                </a:solidFill>
                <a:effectLst/>
                <a:latin typeface="Arial" pitchFamily="34" charset="0"/>
              </a:rPr>
              <a:t> </a:t>
            </a:r>
            <a:endParaRPr kumimoji="0" lang="ru-RU" sz="2000" b="0" i="0" u="none" strike="noStrike" cap="none" normalizeH="0" baseline="0" dirty="0" smtClean="0">
              <a:ln>
                <a:noFill/>
              </a:ln>
              <a:solidFill>
                <a:schemeClr val="tx1"/>
              </a:solidFill>
              <a:effectLst/>
              <a:latin typeface="Arial" pitchFamily="34" charset="0"/>
            </a:endParaRPr>
          </a:p>
        </p:txBody>
      </p:sp>
      <p:pic>
        <p:nvPicPr>
          <p:cNvPr id="144386" name="Picture 2"/>
          <p:cNvPicPr>
            <a:picLocks noChangeAspect="1" noChangeArrowheads="1"/>
          </p:cNvPicPr>
          <p:nvPr/>
        </p:nvPicPr>
        <p:blipFill>
          <a:blip r:embed="rId6" cstate="email"/>
          <a:srcRect/>
          <a:stretch>
            <a:fillRect/>
          </a:stretch>
        </p:blipFill>
        <p:spPr bwMode="auto">
          <a:xfrm>
            <a:off x="2500298" y="1214422"/>
            <a:ext cx="3929091" cy="236502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1000132"/>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3200" dirty="0" smtClean="0">
                <a:ln w="1905"/>
                <a:solidFill>
                  <a:srgbClr val="FF0000"/>
                </a:solidFill>
                <a:effectLst>
                  <a:outerShdw blurRad="38100" dist="38100" dir="2700000" algn="tl">
                    <a:srgbClr val="000000">
                      <a:alpha val="43137"/>
                    </a:srgbClr>
                  </a:outerShdw>
                </a:effectLst>
              </a:rPr>
              <a:t>4</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(с 1980г)</a:t>
            </a:r>
          </a:p>
          <a:p>
            <a:pPr marL="0" indent="0" algn="ctr">
              <a:buFont typeface="Georgia" pitchFamily="18" charset="0"/>
              <a:buNone/>
            </a:pPr>
            <a:r>
              <a:rPr lang="ru-RU" sz="2400" dirty="0" smtClean="0">
                <a:ln w="1905"/>
                <a:solidFill>
                  <a:srgbClr val="FF0000"/>
                </a:solidFill>
                <a:effectLst>
                  <a:outerShdw blurRad="38100" dist="38100" dir="2700000" algn="tl">
                    <a:srgbClr val="000000">
                      <a:alpha val="43137"/>
                    </a:srgbClr>
                  </a:outerShdw>
                </a:effectLst>
              </a:rPr>
              <a:t>СУПЕРКОМПЬЮТЕРЫ</a:t>
            </a:r>
            <a:endParaRPr lang="ru-RU" sz="2400" dirty="0">
              <a:ln w="1905"/>
              <a:solidFill>
                <a:srgbClr val="FF0000"/>
              </a:solidFill>
              <a:effectLst>
                <a:outerShdw blurRad="38100" dist="38100" dir="2700000" algn="tl">
                  <a:srgbClr val="000000">
                    <a:alpha val="43137"/>
                  </a:srgbClr>
                </a:outerShdw>
              </a:effectLst>
            </a:endParaRPr>
          </a:p>
        </p:txBody>
      </p:sp>
      <p:sp>
        <p:nvSpPr>
          <p:cNvPr id="8" name="Прямоугольник 7"/>
          <p:cNvSpPr/>
          <p:nvPr/>
        </p:nvSpPr>
        <p:spPr>
          <a:xfrm>
            <a:off x="4214810" y="1785926"/>
            <a:ext cx="4286248" cy="3139321"/>
          </a:xfrm>
          <a:prstGeom prst="rect">
            <a:avLst/>
          </a:prstGeom>
        </p:spPr>
        <p:txBody>
          <a:bodyPr wrap="square">
            <a:spAutoFit/>
          </a:bodyPr>
          <a:lstStyle/>
          <a:p>
            <a:r>
              <a:rPr lang="en-US" b="1" u="sng" dirty="0" smtClean="0"/>
              <a:t>Cray</a:t>
            </a:r>
            <a:r>
              <a:rPr lang="ru-RU" b="1" u="sng" dirty="0" smtClean="0"/>
              <a:t>-2 </a:t>
            </a:r>
            <a:r>
              <a:rPr lang="ru-RU" dirty="0" smtClean="0"/>
              <a:t>— векторный суперкомпьютер, выпускаемый компанией </a:t>
            </a:r>
            <a:r>
              <a:rPr lang="en-US" dirty="0" smtClean="0"/>
              <a:t>Cray Research</a:t>
            </a:r>
            <a:r>
              <a:rPr lang="ru-RU" dirty="0" smtClean="0"/>
              <a:t> с 1985 года. Он стал самым производительным компьютером своего времени, обогнав по производительности другой суперкомпьютер, </a:t>
            </a:r>
            <a:r>
              <a:rPr lang="en-US" dirty="0" smtClean="0"/>
              <a:t>Cray X</a:t>
            </a:r>
            <a:r>
              <a:rPr lang="ru-RU" dirty="0" smtClean="0"/>
              <a:t>-</a:t>
            </a:r>
            <a:r>
              <a:rPr lang="en-US" dirty="0" smtClean="0"/>
              <a:t>MP</a:t>
            </a:r>
            <a:r>
              <a:rPr lang="ru-RU" dirty="0" smtClean="0"/>
              <a:t>. Пиковая производительность </a:t>
            </a:r>
            <a:r>
              <a:rPr lang="en-US" dirty="0" smtClean="0"/>
              <a:t>Cray</a:t>
            </a:r>
            <a:r>
              <a:rPr lang="ru-RU" dirty="0" smtClean="0"/>
              <a:t>-2 составляла 1,9 </a:t>
            </a:r>
            <a:r>
              <a:rPr lang="en-US" dirty="0" smtClean="0"/>
              <a:t>GFLOPS</a:t>
            </a:r>
            <a:r>
              <a:rPr lang="ru-RU" dirty="0" smtClean="0"/>
              <a:t>. Только в 1990 году этот рекорд был побит суперкомпьютером </a:t>
            </a:r>
            <a:r>
              <a:rPr lang="en-US" dirty="0" smtClean="0"/>
              <a:t>ETA</a:t>
            </a:r>
            <a:r>
              <a:rPr lang="ru-RU" dirty="0" smtClean="0"/>
              <a:t>-10</a:t>
            </a:r>
            <a:r>
              <a:rPr lang="en-US" dirty="0" smtClean="0"/>
              <a:t>G</a:t>
            </a:r>
            <a:r>
              <a:rPr lang="ru-RU" dirty="0" smtClean="0"/>
              <a:t>.</a:t>
            </a:r>
            <a:endParaRPr lang="ru-RU" dirty="0"/>
          </a:p>
        </p:txBody>
      </p:sp>
      <p:pic>
        <p:nvPicPr>
          <p:cNvPr id="114689" name="Picture 1"/>
          <p:cNvPicPr>
            <a:picLocks noChangeAspect="1" noChangeArrowheads="1"/>
          </p:cNvPicPr>
          <p:nvPr/>
        </p:nvPicPr>
        <p:blipFill>
          <a:blip r:embed="rId6" cstate="email"/>
          <a:srcRect/>
          <a:stretch>
            <a:fillRect/>
          </a:stretch>
        </p:blipFill>
        <p:spPr bwMode="auto">
          <a:xfrm>
            <a:off x="428596" y="1357299"/>
            <a:ext cx="3500462" cy="2330496"/>
          </a:xfrm>
          <a:prstGeom prst="rect">
            <a:avLst/>
          </a:prstGeom>
          <a:noFill/>
          <a:ln w="9525">
            <a:noFill/>
            <a:miter lim="800000"/>
            <a:headEnd/>
            <a:tailEnd/>
          </a:ln>
        </p:spPr>
      </p:pic>
      <p:pic>
        <p:nvPicPr>
          <p:cNvPr id="114690" name="Picture 2"/>
          <p:cNvPicPr>
            <a:picLocks noChangeAspect="1" noChangeArrowheads="1"/>
          </p:cNvPicPr>
          <p:nvPr/>
        </p:nvPicPr>
        <p:blipFill>
          <a:blip r:embed="rId7" cstate="email"/>
          <a:srcRect/>
          <a:stretch>
            <a:fillRect/>
          </a:stretch>
        </p:blipFill>
        <p:spPr bwMode="auto">
          <a:xfrm>
            <a:off x="428596" y="3857628"/>
            <a:ext cx="3547545" cy="265923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1000132"/>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3200" dirty="0" smtClean="0">
                <a:ln w="1905"/>
                <a:solidFill>
                  <a:srgbClr val="FF0000"/>
                </a:solidFill>
                <a:effectLst>
                  <a:outerShdw blurRad="38100" dist="38100" dir="2700000" algn="tl">
                    <a:srgbClr val="000000">
                      <a:alpha val="43137"/>
                    </a:srgbClr>
                  </a:outerShdw>
                </a:effectLst>
              </a:rPr>
              <a:t>4</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(с 1980г)</a:t>
            </a:r>
          </a:p>
          <a:p>
            <a:pPr marL="0" indent="0" algn="ctr">
              <a:buFont typeface="Georgia" pitchFamily="18" charset="0"/>
              <a:buNone/>
            </a:pPr>
            <a:r>
              <a:rPr lang="ru-RU" sz="2400" dirty="0" smtClean="0">
                <a:ln w="1905"/>
                <a:solidFill>
                  <a:srgbClr val="FF0000"/>
                </a:solidFill>
                <a:effectLst>
                  <a:outerShdw blurRad="38100" dist="38100" dir="2700000" algn="tl">
                    <a:srgbClr val="000000">
                      <a:alpha val="43137"/>
                    </a:srgbClr>
                  </a:outerShdw>
                </a:effectLst>
              </a:rPr>
              <a:t>СУПЕРКОМПЬЮТЕРЫ</a:t>
            </a:r>
            <a:endParaRPr lang="ru-RU" sz="2400" dirty="0">
              <a:ln w="1905"/>
              <a:solidFill>
                <a:srgbClr val="FF0000"/>
              </a:solidFill>
              <a:effectLst>
                <a:outerShdw blurRad="38100" dist="38100" dir="2700000" algn="tl">
                  <a:srgbClr val="000000">
                    <a:alpha val="43137"/>
                  </a:srgbClr>
                </a:outerShdw>
              </a:effectLst>
            </a:endParaRPr>
          </a:p>
        </p:txBody>
      </p:sp>
      <p:pic>
        <p:nvPicPr>
          <p:cNvPr id="145409" name="Picture 1"/>
          <p:cNvPicPr>
            <a:picLocks noChangeAspect="1" noChangeArrowheads="1"/>
          </p:cNvPicPr>
          <p:nvPr/>
        </p:nvPicPr>
        <p:blipFill>
          <a:blip r:embed="rId6" cstate="email"/>
          <a:srcRect/>
          <a:stretch>
            <a:fillRect/>
          </a:stretch>
        </p:blipFill>
        <p:spPr bwMode="auto">
          <a:xfrm>
            <a:off x="2071670" y="1260748"/>
            <a:ext cx="4643470" cy="3137882"/>
          </a:xfrm>
          <a:prstGeom prst="rect">
            <a:avLst/>
          </a:prstGeom>
          <a:noFill/>
          <a:ln w="9525">
            <a:noFill/>
            <a:miter lim="800000"/>
            <a:headEnd/>
            <a:tailEnd/>
          </a:ln>
        </p:spPr>
      </p:pic>
      <p:sp>
        <p:nvSpPr>
          <p:cNvPr id="145410" name="Rectangle 2"/>
          <p:cNvSpPr>
            <a:spLocks noChangeArrowheads="1"/>
          </p:cNvSpPr>
          <p:nvPr/>
        </p:nvSpPr>
        <p:spPr bwMode="auto">
          <a:xfrm>
            <a:off x="285720" y="4429132"/>
            <a:ext cx="8572560" cy="20313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sng" strike="noStrike" cap="none" normalizeH="0" baseline="0" dirty="0" smtClean="0">
                <a:ln>
                  <a:noFill/>
                </a:ln>
                <a:solidFill>
                  <a:schemeClr val="tx1"/>
                </a:solidFill>
                <a:effectLst/>
                <a:latin typeface="Arial" pitchFamily="34" charset="0"/>
                <a:ea typeface="Times New Roman" pitchFamily="18" charset="0"/>
              </a:rPr>
              <a:t>“СКИФ-Аврора” </a:t>
            </a:r>
            <a:r>
              <a:rPr kumimoji="0" lang="ru-RU" sz="1400" b="0" i="0" u="none" strike="noStrike" cap="none" normalizeH="0" baseline="0" dirty="0" smtClean="0">
                <a:ln>
                  <a:noFill/>
                </a:ln>
                <a:solidFill>
                  <a:schemeClr val="tx1"/>
                </a:solidFill>
                <a:effectLst/>
                <a:latin typeface="Arial" pitchFamily="34" charset="0"/>
                <a:ea typeface="Times New Roman" pitchFamily="18" charset="0"/>
              </a:rPr>
              <a:t>- СКИФ МГУ — суперкомпьютер, разработанный на основе суперкомпьютерной программы «СКИФ-ГРИД» и запущенный в работу в МГУ 19 марта 2008 года; способен производить десятки триллионов операций с плавающей точкой в секунду. Компьютер разработан российскими и белорусскими специалистами и предназначен для быстрого решения большого числа задач в разных областях науки: </a:t>
            </a:r>
            <a:r>
              <a:rPr kumimoji="0" lang="ru-RU" sz="1400" b="0" i="0" u="none" strike="noStrike" cap="none" normalizeH="0" baseline="0" dirty="0" err="1" smtClean="0">
                <a:ln>
                  <a:noFill/>
                </a:ln>
                <a:solidFill>
                  <a:schemeClr val="tx1"/>
                </a:solidFill>
                <a:effectLst/>
                <a:latin typeface="Arial" pitchFamily="34" charset="0"/>
                <a:ea typeface="Times New Roman" pitchFamily="18" charset="0"/>
              </a:rPr>
              <a:t>аэро</a:t>
            </a:r>
            <a:r>
              <a:rPr kumimoji="0" lang="ru-RU" sz="1400" b="0" i="0" u="none" strike="noStrike" cap="none" normalizeH="0" baseline="0" dirty="0" smtClean="0">
                <a:ln>
                  <a:noFill/>
                </a:ln>
                <a:solidFill>
                  <a:schemeClr val="tx1"/>
                </a:solidFill>
                <a:effectLst/>
                <a:latin typeface="Arial" pitchFamily="34" charset="0"/>
                <a:ea typeface="Times New Roman" pitchFamily="18" charset="0"/>
              </a:rPr>
              <a:t>- и гидродинамике, метеорологии, магнитной гидродинамики, физике высоких энергий, геофизике, в финансовой сфере (при обработке больших объёмов сделок на биржах), климатологии, криптографии, компьютерного моделирования лекарств.</a:t>
            </a:r>
            <a:endParaRPr kumimoji="0" lang="ru-RU" sz="1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pitchFamily="34" charset="0"/>
                <a:ea typeface="Times New Roman" pitchFamily="18" charset="0"/>
              </a:rPr>
              <a:t>Оперативная память — 5,5 TB. Дисковая память узлов — 15 TB. Занимаемая площадь — 96 м².</a:t>
            </a:r>
            <a:endParaRPr kumimoji="0" lang="ru-RU" sz="1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pitchFamily="34" charset="0"/>
                <a:ea typeface="Times New Roman" pitchFamily="18" charset="0"/>
              </a:rPr>
              <a:t>Пиковая производительность — 60 TFLOPS.</a:t>
            </a:r>
            <a:endParaRPr kumimoji="0" lang="ru-RU" sz="2000" b="0" i="0" u="none" strike="noStrike" cap="none" normalizeH="0" baseline="0" dirty="0" smtClean="0">
              <a:ln>
                <a:noFill/>
              </a:ln>
              <a:solidFill>
                <a:schemeClr val="tx1"/>
              </a:solidFill>
              <a:effectLst/>
              <a:latin typeface="Arial" pitchFamily="34" charset="0"/>
            </a:endParaRPr>
          </a:p>
        </p:txBody>
      </p:sp>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1000132"/>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3200" dirty="0" smtClean="0">
                <a:ln w="1905"/>
                <a:solidFill>
                  <a:srgbClr val="FF0000"/>
                </a:solidFill>
                <a:effectLst>
                  <a:outerShdw blurRad="38100" dist="38100" dir="2700000" algn="tl">
                    <a:srgbClr val="000000">
                      <a:alpha val="43137"/>
                    </a:srgbClr>
                  </a:outerShdw>
                </a:effectLst>
              </a:rPr>
              <a:t>4</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(с 1980г)</a:t>
            </a:r>
          </a:p>
          <a:p>
            <a:pPr marL="0" indent="0" algn="ctr">
              <a:buFont typeface="Georgia" pitchFamily="18" charset="0"/>
              <a:buNone/>
            </a:pPr>
            <a:r>
              <a:rPr lang="ru-RU" sz="2400" dirty="0" smtClean="0">
                <a:ln w="1905"/>
                <a:solidFill>
                  <a:srgbClr val="FF0000"/>
                </a:solidFill>
                <a:effectLst>
                  <a:outerShdw blurRad="38100" dist="38100" dir="2700000" algn="tl">
                    <a:srgbClr val="000000">
                      <a:alpha val="43137"/>
                    </a:srgbClr>
                  </a:outerShdw>
                </a:effectLst>
              </a:rPr>
              <a:t>СУПЕРКОМПЬЮТЕРЫ</a:t>
            </a:r>
            <a:endParaRPr lang="ru-RU" sz="2400" dirty="0">
              <a:ln w="1905"/>
              <a:solidFill>
                <a:srgbClr val="FF0000"/>
              </a:solidFill>
              <a:effectLst>
                <a:outerShdw blurRad="38100" dist="38100" dir="2700000" algn="tl">
                  <a:srgbClr val="000000">
                    <a:alpha val="43137"/>
                  </a:srgbClr>
                </a:outerShdw>
              </a:effectLst>
            </a:endParaRPr>
          </a:p>
        </p:txBody>
      </p:sp>
      <p:sp>
        <p:nvSpPr>
          <p:cNvPr id="148482" name="Rectangle 2"/>
          <p:cNvSpPr>
            <a:spLocks noChangeArrowheads="1"/>
          </p:cNvSpPr>
          <p:nvPr/>
        </p:nvSpPr>
        <p:spPr bwMode="auto">
          <a:xfrm>
            <a:off x="2428860" y="1214422"/>
            <a:ext cx="6357982"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sng" strike="noStrike" cap="none" normalizeH="0" baseline="0" dirty="0" smtClean="0">
                <a:ln>
                  <a:noFill/>
                </a:ln>
                <a:solidFill>
                  <a:schemeClr val="tx1"/>
                </a:solidFill>
                <a:effectLst/>
                <a:latin typeface="Arial" pitchFamily="34" charset="0"/>
                <a:ea typeface="Times New Roman" pitchFamily="18" charset="0"/>
              </a:rPr>
              <a:t>K </a:t>
            </a:r>
            <a:r>
              <a:rPr kumimoji="0" lang="ru-RU" sz="1400" b="1" i="0" u="sng" strike="noStrike" cap="none" normalizeH="0" baseline="0" dirty="0" err="1" smtClean="0">
                <a:ln>
                  <a:noFill/>
                </a:ln>
                <a:solidFill>
                  <a:schemeClr val="tx1"/>
                </a:solidFill>
                <a:effectLst/>
                <a:latin typeface="Arial" pitchFamily="34" charset="0"/>
                <a:ea typeface="Times New Roman" pitchFamily="18" charset="0"/>
              </a:rPr>
              <a:t>computer</a:t>
            </a:r>
            <a:r>
              <a:rPr kumimoji="0" lang="ru-RU" sz="1400" b="1" i="0" u="sng" strike="noStrike" cap="none" normalizeH="0" baseline="0" dirty="0" smtClean="0">
                <a:ln>
                  <a:noFill/>
                </a:ln>
                <a:solidFill>
                  <a:schemeClr val="tx1"/>
                </a:solidFill>
                <a:effectLst/>
                <a:latin typeface="Arial" pitchFamily="34" charset="0"/>
                <a:ea typeface="Times New Roman" pitchFamily="18" charset="0"/>
              </a:rPr>
              <a:t> </a:t>
            </a:r>
            <a:r>
              <a:rPr kumimoji="0" lang="ru-RU" sz="1400" b="0" i="0" u="none" strike="noStrike" cap="none" normalizeH="0" baseline="0" dirty="0" smtClean="0">
                <a:ln>
                  <a:noFill/>
                </a:ln>
                <a:solidFill>
                  <a:schemeClr val="tx1"/>
                </a:solidFill>
                <a:effectLst/>
                <a:latin typeface="Arial" pitchFamily="34" charset="0"/>
                <a:ea typeface="Times New Roman" pitchFamily="18" charset="0"/>
              </a:rPr>
              <a:t>— японский суперкомпьютер производства компании </a:t>
            </a:r>
            <a:r>
              <a:rPr kumimoji="0" lang="ru-RU" sz="1400" b="0" i="0" u="none" strike="noStrike" cap="none" normalizeH="0" baseline="0" dirty="0" err="1" smtClean="0">
                <a:ln>
                  <a:noFill/>
                </a:ln>
                <a:solidFill>
                  <a:schemeClr val="tx1"/>
                </a:solidFill>
                <a:effectLst/>
                <a:latin typeface="Arial" pitchFamily="34" charset="0"/>
                <a:ea typeface="Times New Roman" pitchFamily="18" charset="0"/>
              </a:rPr>
              <a:t>Fujitsu</a:t>
            </a:r>
            <a:r>
              <a:rPr kumimoji="0" lang="ru-RU" sz="1400" b="0" i="0" u="none" strike="noStrike" cap="none" normalizeH="0" baseline="0" dirty="0" smtClean="0">
                <a:ln>
                  <a:noFill/>
                </a:ln>
                <a:solidFill>
                  <a:schemeClr val="tx1"/>
                </a:solidFill>
                <a:effectLst/>
                <a:latin typeface="Arial" pitchFamily="34" charset="0"/>
                <a:ea typeface="Times New Roman" pitchFamily="18" charset="0"/>
              </a:rPr>
              <a:t>, запущенный в 2011 году в Институте физико-химических исследований в городе </a:t>
            </a:r>
            <a:r>
              <a:rPr kumimoji="0" lang="ru-RU" sz="1400" b="0" i="0" u="none" strike="noStrike" cap="none" normalizeH="0" baseline="0" dirty="0" err="1" smtClean="0">
                <a:ln>
                  <a:noFill/>
                </a:ln>
                <a:solidFill>
                  <a:schemeClr val="tx1"/>
                </a:solidFill>
                <a:effectLst/>
                <a:latin typeface="Arial" pitchFamily="34" charset="0"/>
                <a:ea typeface="Times New Roman" pitchFamily="18" charset="0"/>
              </a:rPr>
              <a:t>Кобе</a:t>
            </a:r>
            <a:r>
              <a:rPr kumimoji="0" lang="ru-RU" sz="1400" b="0" i="0" u="none" strike="noStrike" cap="none" normalizeH="0" baseline="0" dirty="0" smtClean="0">
                <a:ln>
                  <a:noFill/>
                </a:ln>
                <a:solidFill>
                  <a:schemeClr val="tx1"/>
                </a:solidFill>
                <a:effectLst/>
                <a:latin typeface="Arial" pitchFamily="34" charset="0"/>
                <a:ea typeface="Times New Roman" pitchFamily="18" charset="0"/>
              </a:rPr>
              <a:t>. Название происходит от японской приставки «</a:t>
            </a:r>
            <a:r>
              <a:rPr kumimoji="0" lang="ru-RU" sz="1400" b="0" i="0" u="none" strike="noStrike" cap="none" normalizeH="0" baseline="0" dirty="0" err="1" smtClean="0">
                <a:ln>
                  <a:noFill/>
                </a:ln>
                <a:solidFill>
                  <a:schemeClr val="tx1"/>
                </a:solidFill>
                <a:effectLst/>
                <a:latin typeface="Arial" pitchFamily="34" charset="0"/>
                <a:ea typeface="Times New Roman" pitchFamily="18" charset="0"/>
              </a:rPr>
              <a:t>кэй</a:t>
            </a:r>
            <a:r>
              <a:rPr kumimoji="0" lang="ru-RU" sz="1400" b="0" i="0" u="none" strike="noStrike" cap="none" normalizeH="0" baseline="0" dirty="0" smtClean="0">
                <a:ln>
                  <a:noFill/>
                </a:ln>
                <a:solidFill>
                  <a:schemeClr val="tx1"/>
                </a:solidFill>
                <a:effectLst/>
                <a:latin typeface="Arial" pitchFamily="34" charset="0"/>
                <a:ea typeface="Times New Roman" pitchFamily="18" charset="0"/>
              </a:rPr>
              <a:t>» (яп. </a:t>
            </a:r>
            <a:r>
              <a:rPr kumimoji="0" lang="ru-RU" sz="1400" b="0" i="0" u="none" strike="noStrike" cap="none" normalizeH="0" baseline="0" dirty="0" smtClean="0">
                <a:ln>
                  <a:noFill/>
                </a:ln>
                <a:solidFill>
                  <a:schemeClr val="tx1"/>
                </a:solidFill>
                <a:effectLst/>
                <a:latin typeface="Arial Unicode MS" pitchFamily="34" charset="-128"/>
                <a:ea typeface="Arial Unicode MS" pitchFamily="34" charset="-128"/>
                <a:cs typeface="Arial Unicode MS" pitchFamily="34" charset="-128"/>
              </a:rPr>
              <a:t>京</a:t>
            </a:r>
            <a:r>
              <a:rPr kumimoji="0" lang="ru-RU" sz="1400" b="0" i="0" u="none" strike="noStrike" cap="none" normalizeH="0" baseline="0" dirty="0" smtClean="0">
                <a:ln>
                  <a:noFill/>
                </a:ln>
                <a:solidFill>
                  <a:schemeClr val="tx1"/>
                </a:solidFill>
                <a:effectLst/>
                <a:latin typeface="Arial" pitchFamily="34" charset="0"/>
                <a:ea typeface="Times New Roman" pitchFamily="18" charset="0"/>
              </a:rPr>
              <a:t>), означающей 10 квадриллионов и одновременно обозначающей столицу, то есть намек на «главный компьютер».</a:t>
            </a:r>
            <a:endParaRPr kumimoji="0" lang="ru-RU" sz="1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pitchFamily="34" charset="0"/>
                <a:ea typeface="Times New Roman" pitchFamily="18" charset="0"/>
              </a:rPr>
              <a:t>В июне 2011 года организационный комитет проекта TOP500 огласил, что K </a:t>
            </a:r>
            <a:r>
              <a:rPr kumimoji="0" lang="ru-RU" sz="1400" b="0" i="0" u="none" strike="noStrike" cap="none" normalizeH="0" baseline="0" dirty="0" err="1" smtClean="0">
                <a:ln>
                  <a:noFill/>
                </a:ln>
                <a:solidFill>
                  <a:schemeClr val="tx1"/>
                </a:solidFill>
                <a:effectLst/>
                <a:latin typeface="Arial" pitchFamily="34" charset="0"/>
                <a:ea typeface="Times New Roman" pitchFamily="18" charset="0"/>
              </a:rPr>
              <a:t>computer</a:t>
            </a:r>
            <a:r>
              <a:rPr kumimoji="0" lang="ru-RU" sz="1400" b="0" i="0" u="none" strike="noStrike" cap="none" normalizeH="0" baseline="0" dirty="0" smtClean="0">
                <a:ln>
                  <a:noFill/>
                </a:ln>
                <a:solidFill>
                  <a:schemeClr val="tx1"/>
                </a:solidFill>
                <a:effectLst/>
                <a:latin typeface="Arial" pitchFamily="34" charset="0"/>
                <a:ea typeface="Times New Roman" pitchFamily="18" charset="0"/>
              </a:rPr>
              <a:t> возглавил список самых производительных суперкомпьютеров мира с результатом в тесте LINPACK в 8,162 </a:t>
            </a:r>
            <a:r>
              <a:rPr kumimoji="0" lang="ru-RU" sz="1400" b="0" i="0" u="none" strike="noStrike" cap="none" normalizeH="0" baseline="0" dirty="0" err="1" smtClean="0">
                <a:ln>
                  <a:noFill/>
                </a:ln>
                <a:solidFill>
                  <a:schemeClr val="tx1"/>
                </a:solidFill>
                <a:effectLst/>
                <a:latin typeface="Arial" pitchFamily="34" charset="0"/>
                <a:ea typeface="Times New Roman" pitchFamily="18" charset="0"/>
              </a:rPr>
              <a:t>петафлопс</a:t>
            </a:r>
            <a:r>
              <a:rPr kumimoji="0" lang="ru-RU" sz="1400" b="0" i="0" u="none" strike="noStrike" cap="none" normalizeH="0" baseline="0" dirty="0" smtClean="0">
                <a:ln>
                  <a:noFill/>
                </a:ln>
                <a:solidFill>
                  <a:schemeClr val="tx1"/>
                </a:solidFill>
                <a:effectLst/>
                <a:latin typeface="Arial" pitchFamily="34" charset="0"/>
                <a:ea typeface="Times New Roman" pitchFamily="18" charset="0"/>
              </a:rPr>
              <a:t> или 8,162 квадриллиона операций с плавающей запятой в секунду. Вычислительная эффективность (отношение средней производительности к пиковой производительности) составила 93 %. На момент проведения теста система всё ещё находилась на стадии строительства, окончательный ввод в эксплуатацию был намечен на ноябрь 2012 года.</a:t>
            </a:r>
            <a:endParaRPr kumimoji="0" lang="ru-RU" sz="1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pitchFamily="34" charset="0"/>
                <a:ea typeface="Times New Roman" pitchFamily="18" charset="0"/>
              </a:rPr>
              <a:t>По состоянию на июнь 2011 года система имела 68 544 8-ядерных процессора SPARC64 </a:t>
            </a:r>
            <a:r>
              <a:rPr kumimoji="0" lang="ru-RU" sz="1400" b="0" i="0" u="none" strike="noStrike" cap="none" normalizeH="0" baseline="0" dirty="0" err="1" smtClean="0">
                <a:ln>
                  <a:noFill/>
                </a:ln>
                <a:solidFill>
                  <a:schemeClr val="tx1"/>
                </a:solidFill>
                <a:effectLst/>
                <a:latin typeface="Arial" pitchFamily="34" charset="0"/>
                <a:ea typeface="Times New Roman" pitchFamily="18" charset="0"/>
              </a:rPr>
              <a:t>VIIIfx</a:t>
            </a:r>
            <a:r>
              <a:rPr kumimoji="0" lang="ru-RU" sz="1400" b="0" i="0" u="none" strike="noStrike" cap="none" normalizeH="0" baseline="0" dirty="0" smtClean="0">
                <a:ln>
                  <a:noFill/>
                </a:ln>
                <a:solidFill>
                  <a:schemeClr val="tx1"/>
                </a:solidFill>
                <a:effectLst/>
                <a:latin typeface="Arial" pitchFamily="34" charset="0"/>
                <a:ea typeface="Times New Roman" pitchFamily="18" charset="0"/>
              </a:rPr>
              <a:t>, что составляло 548 352 вычислительных ядра, произведенных компанией </a:t>
            </a:r>
            <a:r>
              <a:rPr kumimoji="0" lang="ru-RU" sz="1400" b="0" i="0" u="none" strike="noStrike" cap="none" normalizeH="0" baseline="0" dirty="0" err="1" smtClean="0">
                <a:ln>
                  <a:noFill/>
                </a:ln>
                <a:solidFill>
                  <a:schemeClr val="tx1"/>
                </a:solidFill>
                <a:effectLst/>
                <a:latin typeface="Arial" pitchFamily="34" charset="0"/>
                <a:ea typeface="Times New Roman" pitchFamily="18" charset="0"/>
              </a:rPr>
              <a:t>Fujitsu</a:t>
            </a:r>
            <a:r>
              <a:rPr kumimoji="0" lang="ru-RU" sz="1400" b="0" i="0" u="none" strike="noStrike" cap="none" normalizeH="0" baseline="0" dirty="0" smtClean="0">
                <a:ln>
                  <a:noFill/>
                </a:ln>
                <a:solidFill>
                  <a:schemeClr val="tx1"/>
                </a:solidFill>
                <a:effectLst/>
                <a:latin typeface="Arial" pitchFamily="34" charset="0"/>
                <a:ea typeface="Times New Roman" pitchFamily="18" charset="0"/>
              </a:rPr>
              <a:t> по 45-нанометровому техпроцессу. </a:t>
            </a:r>
            <a:endParaRPr kumimoji="0" lang="ru-RU" sz="1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pitchFamily="34" charset="0"/>
                <a:ea typeface="Times New Roman" pitchFamily="18" charset="0"/>
              </a:rPr>
              <a:t>В ноябре 2011 года K </a:t>
            </a:r>
            <a:r>
              <a:rPr kumimoji="0" lang="ru-RU" sz="1400" b="0" i="0" u="none" strike="noStrike" cap="none" normalizeH="0" baseline="0" dirty="0" err="1" smtClean="0">
                <a:ln>
                  <a:noFill/>
                </a:ln>
                <a:solidFill>
                  <a:schemeClr val="tx1"/>
                </a:solidFill>
                <a:effectLst/>
                <a:latin typeface="Arial" pitchFamily="34" charset="0"/>
                <a:ea typeface="Times New Roman" pitchFamily="18" charset="0"/>
              </a:rPr>
              <a:t>Computer</a:t>
            </a:r>
            <a:r>
              <a:rPr kumimoji="0" lang="ru-RU" sz="1400" b="0" i="0" u="none" strike="noStrike" cap="none" normalizeH="0" baseline="0" dirty="0" smtClean="0">
                <a:ln>
                  <a:noFill/>
                </a:ln>
                <a:solidFill>
                  <a:schemeClr val="tx1"/>
                </a:solidFill>
                <a:effectLst/>
                <a:latin typeface="Arial" pitchFamily="34" charset="0"/>
                <a:ea typeface="Times New Roman" pitchFamily="18" charset="0"/>
              </a:rPr>
              <a:t> был достроен, количество процессоров достигло 88 128, а производительность системы на тесте </a:t>
            </a:r>
            <a:r>
              <a:rPr kumimoji="0" lang="ru-RU" sz="1400" b="0" i="0" u="none" strike="noStrike" cap="none" normalizeH="0" baseline="0" dirty="0" err="1" smtClean="0">
                <a:ln>
                  <a:noFill/>
                </a:ln>
                <a:solidFill>
                  <a:schemeClr val="tx1"/>
                </a:solidFill>
                <a:effectLst/>
                <a:latin typeface="Arial" pitchFamily="34" charset="0"/>
                <a:ea typeface="Times New Roman" pitchFamily="18" charset="0"/>
              </a:rPr>
              <a:t>Linpack</a:t>
            </a:r>
            <a:r>
              <a:rPr kumimoji="0" lang="ru-RU" sz="1400" b="0" i="0" u="none" strike="noStrike" cap="none" normalizeH="0" baseline="0" dirty="0" smtClean="0">
                <a:ln>
                  <a:noFill/>
                </a:ln>
                <a:solidFill>
                  <a:schemeClr val="tx1"/>
                </a:solidFill>
                <a:effectLst/>
                <a:latin typeface="Arial" pitchFamily="34" charset="0"/>
                <a:ea typeface="Times New Roman" pitchFamily="18" charset="0"/>
              </a:rPr>
              <a:t> достигла 10,51 </a:t>
            </a:r>
            <a:r>
              <a:rPr kumimoji="0" lang="ru-RU" sz="1400" b="0" i="0" u="none" strike="noStrike" cap="none" normalizeH="0" baseline="0" dirty="0" err="1" smtClean="0">
                <a:ln>
                  <a:noFill/>
                </a:ln>
                <a:solidFill>
                  <a:schemeClr val="tx1"/>
                </a:solidFill>
                <a:effectLst/>
                <a:latin typeface="Arial" pitchFamily="34" charset="0"/>
                <a:ea typeface="Times New Roman" pitchFamily="18" charset="0"/>
              </a:rPr>
              <a:t>Пфлопс</a:t>
            </a:r>
            <a:r>
              <a:rPr kumimoji="0" lang="ru-RU" sz="1400" b="0" i="0" u="none" strike="noStrike" cap="none" normalizeH="0" baseline="0" dirty="0" smtClean="0">
                <a:ln>
                  <a:noFill/>
                </a:ln>
                <a:solidFill>
                  <a:schemeClr val="tx1"/>
                </a:solidFill>
                <a:effectLst/>
                <a:latin typeface="Arial" pitchFamily="34" charset="0"/>
                <a:ea typeface="Times New Roman" pitchFamily="18" charset="0"/>
              </a:rPr>
              <a:t>. Таким образом, K </a:t>
            </a:r>
            <a:r>
              <a:rPr kumimoji="0" lang="ru-RU" sz="1400" b="0" i="0" u="none" strike="noStrike" cap="none" normalizeH="0" baseline="0" dirty="0" err="1" smtClean="0">
                <a:ln>
                  <a:noFill/>
                </a:ln>
                <a:solidFill>
                  <a:schemeClr val="tx1"/>
                </a:solidFill>
                <a:effectLst/>
                <a:latin typeface="Arial" pitchFamily="34" charset="0"/>
                <a:ea typeface="Times New Roman" pitchFamily="18" charset="0"/>
              </a:rPr>
              <a:t>Computer</a:t>
            </a:r>
            <a:r>
              <a:rPr kumimoji="0" lang="ru-RU" sz="1400" b="0" i="0" u="none" strike="noStrike" cap="none" normalizeH="0" baseline="0" dirty="0" smtClean="0">
                <a:ln>
                  <a:noFill/>
                </a:ln>
                <a:solidFill>
                  <a:schemeClr val="tx1"/>
                </a:solidFill>
                <a:effectLst/>
                <a:latin typeface="Arial" pitchFamily="34" charset="0"/>
                <a:ea typeface="Times New Roman" pitchFamily="18" charset="0"/>
              </a:rPr>
              <a:t> стал первым в истории суперкомпьютером, преодолевшим рубеж в 10 </a:t>
            </a:r>
            <a:r>
              <a:rPr kumimoji="0" lang="ru-RU" sz="1400" b="0" i="0" u="none" strike="noStrike" cap="none" normalizeH="0" baseline="0" dirty="0" err="1" smtClean="0">
                <a:ln>
                  <a:noFill/>
                </a:ln>
                <a:solidFill>
                  <a:schemeClr val="tx1"/>
                </a:solidFill>
                <a:effectLst/>
                <a:latin typeface="Arial" pitchFamily="34" charset="0"/>
                <a:ea typeface="Times New Roman" pitchFamily="18" charset="0"/>
              </a:rPr>
              <a:t>Пфлопс</a:t>
            </a:r>
            <a:r>
              <a:rPr kumimoji="0" lang="ru-RU" sz="1400" b="0" i="0" u="none" strike="noStrike" cap="none" normalizeH="0" baseline="0" dirty="0" smtClean="0">
                <a:ln>
                  <a:noFill/>
                </a:ln>
                <a:solidFill>
                  <a:schemeClr val="tx1"/>
                </a:solidFill>
                <a:effectLst/>
                <a:latin typeface="Arial" pitchFamily="34" charset="0"/>
                <a:ea typeface="Times New Roman" pitchFamily="18" charset="0"/>
              </a:rPr>
              <a:t>. Пиковое быстродействие комплекса достигает 11,28 квадриллиона операций с плавающей запятой в секунду.</a:t>
            </a:r>
            <a:endParaRPr kumimoji="0" lang="ru-RU" sz="2000" b="0" i="0" u="none" strike="noStrike" cap="none" normalizeH="0" baseline="0" dirty="0" smtClean="0">
              <a:ln>
                <a:noFill/>
              </a:ln>
              <a:solidFill>
                <a:schemeClr val="tx1"/>
              </a:solidFill>
              <a:effectLst/>
              <a:latin typeface="Arial" pitchFamily="34" charset="0"/>
            </a:endParaRPr>
          </a:p>
        </p:txBody>
      </p:sp>
      <p:pic>
        <p:nvPicPr>
          <p:cNvPr id="148481" name="Picture 1"/>
          <p:cNvPicPr>
            <a:picLocks noChangeAspect="1" noChangeArrowheads="1"/>
          </p:cNvPicPr>
          <p:nvPr/>
        </p:nvPicPr>
        <p:blipFill>
          <a:blip r:embed="rId6" cstate="email"/>
          <a:srcRect/>
          <a:stretch>
            <a:fillRect/>
          </a:stretch>
        </p:blipFill>
        <p:spPr bwMode="auto">
          <a:xfrm>
            <a:off x="285720" y="1500174"/>
            <a:ext cx="2089560" cy="2786081"/>
          </a:xfrm>
          <a:prstGeom prst="rect">
            <a:avLst/>
          </a:prstGeom>
          <a:noFill/>
        </p:spPr>
      </p:pic>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1000132"/>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3200" dirty="0" smtClean="0">
                <a:ln w="1905"/>
                <a:solidFill>
                  <a:srgbClr val="FF0000"/>
                </a:solidFill>
                <a:effectLst>
                  <a:outerShdw blurRad="38100" dist="38100" dir="2700000" algn="tl">
                    <a:srgbClr val="000000">
                      <a:alpha val="43137"/>
                    </a:srgbClr>
                  </a:outerShdw>
                </a:effectLst>
              </a:rPr>
              <a:t>4</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(с 1980г)</a:t>
            </a:r>
          </a:p>
          <a:p>
            <a:pPr marL="0" indent="0" algn="ctr">
              <a:buFont typeface="Georgia" pitchFamily="18" charset="0"/>
              <a:buNone/>
            </a:pPr>
            <a:r>
              <a:rPr lang="ru-RU" sz="2400" dirty="0" smtClean="0">
                <a:ln w="1905"/>
                <a:solidFill>
                  <a:srgbClr val="FF0000"/>
                </a:solidFill>
                <a:effectLst>
                  <a:outerShdw blurRad="38100" dist="38100" dir="2700000" algn="tl">
                    <a:srgbClr val="000000">
                      <a:alpha val="43137"/>
                    </a:srgbClr>
                  </a:outerShdw>
                </a:effectLst>
              </a:rPr>
              <a:t>СУПЕРКОМПЬЮТЕРЫ</a:t>
            </a:r>
            <a:endParaRPr lang="ru-RU" sz="2400" dirty="0">
              <a:ln w="1905"/>
              <a:solidFill>
                <a:srgbClr val="FF0000"/>
              </a:solidFill>
              <a:effectLst>
                <a:outerShdw blurRad="38100" dist="38100" dir="2700000" algn="tl">
                  <a:srgbClr val="000000">
                    <a:alpha val="43137"/>
                  </a:srgbClr>
                </a:outerShdw>
              </a:effectLst>
            </a:endParaRPr>
          </a:p>
        </p:txBody>
      </p:sp>
      <p:sp>
        <p:nvSpPr>
          <p:cNvPr id="149505" name="Rectangle 1"/>
          <p:cNvSpPr>
            <a:spLocks noChangeArrowheads="1"/>
          </p:cNvSpPr>
          <p:nvPr/>
        </p:nvSpPr>
        <p:spPr bwMode="auto">
          <a:xfrm>
            <a:off x="428596" y="4429132"/>
            <a:ext cx="8358246" cy="20621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1" i="0" u="sng" strike="noStrike" cap="none" normalizeH="0" baseline="0" dirty="0" smtClean="0">
                <a:ln>
                  <a:noFill/>
                </a:ln>
                <a:solidFill>
                  <a:schemeClr val="tx1"/>
                </a:solidFill>
                <a:effectLst/>
                <a:latin typeface="Arial" pitchFamily="34" charset="0"/>
                <a:ea typeface="Times New Roman" pitchFamily="18" charset="0"/>
              </a:rPr>
              <a:t>Тяньхэ-1А</a:t>
            </a:r>
            <a:r>
              <a:rPr kumimoji="0" lang="ru-RU" sz="1600" b="0" i="0" u="none" strike="noStrike" cap="none" normalizeH="0" baseline="0" dirty="0" smtClean="0">
                <a:ln>
                  <a:noFill/>
                </a:ln>
                <a:solidFill>
                  <a:schemeClr val="tx1"/>
                </a:solidFill>
                <a:effectLst/>
                <a:latin typeface="Arial" pitchFamily="34" charset="0"/>
                <a:ea typeface="Times New Roman" pitchFamily="18" charset="0"/>
              </a:rPr>
              <a:t> — суперкомпьютер, спроектированный Национальным университетом оборонных технологий Китайской Народной Республики. Скорость вычислений, производимых суперкомпьютером, составляет 2,57 </a:t>
            </a:r>
            <a:r>
              <a:rPr kumimoji="0" lang="ru-RU" sz="1600" b="0" i="0" u="none" strike="noStrike" cap="none" normalizeH="0" baseline="0" dirty="0" err="1" smtClean="0">
                <a:ln>
                  <a:noFill/>
                </a:ln>
                <a:solidFill>
                  <a:schemeClr val="tx1"/>
                </a:solidFill>
                <a:effectLst/>
                <a:latin typeface="Arial" pitchFamily="34" charset="0"/>
                <a:ea typeface="Times New Roman" pitchFamily="18" charset="0"/>
              </a:rPr>
              <a:t>петафлопс</a:t>
            </a:r>
            <a:r>
              <a:rPr kumimoji="0" lang="ru-RU" sz="1600" b="0" i="0" u="none" strike="noStrike" cap="none" normalizeH="0" baseline="0" dirty="0" smtClean="0">
                <a:ln>
                  <a:noFill/>
                </a:ln>
                <a:solidFill>
                  <a:schemeClr val="tx1"/>
                </a:solidFill>
                <a:effectLst/>
                <a:latin typeface="Arial" pitchFamily="34" charset="0"/>
                <a:ea typeface="Times New Roman" pitchFamily="18" charset="0"/>
              </a:rPr>
              <a:t>, что по данному показателю ставит его на первое место среди ЭВМ подобного класса (на октябрь 2010 года), оставляя позади суперкомпьютер </a:t>
            </a:r>
            <a:r>
              <a:rPr kumimoji="0" lang="ru-RU" sz="1600" b="0" i="0" u="none" strike="noStrike" cap="none" normalizeH="0" baseline="0" dirty="0" err="1" smtClean="0">
                <a:ln>
                  <a:noFill/>
                </a:ln>
                <a:solidFill>
                  <a:schemeClr val="tx1"/>
                </a:solidFill>
                <a:effectLst/>
                <a:latin typeface="Arial" pitchFamily="34" charset="0"/>
                <a:ea typeface="Times New Roman" pitchFamily="18" charset="0"/>
              </a:rPr>
              <a:t>Cray</a:t>
            </a:r>
            <a:r>
              <a:rPr kumimoji="0" lang="ru-RU" sz="1600" b="0" i="0" u="none" strike="noStrike" cap="none" normalizeH="0" baseline="0" dirty="0" smtClean="0">
                <a:ln>
                  <a:noFill/>
                </a:ln>
                <a:solidFill>
                  <a:schemeClr val="tx1"/>
                </a:solidFill>
                <a:effectLst/>
                <a:latin typeface="Arial" pitchFamily="34" charset="0"/>
                <a:ea typeface="Times New Roman" pitchFamily="18" charset="0"/>
              </a:rPr>
              <a:t> XT5 (1,76 </a:t>
            </a:r>
            <a:r>
              <a:rPr kumimoji="0" lang="ru-RU" sz="1600" b="0" i="0" u="none" strike="noStrike" cap="none" normalizeH="0" baseline="0" dirty="0" err="1" smtClean="0">
                <a:ln>
                  <a:noFill/>
                </a:ln>
                <a:solidFill>
                  <a:schemeClr val="tx1"/>
                </a:solidFill>
                <a:effectLst/>
                <a:latin typeface="Arial" pitchFamily="34" charset="0"/>
                <a:ea typeface="Times New Roman" pitchFamily="18" charset="0"/>
              </a:rPr>
              <a:t>петафлопс</a:t>
            </a:r>
            <a:r>
              <a:rPr kumimoji="0" lang="ru-RU" sz="1600" b="0" i="0" u="none" strike="noStrike" cap="none" normalizeH="0" baseline="0" dirty="0" smtClean="0">
                <a:ln>
                  <a:noFill/>
                </a:ln>
                <a:solidFill>
                  <a:schemeClr val="tx1"/>
                </a:solidFill>
                <a:effectLst/>
                <a:latin typeface="Arial" pitchFamily="34" charset="0"/>
                <a:ea typeface="Times New Roman" pitchFamily="18" charset="0"/>
              </a:rPr>
              <a:t>), расположенный в Национальной лаборатории </a:t>
            </a:r>
            <a:r>
              <a:rPr kumimoji="0" lang="ru-RU" sz="1600" b="0" i="0" u="none" strike="noStrike" cap="none" normalizeH="0" baseline="0" dirty="0" err="1" smtClean="0">
                <a:ln>
                  <a:noFill/>
                </a:ln>
                <a:solidFill>
                  <a:schemeClr val="tx1"/>
                </a:solidFill>
                <a:effectLst/>
                <a:latin typeface="Arial" pitchFamily="34" charset="0"/>
                <a:ea typeface="Times New Roman" pitchFamily="18" charset="0"/>
              </a:rPr>
              <a:t>Оук-Риджа</a:t>
            </a:r>
            <a:r>
              <a:rPr kumimoji="0" lang="ru-RU" sz="1600" b="0" i="0" u="none" strike="noStrike" cap="none" normalizeH="0" baseline="0" dirty="0" smtClean="0">
                <a:ln>
                  <a:noFill/>
                </a:ln>
                <a:solidFill>
                  <a:schemeClr val="tx1"/>
                </a:solidFill>
                <a:effectLst/>
                <a:latin typeface="Arial" pitchFamily="34" charset="0"/>
                <a:ea typeface="Times New Roman" pitchFamily="18" charset="0"/>
              </a:rPr>
              <a:t> в США. Тяньхэ-1А использует 7168 графических процессоров </a:t>
            </a:r>
            <a:r>
              <a:rPr kumimoji="0" lang="ru-RU" sz="1600" b="0" i="0" u="none" strike="noStrike" cap="none" normalizeH="0" baseline="0" dirty="0" err="1" smtClean="0">
                <a:ln>
                  <a:noFill/>
                </a:ln>
                <a:solidFill>
                  <a:schemeClr val="tx1"/>
                </a:solidFill>
                <a:effectLst/>
                <a:latin typeface="Arial" pitchFamily="34" charset="0"/>
                <a:ea typeface="Times New Roman" pitchFamily="18" charset="0"/>
              </a:rPr>
              <a:t>Nvidia</a:t>
            </a:r>
            <a:r>
              <a:rPr kumimoji="0" lang="ru-RU" sz="1600" b="0" i="0" u="none" strike="noStrike" cap="none" normalizeH="0" baseline="0" dirty="0" smtClean="0">
                <a:ln>
                  <a:noFill/>
                </a:ln>
                <a:solidFill>
                  <a:schemeClr val="tx1"/>
                </a:solidFill>
                <a:effectLst/>
                <a:latin typeface="Arial" pitchFamily="34" charset="0"/>
                <a:ea typeface="Times New Roman" pitchFamily="18" charset="0"/>
              </a:rPr>
              <a:t> </a:t>
            </a:r>
            <a:r>
              <a:rPr kumimoji="0" lang="ru-RU" sz="1600" b="0" i="0" u="none" strike="noStrike" cap="none" normalizeH="0" baseline="0" dirty="0" err="1" smtClean="0">
                <a:ln>
                  <a:noFill/>
                </a:ln>
                <a:solidFill>
                  <a:schemeClr val="tx1"/>
                </a:solidFill>
                <a:effectLst/>
                <a:latin typeface="Arial" pitchFamily="34" charset="0"/>
                <a:ea typeface="Times New Roman" pitchFamily="18" charset="0"/>
              </a:rPr>
              <a:t>Tesla</a:t>
            </a:r>
            <a:r>
              <a:rPr kumimoji="0" lang="ru-RU" sz="1600" b="0" i="0" u="none" strike="noStrike" cap="none" normalizeH="0" baseline="0" dirty="0" smtClean="0">
                <a:ln>
                  <a:noFill/>
                </a:ln>
                <a:solidFill>
                  <a:schemeClr val="tx1"/>
                </a:solidFill>
                <a:effectLst/>
                <a:latin typeface="Arial" pitchFamily="34" charset="0"/>
                <a:ea typeface="Times New Roman" pitchFamily="18" charset="0"/>
              </a:rPr>
              <a:t> M2050 и 14336 серверных процессоров </a:t>
            </a:r>
            <a:r>
              <a:rPr kumimoji="0" lang="ru-RU" sz="1600" b="0" i="0" u="none" strike="noStrike" cap="none" normalizeH="0" baseline="0" dirty="0" err="1" smtClean="0">
                <a:ln>
                  <a:noFill/>
                </a:ln>
                <a:solidFill>
                  <a:schemeClr val="tx1"/>
                </a:solidFill>
                <a:effectLst/>
                <a:latin typeface="Arial" pitchFamily="34" charset="0"/>
                <a:ea typeface="Times New Roman" pitchFamily="18" charset="0"/>
              </a:rPr>
              <a:t>Intel</a:t>
            </a:r>
            <a:r>
              <a:rPr kumimoji="0" lang="ru-RU" sz="1600" b="0" i="0" u="none" strike="noStrike" cap="none" normalizeH="0" baseline="0" dirty="0" smtClean="0">
                <a:ln>
                  <a:noFill/>
                </a:ln>
                <a:solidFill>
                  <a:schemeClr val="tx1"/>
                </a:solidFill>
                <a:effectLst/>
                <a:latin typeface="Arial" pitchFamily="34" charset="0"/>
                <a:ea typeface="Times New Roman" pitchFamily="18" charset="0"/>
              </a:rPr>
              <a:t> </a:t>
            </a:r>
            <a:r>
              <a:rPr kumimoji="0" lang="ru-RU" sz="1600" b="0" i="0" u="none" strike="noStrike" cap="none" normalizeH="0" baseline="0" dirty="0" err="1" smtClean="0">
                <a:ln>
                  <a:noFill/>
                </a:ln>
                <a:solidFill>
                  <a:schemeClr val="tx1"/>
                </a:solidFill>
                <a:effectLst/>
                <a:latin typeface="Arial" pitchFamily="34" charset="0"/>
                <a:ea typeface="Times New Roman" pitchFamily="18" charset="0"/>
              </a:rPr>
              <a:t>Xeon</a:t>
            </a:r>
            <a:r>
              <a:rPr kumimoji="0" lang="ru-RU" sz="1600" b="0" i="0" u="none" strike="noStrike" cap="none" normalizeH="0" baseline="0" dirty="0" smtClean="0">
                <a:ln>
                  <a:noFill/>
                </a:ln>
                <a:solidFill>
                  <a:schemeClr val="tx1"/>
                </a:solidFill>
                <a:effectLst/>
                <a:latin typeface="Arial" pitchFamily="34" charset="0"/>
                <a:ea typeface="Times New Roman" pitchFamily="18" charset="0"/>
              </a:rPr>
              <a:t>[2]. </a:t>
            </a:r>
            <a:endParaRPr kumimoji="0" lang="ru-RU" sz="2400" b="0" i="0" u="none" strike="noStrike" cap="none" normalizeH="0" baseline="0" dirty="0" smtClean="0">
              <a:ln>
                <a:noFill/>
              </a:ln>
              <a:solidFill>
                <a:schemeClr val="tx1"/>
              </a:solidFill>
              <a:effectLst/>
              <a:latin typeface="Arial" pitchFamily="34" charset="0"/>
            </a:endParaRPr>
          </a:p>
        </p:txBody>
      </p:sp>
      <p:pic>
        <p:nvPicPr>
          <p:cNvPr id="149506" name="Picture 2"/>
          <p:cNvPicPr>
            <a:picLocks noChangeAspect="1" noChangeArrowheads="1"/>
          </p:cNvPicPr>
          <p:nvPr/>
        </p:nvPicPr>
        <p:blipFill>
          <a:blip r:embed="rId6" cstate="email"/>
          <a:srcRect b="5788"/>
          <a:stretch>
            <a:fillRect/>
          </a:stretch>
        </p:blipFill>
        <p:spPr bwMode="auto">
          <a:xfrm>
            <a:off x="1714480" y="1142984"/>
            <a:ext cx="5154706" cy="328614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1000132"/>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3200" dirty="0" smtClean="0">
                <a:ln w="1905"/>
                <a:solidFill>
                  <a:srgbClr val="FF0000"/>
                </a:solidFill>
                <a:effectLst>
                  <a:outerShdw blurRad="38100" dist="38100" dir="2700000" algn="tl">
                    <a:srgbClr val="000000">
                      <a:alpha val="43137"/>
                    </a:srgbClr>
                  </a:outerShdw>
                </a:effectLst>
              </a:rPr>
              <a:t>4</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(с 1980г)</a:t>
            </a:r>
          </a:p>
          <a:p>
            <a:pPr marL="0" indent="0" algn="ctr">
              <a:buFont typeface="Georgia" pitchFamily="18" charset="0"/>
              <a:buNone/>
            </a:pPr>
            <a:r>
              <a:rPr lang="ru-RU" sz="2400" dirty="0" smtClean="0">
                <a:ln w="1905"/>
                <a:solidFill>
                  <a:srgbClr val="FF0000"/>
                </a:solidFill>
                <a:effectLst>
                  <a:outerShdw blurRad="38100" dist="38100" dir="2700000" algn="tl">
                    <a:srgbClr val="000000">
                      <a:alpha val="43137"/>
                    </a:srgbClr>
                  </a:outerShdw>
                </a:effectLst>
              </a:rPr>
              <a:t>СУПЕРКОМПЬЮТЕРЫ</a:t>
            </a:r>
            <a:endParaRPr lang="ru-RU" sz="2400" dirty="0">
              <a:ln w="1905"/>
              <a:solidFill>
                <a:srgbClr val="FF0000"/>
              </a:solidFill>
              <a:effectLst>
                <a:outerShdw blurRad="38100" dist="38100" dir="2700000" algn="tl">
                  <a:srgbClr val="000000">
                    <a:alpha val="43137"/>
                  </a:srgbClr>
                </a:outerShdw>
              </a:effectLst>
            </a:endParaRPr>
          </a:p>
        </p:txBody>
      </p:sp>
      <p:sp>
        <p:nvSpPr>
          <p:cNvPr id="151553" name="Rectangle 1"/>
          <p:cNvSpPr>
            <a:spLocks noChangeArrowheads="1"/>
          </p:cNvSpPr>
          <p:nvPr/>
        </p:nvSpPr>
        <p:spPr bwMode="auto">
          <a:xfrm>
            <a:off x="2786050" y="1214422"/>
            <a:ext cx="6072230" cy="550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1" i="0" u="sng" strike="noStrike" cap="none" normalizeH="0" baseline="0" dirty="0" smtClean="0">
                <a:ln>
                  <a:noFill/>
                </a:ln>
                <a:solidFill>
                  <a:schemeClr val="tx1"/>
                </a:solidFill>
                <a:effectLst/>
                <a:latin typeface="Arial" pitchFamily="34" charset="0"/>
                <a:ea typeface="Times New Roman" pitchFamily="18" charset="0"/>
              </a:rPr>
              <a:t>"</a:t>
            </a:r>
            <a:r>
              <a:rPr kumimoji="0" lang="ru-RU" sz="1600" b="1" i="0" u="sng" strike="noStrike" cap="none" normalizeH="0" baseline="0" dirty="0" err="1" smtClean="0">
                <a:ln>
                  <a:noFill/>
                </a:ln>
                <a:solidFill>
                  <a:schemeClr val="tx1"/>
                </a:solidFill>
                <a:effectLst/>
                <a:latin typeface="Arial" pitchFamily="34" charset="0"/>
                <a:ea typeface="Times New Roman" pitchFamily="18" charset="0"/>
              </a:rPr>
              <a:t>Deep</a:t>
            </a:r>
            <a:r>
              <a:rPr kumimoji="0" lang="ru-RU" sz="1600" b="1" i="0" u="sng" strike="noStrike" cap="none" normalizeH="0" baseline="0" dirty="0" smtClean="0">
                <a:ln>
                  <a:noFill/>
                </a:ln>
                <a:solidFill>
                  <a:schemeClr val="tx1"/>
                </a:solidFill>
                <a:effectLst/>
                <a:latin typeface="Arial" pitchFamily="34" charset="0"/>
                <a:ea typeface="Times New Roman" pitchFamily="18" charset="0"/>
              </a:rPr>
              <a:t> </a:t>
            </a:r>
            <a:r>
              <a:rPr kumimoji="0" lang="ru-RU" sz="1600" b="1" i="0" u="sng" strike="noStrike" cap="none" normalizeH="0" baseline="0" dirty="0" err="1" smtClean="0">
                <a:ln>
                  <a:noFill/>
                </a:ln>
                <a:solidFill>
                  <a:schemeClr val="tx1"/>
                </a:solidFill>
                <a:effectLst/>
                <a:latin typeface="Arial" pitchFamily="34" charset="0"/>
                <a:ea typeface="Times New Roman" pitchFamily="18" charset="0"/>
              </a:rPr>
              <a:t>Blue</a:t>
            </a:r>
            <a:r>
              <a:rPr kumimoji="0" lang="ru-RU" sz="1600" b="1" i="0" u="sng" strike="noStrike" cap="none" normalizeH="0" baseline="0" dirty="0" smtClean="0">
                <a:ln>
                  <a:noFill/>
                </a:ln>
                <a:solidFill>
                  <a:schemeClr val="tx1"/>
                </a:solidFill>
                <a:effectLst/>
                <a:latin typeface="Arial" pitchFamily="34" charset="0"/>
                <a:ea typeface="Times New Roman" pitchFamily="18" charset="0"/>
              </a:rPr>
              <a:t>" </a:t>
            </a:r>
            <a:r>
              <a:rPr kumimoji="0" lang="ru-RU" sz="1600" b="0" i="0" u="none" strike="noStrike" cap="none" normalizeH="0" baseline="0" dirty="0" smtClean="0">
                <a:ln>
                  <a:noFill/>
                </a:ln>
                <a:solidFill>
                  <a:schemeClr val="tx1"/>
                </a:solidFill>
                <a:effectLst/>
                <a:latin typeface="Arial" pitchFamily="34" charset="0"/>
                <a:ea typeface="Times New Roman" pitchFamily="18" charset="0"/>
              </a:rPr>
              <a:t>- на сегодняшний день - самый известный компьютер в мире. Его ещё называют "шахматный суперкомпьютер", так как он создавался корпорацией IBM, в рамках проекта "</a:t>
            </a:r>
            <a:r>
              <a:rPr kumimoji="0" lang="ru-RU" sz="1600" b="0" i="0" u="none" strike="noStrike" cap="none" normalizeH="0" baseline="0" dirty="0" err="1" smtClean="0">
                <a:ln>
                  <a:noFill/>
                </a:ln>
                <a:solidFill>
                  <a:schemeClr val="tx1"/>
                </a:solidFill>
                <a:effectLst/>
                <a:latin typeface="Arial" pitchFamily="34" charset="0"/>
                <a:ea typeface="Times New Roman" pitchFamily="18" charset="0"/>
              </a:rPr>
              <a:t>Deep</a:t>
            </a:r>
            <a:r>
              <a:rPr kumimoji="0" lang="ru-RU" sz="1600" b="0" i="0" u="none" strike="noStrike" cap="none" normalizeH="0" baseline="0" dirty="0" smtClean="0">
                <a:ln>
                  <a:noFill/>
                </a:ln>
                <a:solidFill>
                  <a:schemeClr val="tx1"/>
                </a:solidFill>
                <a:effectLst/>
                <a:latin typeface="Arial" pitchFamily="34" charset="0"/>
                <a:ea typeface="Times New Roman" pitchFamily="18" charset="0"/>
              </a:rPr>
              <a:t> </a:t>
            </a:r>
            <a:r>
              <a:rPr kumimoji="0" lang="ru-RU" sz="1600" b="0" i="0" u="none" strike="noStrike" cap="none" normalizeH="0" baseline="0" dirty="0" err="1" smtClean="0">
                <a:ln>
                  <a:noFill/>
                </a:ln>
                <a:solidFill>
                  <a:schemeClr val="tx1"/>
                </a:solidFill>
                <a:effectLst/>
                <a:latin typeface="Arial" pitchFamily="34" charset="0"/>
                <a:ea typeface="Times New Roman" pitchFamily="18" charset="0"/>
              </a:rPr>
              <a:t>Thought</a:t>
            </a:r>
            <a:r>
              <a:rPr kumimoji="0" lang="ru-RU" sz="1600" b="0" i="0" u="none" strike="noStrike" cap="none" normalizeH="0" baseline="0" dirty="0" smtClean="0">
                <a:ln>
                  <a:noFill/>
                </a:ln>
                <a:solidFill>
                  <a:schemeClr val="tx1"/>
                </a:solidFill>
                <a:effectLst/>
                <a:latin typeface="Arial" pitchFamily="34" charset="0"/>
                <a:ea typeface="Times New Roman" pitchFamily="18" charset="0"/>
              </a:rPr>
              <a:t>", специально для шахматных поединков с человеком. </a:t>
            </a:r>
            <a:endParaRPr kumimoji="0" lang="ru-RU" sz="105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Arial" pitchFamily="34" charset="0"/>
                <a:ea typeface="Times New Roman" pitchFamily="18" charset="0"/>
              </a:rPr>
              <a:t>В мае 1997 года состоялся шахматный матч, ставший знаменательным в истории человечества. Мощному компьютеру, его программе и команде специалистов из IBM противостоял действующий чемпион мира по шахматам - Гарри Каспаров - величайший игрок в истории шахмат. Это был его третий поединок за всю историю существования "</a:t>
            </a:r>
            <a:r>
              <a:rPr kumimoji="0" lang="ru-RU" sz="1600" b="0" i="0" u="none" strike="noStrike" cap="none" normalizeH="0" baseline="0" dirty="0" err="1" smtClean="0">
                <a:ln>
                  <a:noFill/>
                </a:ln>
                <a:solidFill>
                  <a:schemeClr val="tx1"/>
                </a:solidFill>
                <a:effectLst/>
                <a:latin typeface="Arial" pitchFamily="34" charset="0"/>
                <a:ea typeface="Times New Roman" pitchFamily="18" charset="0"/>
              </a:rPr>
              <a:t>Deep</a:t>
            </a:r>
            <a:r>
              <a:rPr kumimoji="0" lang="ru-RU" sz="1600" b="0" i="0" u="none" strike="noStrike" cap="none" normalizeH="0" baseline="0" dirty="0" smtClean="0">
                <a:ln>
                  <a:noFill/>
                </a:ln>
                <a:solidFill>
                  <a:schemeClr val="tx1"/>
                </a:solidFill>
                <a:effectLst/>
                <a:latin typeface="Arial" pitchFamily="34" charset="0"/>
                <a:ea typeface="Times New Roman" pitchFamily="18" charset="0"/>
              </a:rPr>
              <a:t> </a:t>
            </a:r>
            <a:r>
              <a:rPr kumimoji="0" lang="ru-RU" sz="1600" b="0" i="0" u="none" strike="noStrike" cap="none" normalizeH="0" baseline="0" dirty="0" err="1" smtClean="0">
                <a:ln>
                  <a:noFill/>
                </a:ln>
                <a:solidFill>
                  <a:schemeClr val="tx1"/>
                </a:solidFill>
                <a:effectLst/>
                <a:latin typeface="Arial" pitchFamily="34" charset="0"/>
                <a:ea typeface="Times New Roman" pitchFamily="18" charset="0"/>
              </a:rPr>
              <a:t>Blue</a:t>
            </a:r>
            <a:r>
              <a:rPr kumimoji="0" lang="ru-RU" sz="1600" b="0" i="0" u="none" strike="noStrike" cap="none" normalizeH="0" baseline="0" dirty="0" smtClean="0">
                <a:ln>
                  <a:noFill/>
                </a:ln>
                <a:solidFill>
                  <a:schemeClr val="tx1"/>
                </a:solidFill>
                <a:effectLst/>
                <a:latin typeface="Arial" pitchFamily="34" charset="0"/>
                <a:ea typeface="Times New Roman" pitchFamily="18" charset="0"/>
              </a:rPr>
              <a:t>". Матчи 1989 и 1996 годов закончились победой Каспарова. В 1997 году Каспаров повёл в счёте, но </a:t>
            </a:r>
            <a:r>
              <a:rPr kumimoji="0" lang="ru-RU" sz="1600" b="0" i="0" u="none" strike="noStrike" cap="none" normalizeH="0" baseline="0" dirty="0" err="1" smtClean="0">
                <a:ln>
                  <a:noFill/>
                </a:ln>
                <a:solidFill>
                  <a:schemeClr val="tx1"/>
                </a:solidFill>
                <a:effectLst/>
                <a:latin typeface="Arial" pitchFamily="34" charset="0"/>
                <a:ea typeface="Times New Roman" pitchFamily="18" charset="0"/>
              </a:rPr>
              <a:t>Deep</a:t>
            </a:r>
            <a:r>
              <a:rPr kumimoji="0" lang="ru-RU" sz="1600" b="0" i="0" u="none" strike="noStrike" cap="none" normalizeH="0" baseline="0" dirty="0" smtClean="0">
                <a:ln>
                  <a:noFill/>
                </a:ln>
                <a:solidFill>
                  <a:schemeClr val="tx1"/>
                </a:solidFill>
                <a:effectLst/>
                <a:latin typeface="Arial" pitchFamily="34" charset="0"/>
                <a:ea typeface="Times New Roman" pitchFamily="18" charset="0"/>
              </a:rPr>
              <a:t> </a:t>
            </a:r>
            <a:r>
              <a:rPr kumimoji="0" lang="ru-RU" sz="1600" b="0" i="0" u="none" strike="noStrike" cap="none" normalizeH="0" baseline="0" dirty="0" err="1" smtClean="0">
                <a:ln>
                  <a:noFill/>
                </a:ln>
                <a:solidFill>
                  <a:schemeClr val="tx1"/>
                </a:solidFill>
                <a:effectLst/>
                <a:latin typeface="Arial" pitchFamily="34" charset="0"/>
                <a:ea typeface="Times New Roman" pitchFamily="18" charset="0"/>
              </a:rPr>
              <a:t>Blue</a:t>
            </a:r>
            <a:r>
              <a:rPr kumimoji="0" lang="ru-RU" sz="1600" b="0" i="0" u="none" strike="noStrike" cap="none" normalizeH="0" baseline="0" dirty="0" smtClean="0">
                <a:ln>
                  <a:noFill/>
                </a:ln>
                <a:solidFill>
                  <a:schemeClr val="tx1"/>
                </a:solidFill>
                <a:effectLst/>
                <a:latin typeface="Arial" pitchFamily="34" charset="0"/>
                <a:ea typeface="Times New Roman" pitchFamily="18" charset="0"/>
              </a:rPr>
              <a:t> его догнал во втором матче. Затем последовала серия из трёх ничейных матчей. Счёт был равным. Стало очевидно, что суперкомпьютер действительно стал мощнее, чем он был в предыдущие годы. Финальный, шестой, матч был стремительным. Всего 19 ходов (обычно ходов в 2-2,5 раза дольше) в течение часа (обычно гроссмейстеры играют около четырёх часов). На глазах у следивших за ходом поединка произошло, казалось бы, невозможное... Каспаров был побеждён компьютером.</a:t>
            </a:r>
            <a:endParaRPr kumimoji="0" lang="ru-RU" sz="1050" b="0" i="0" u="none" strike="noStrike" cap="none" normalizeH="0" baseline="0" dirty="0" smtClean="0">
              <a:ln>
                <a:noFill/>
              </a:ln>
              <a:solidFill>
                <a:schemeClr val="tx1"/>
              </a:solidFill>
              <a:effectLst/>
              <a:latin typeface="Arial" pitchFamily="34" charset="0"/>
            </a:endParaRPr>
          </a:p>
        </p:txBody>
      </p:sp>
      <p:pic>
        <p:nvPicPr>
          <p:cNvPr id="151555" name="Picture 3"/>
          <p:cNvPicPr>
            <a:picLocks noChangeAspect="1" noChangeArrowheads="1"/>
          </p:cNvPicPr>
          <p:nvPr/>
        </p:nvPicPr>
        <p:blipFill>
          <a:blip r:embed="rId6" cstate="email"/>
          <a:srcRect/>
          <a:stretch>
            <a:fillRect/>
          </a:stretch>
        </p:blipFill>
        <p:spPr bwMode="auto">
          <a:xfrm>
            <a:off x="357158" y="3531956"/>
            <a:ext cx="2434282" cy="1897308"/>
          </a:xfrm>
          <a:prstGeom prst="rect">
            <a:avLst/>
          </a:prstGeom>
          <a:noFill/>
          <a:ln w="9525">
            <a:noFill/>
            <a:miter lim="800000"/>
            <a:headEnd/>
            <a:tailEnd/>
          </a:ln>
        </p:spPr>
      </p:pic>
      <p:pic>
        <p:nvPicPr>
          <p:cNvPr id="151556" name="Picture 4"/>
          <p:cNvPicPr>
            <a:picLocks noChangeAspect="1" noChangeArrowheads="1"/>
          </p:cNvPicPr>
          <p:nvPr/>
        </p:nvPicPr>
        <p:blipFill>
          <a:blip r:embed="rId7" cstate="email"/>
          <a:srcRect/>
          <a:stretch>
            <a:fillRect/>
          </a:stretch>
        </p:blipFill>
        <p:spPr bwMode="auto">
          <a:xfrm>
            <a:off x="357158" y="1571612"/>
            <a:ext cx="2411032" cy="142876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7" name="TextBox 6"/>
          <p:cNvSpPr txBox="1"/>
          <p:nvPr/>
        </p:nvSpPr>
        <p:spPr>
          <a:xfrm>
            <a:off x="1714480" y="214290"/>
            <a:ext cx="5572164" cy="523220"/>
          </a:xfrm>
          <a:prstGeom prst="rect">
            <a:avLst/>
          </a:prstGeom>
          <a:noFill/>
        </p:spPr>
        <p:txBody>
          <a:bodyPr wrap="square" rtlCol="0">
            <a:spAutoFit/>
          </a:bodyPr>
          <a:lstStyle/>
          <a:p>
            <a:pPr algn="ctr"/>
            <a:r>
              <a:rPr lang="ru-RU" sz="2800" b="1" dirty="0" smtClean="0">
                <a:ln w="1905"/>
                <a:solidFill>
                  <a:schemeClr val="accent1">
                    <a:lumMod val="75000"/>
                  </a:schemeClr>
                </a:solidFill>
                <a:effectLst>
                  <a:innerShdw blurRad="69850" dist="43180" dir="5400000">
                    <a:srgbClr val="000000">
                      <a:alpha val="65000"/>
                    </a:srgbClr>
                  </a:innerShdw>
                </a:effectLst>
                <a:latin typeface="Arial Narrow" pitchFamily="34" charset="0"/>
              </a:rPr>
              <a:t>Первые счётные устройства</a:t>
            </a:r>
            <a:endParaRPr lang="ru-RU" sz="2800" b="1" dirty="0" smtClean="0">
              <a:ln w="1905"/>
              <a:solidFill>
                <a:schemeClr val="accent1">
                  <a:lumMod val="75000"/>
                </a:schemeClr>
              </a:solidFill>
              <a:effectLst>
                <a:innerShdw blurRad="69850" dist="43180" dir="5400000">
                  <a:srgbClr val="000000">
                    <a:alpha val="65000"/>
                  </a:srgbClr>
                </a:innerShdw>
              </a:effectLst>
              <a:latin typeface="+mj-lt"/>
            </a:endParaRPr>
          </a:p>
        </p:txBody>
      </p:sp>
      <p:sp>
        <p:nvSpPr>
          <p:cNvPr id="6" name="Rectangle 2"/>
          <p:cNvSpPr txBox="1">
            <a:spLocks noChangeArrowheads="1"/>
          </p:cNvSpPr>
          <p:nvPr/>
        </p:nvSpPr>
        <p:spPr>
          <a:xfrm>
            <a:off x="714348" y="714356"/>
            <a:ext cx="7772400" cy="1143000"/>
          </a:xfrm>
          <a:prstGeom prst="rect">
            <a:avLst/>
          </a:prstGeom>
        </p:spPr>
        <p:txBody>
          <a:bodyPr/>
          <a:lstStyle/>
          <a:p>
            <a:pPr marL="319088" marR="0" lvl="0" indent="-319088" algn="ctr" defTabSz="914400" rtl="0" eaLnBrk="0" fontAlgn="base" latinLnBrk="0" hangingPunct="0">
              <a:lnSpc>
                <a:spcPct val="100000"/>
              </a:lnSpc>
              <a:spcBef>
                <a:spcPct val="0"/>
              </a:spcBef>
              <a:spcAft>
                <a:spcPct val="0"/>
              </a:spcAft>
              <a:buClr>
                <a:srgbClr val="C3260C"/>
              </a:buClr>
              <a:buSzPct val="128000"/>
              <a:tabLst/>
              <a:defRPr/>
            </a:pPr>
            <a:r>
              <a:rPr kumimoji="0" lang="ru-RU" sz="4600" b="1" i="0" u="none" strike="noStrike" kern="1200" cap="none" spc="0" normalizeH="0" baseline="0" noProof="0" dirty="0" smtClean="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rPr>
              <a:t>Русские счеты</a:t>
            </a:r>
            <a:endParaRPr kumimoji="0" lang="ru-RU" sz="4600" b="1" i="0" u="none" strike="noStrike" kern="1200" cap="none" spc="0" normalizeH="0" baseline="0" noProof="0" dirty="0">
              <a:ln>
                <a:noFill/>
              </a:ln>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uLnTx/>
              <a:uFillTx/>
              <a:latin typeface="+mj-lt"/>
              <a:ea typeface="+mj-ea"/>
              <a:cs typeface="+mj-cs"/>
            </a:endParaRPr>
          </a:p>
        </p:txBody>
      </p:sp>
      <p:sp>
        <p:nvSpPr>
          <p:cNvPr id="8" name="Rectangle 3"/>
          <p:cNvSpPr txBox="1">
            <a:spLocks noChangeArrowheads="1"/>
          </p:cNvSpPr>
          <p:nvPr/>
        </p:nvSpPr>
        <p:spPr>
          <a:xfrm>
            <a:off x="4357686" y="1857364"/>
            <a:ext cx="4495800" cy="5334000"/>
          </a:xfrm>
          <a:prstGeom prst="rect">
            <a:avLst/>
          </a:prstGeom>
        </p:spPr>
        <p:txBody>
          <a:bodyPr/>
          <a:lstStyle/>
          <a:p>
            <a:pPr marL="0" marR="0" lvl="0" indent="30163" algn="l" defTabSz="914400" rtl="0" eaLnBrk="0" fontAlgn="base" latinLnBrk="0" hangingPunct="0">
              <a:lnSpc>
                <a:spcPct val="100000"/>
              </a:lnSpc>
              <a:spcBef>
                <a:spcPct val="20000"/>
              </a:spcBef>
              <a:spcAft>
                <a:spcPts val="300"/>
              </a:spcAft>
              <a:buClr>
                <a:srgbClr val="C3260C"/>
              </a:buClr>
              <a:buSzPct val="130000"/>
              <a:buFontTx/>
              <a:buNone/>
              <a:tabLst/>
              <a:defRPr/>
            </a:pPr>
            <a:r>
              <a:rPr kumimoji="0" lang="ru-RU" sz="2800" b="1" i="0" u="sng" strike="noStrike" kern="1200" cap="none" spc="0" normalizeH="0" baseline="0" noProof="0" dirty="0" smtClean="0">
                <a:ln>
                  <a:noFill/>
                </a:ln>
                <a:solidFill>
                  <a:srgbClr val="404040"/>
                </a:solidFill>
                <a:effectLst/>
                <a:uLnTx/>
                <a:uFillTx/>
                <a:latin typeface="+mn-lt"/>
                <a:ea typeface="+mn-ea"/>
                <a:cs typeface="+mn-cs"/>
              </a:rPr>
              <a:t>Русские счёты</a:t>
            </a:r>
            <a:r>
              <a:rPr kumimoji="0" lang="ru-RU" sz="2800" b="1" i="0" u="none" strike="noStrike" kern="1200" cap="none" spc="0" normalizeH="0" baseline="0" noProof="0" dirty="0" smtClean="0">
                <a:ln>
                  <a:noFill/>
                </a:ln>
                <a:solidFill>
                  <a:srgbClr val="404040"/>
                </a:solidFill>
                <a:effectLst/>
                <a:uLnTx/>
                <a:uFillTx/>
                <a:latin typeface="+mn-lt"/>
                <a:ea typeface="+mn-ea"/>
                <a:cs typeface="+mn-cs"/>
              </a:rPr>
              <a:t> появились примерно на рубеже 16-17</a:t>
            </a:r>
            <a:r>
              <a:rPr kumimoji="0" lang="en-US" sz="2800" b="1" i="0" u="none" strike="noStrike" kern="1200" cap="none" spc="0" normalizeH="0" baseline="0" noProof="0" dirty="0" smtClean="0">
                <a:ln>
                  <a:noFill/>
                </a:ln>
                <a:solidFill>
                  <a:srgbClr val="404040"/>
                </a:solidFill>
                <a:effectLst/>
                <a:uLnTx/>
                <a:uFillTx/>
                <a:latin typeface="+mn-lt"/>
                <a:ea typeface="+mn-ea"/>
                <a:cs typeface="+mn-cs"/>
              </a:rPr>
              <a:t> </a:t>
            </a:r>
            <a:r>
              <a:rPr kumimoji="0" lang="ru-RU" sz="2800" b="1" i="0" u="none" strike="noStrike" kern="1200" cap="none" spc="0" normalizeH="0" baseline="0" noProof="0" dirty="0" smtClean="0">
                <a:ln>
                  <a:noFill/>
                </a:ln>
                <a:solidFill>
                  <a:srgbClr val="404040"/>
                </a:solidFill>
                <a:effectLst/>
                <a:uLnTx/>
                <a:uFillTx/>
                <a:latin typeface="+mn-lt"/>
                <a:ea typeface="+mn-ea"/>
                <a:cs typeface="+mn-cs"/>
              </a:rPr>
              <a:t>вв.</a:t>
            </a:r>
            <a:endParaRPr kumimoji="0" lang="ru-RU" sz="2800" b="1" i="0" u="none" strike="noStrike" kern="1200" cap="none" spc="0" normalizeH="0" baseline="0" noProof="0" dirty="0">
              <a:ln>
                <a:noFill/>
              </a:ln>
              <a:solidFill>
                <a:srgbClr val="404040"/>
              </a:solidFill>
              <a:effectLst/>
              <a:uLnTx/>
              <a:uFillTx/>
              <a:latin typeface="+mn-lt"/>
              <a:ea typeface="+mn-ea"/>
              <a:cs typeface="+mn-cs"/>
            </a:endParaRPr>
          </a:p>
        </p:txBody>
      </p:sp>
      <p:pic>
        <p:nvPicPr>
          <p:cNvPr id="9" name="Picture 6"/>
          <p:cNvPicPr>
            <a:picLocks noChangeAspect="1" noChangeArrowheads="1"/>
          </p:cNvPicPr>
          <p:nvPr/>
        </p:nvPicPr>
        <p:blipFill>
          <a:blip r:embed="rId5" cstate="email"/>
          <a:srcRect b="17768"/>
          <a:stretch>
            <a:fillRect/>
          </a:stretch>
        </p:blipFill>
        <p:spPr>
          <a:xfrm>
            <a:off x="4786314" y="3714752"/>
            <a:ext cx="3595686" cy="2496024"/>
          </a:xfrm>
          <a:prstGeom prst="rect">
            <a:avLst/>
          </a:prstGeom>
          <a:noFill/>
          <a:ln>
            <a:solidFill>
              <a:schemeClr val="accent1"/>
            </a:solidFill>
          </a:ln>
        </p:spPr>
      </p:pic>
      <p:pic>
        <p:nvPicPr>
          <p:cNvPr id="35842" name="Picture 2" descr="http://www.brainity.ru/upload/iblock/b5f/b5f19fb7dc6c1f2a8b155c2d90a29ad5.jpg"/>
          <p:cNvPicPr>
            <a:picLocks noChangeAspect="1" noChangeArrowheads="1"/>
          </p:cNvPicPr>
          <p:nvPr/>
        </p:nvPicPr>
        <p:blipFill>
          <a:blip r:embed="rId6" cstate="email">
            <a:clrChange>
              <a:clrFrom>
                <a:srgbClr val="FFFFFF"/>
              </a:clrFrom>
              <a:clrTo>
                <a:srgbClr val="FFFFFF">
                  <a:alpha val="0"/>
                </a:srgbClr>
              </a:clrTo>
            </a:clrChange>
          </a:blip>
          <a:srcRect/>
          <a:stretch>
            <a:fillRect/>
          </a:stretch>
        </p:blipFill>
        <p:spPr bwMode="auto">
          <a:xfrm>
            <a:off x="714348" y="1785926"/>
            <a:ext cx="2714644" cy="3499639"/>
          </a:xfrm>
          <a:prstGeom prst="rect">
            <a:avLst/>
          </a:prstGeom>
          <a:noFill/>
        </p:spPr>
      </p:pic>
      <p:sp>
        <p:nvSpPr>
          <p:cNvPr id="10" name="Стрелка влево 9"/>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26" name="Picture 2" descr="D:\ОБ\фон к презентации\СОШ-1 История ВТ\Созданное\kinolenta.gif">
            <a:hlinkClick r:id="rId7" action="ppaction://hlinkfile" tooltip="Видео &quot;Счёты&quot;"/>
          </p:cNvPr>
          <p:cNvPicPr>
            <a:picLocks noChangeAspect="1" noChangeArrowheads="1" noCrop="1"/>
          </p:cNvPicPr>
          <p:nvPr/>
        </p:nvPicPr>
        <p:blipFill>
          <a:blip r:embed="rId8" cstate="email"/>
          <a:srcRect/>
          <a:stretch>
            <a:fillRect/>
          </a:stretch>
        </p:blipFill>
        <p:spPr bwMode="auto">
          <a:xfrm>
            <a:off x="714348" y="5643578"/>
            <a:ext cx="677058" cy="619436"/>
          </a:xfrm>
          <a:prstGeom prst="rect">
            <a:avLst/>
          </a:prstGeom>
          <a:noFill/>
        </p:spPr>
      </p:pic>
      <p:sp>
        <p:nvSpPr>
          <p:cNvPr id="13" name="TextBox 12"/>
          <p:cNvSpPr txBox="1"/>
          <p:nvPr/>
        </p:nvSpPr>
        <p:spPr>
          <a:xfrm>
            <a:off x="642910" y="6215082"/>
            <a:ext cx="1143008" cy="369332"/>
          </a:xfrm>
          <a:prstGeom prst="rect">
            <a:avLst/>
          </a:prstGeom>
          <a:noFill/>
        </p:spPr>
        <p:txBody>
          <a:bodyPr wrap="square" rtlCol="0">
            <a:spAutoFit/>
          </a:bodyPr>
          <a:lstStyle/>
          <a:p>
            <a:r>
              <a:rPr lang="ru-RU" dirty="0" smtClean="0">
                <a:effectLst>
                  <a:outerShdw blurRad="38100" dist="38100" dir="2700000" algn="tl">
                    <a:srgbClr val="000000">
                      <a:alpha val="43137"/>
                    </a:srgbClr>
                  </a:outerShdw>
                </a:effectLst>
                <a:hlinkClick r:id="rId7" action="ppaction://hlinkfile" tooltip="Видео &quot;Счёты&quot;"/>
              </a:rPr>
              <a:t>Счёты</a:t>
            </a:r>
            <a:r>
              <a:rPr lang="ru-RU" dirty="0" smtClean="0"/>
              <a:t> </a:t>
            </a:r>
            <a:endParaRPr lang="ru-RU" dirty="0"/>
          </a:p>
        </p:txBody>
      </p:sp>
      <p:sp>
        <p:nvSpPr>
          <p:cNvPr id="14" name="Стрелка влево 13">
            <a:hlinkClick r:id="rId9" action="ppaction://hlinksldjump" tooltip="МЕНЮ"/>
          </p:cNvPr>
          <p:cNvSpPr/>
          <p:nvPr/>
        </p:nvSpPr>
        <p:spPr>
          <a:xfrm>
            <a:off x="8215338"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a:hlinkClick r:id="rId5" action="ppaction://hlinksldjump"/>
          </p:cNvPr>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3200" dirty="0" smtClean="0">
                <a:ln w="1905"/>
                <a:solidFill>
                  <a:srgbClr val="FF0000"/>
                </a:solidFill>
                <a:effectLst>
                  <a:outerShdw blurRad="38100" dist="38100" dir="2700000" algn="tl">
                    <a:srgbClr val="000000">
                      <a:alpha val="43137"/>
                    </a:srgbClr>
                  </a:outerShdw>
                </a:effectLst>
              </a:rPr>
              <a:t>4</a:t>
            </a:r>
            <a:r>
              <a:rPr lang="ru-RU" sz="2400" dirty="0" smtClean="0">
                <a:ln w="1905"/>
                <a:solidFill>
                  <a:srgbClr val="FF0000"/>
                </a:solidFill>
                <a:effectLst>
                  <a:outerShdw blurRad="38100" dist="38100" dir="2700000" algn="tl">
                    <a:srgbClr val="000000">
                      <a:alpha val="43137"/>
                    </a:srgbClr>
                  </a:outerShdw>
                </a:effectLst>
              </a:rPr>
              <a:t>-е ПОКОЛЕНИЕ</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КОМПЬЮТЕРОВ</a:t>
            </a:r>
            <a:r>
              <a:rPr lang="ru-RU" sz="2400" dirty="0" smtClean="0">
                <a:ln w="1905"/>
                <a:solidFill>
                  <a:srgbClr val="FF0000"/>
                </a:solidFill>
                <a:effectLst>
                  <a:innerShdw blurRad="69850" dist="43180" dir="5400000">
                    <a:srgbClr val="000000">
                      <a:alpha val="65000"/>
                    </a:srgbClr>
                  </a:innerShdw>
                </a:effectLst>
              </a:rPr>
              <a:t> </a:t>
            </a:r>
            <a:r>
              <a:rPr lang="ru-RU" sz="2400" dirty="0" smtClean="0">
                <a:ln w="1905"/>
                <a:solidFill>
                  <a:srgbClr val="FF0000"/>
                </a:solidFill>
                <a:effectLst>
                  <a:outerShdw blurRad="38100" dist="38100" dir="2700000" algn="tl">
                    <a:srgbClr val="000000">
                      <a:alpha val="43137"/>
                    </a:srgbClr>
                  </a:outerShdw>
                </a:effectLst>
              </a:rPr>
              <a:t>(ЭВМ) (с 1980г)</a:t>
            </a:r>
          </a:p>
          <a:p>
            <a:pPr marL="0" indent="0" algn="ctr">
              <a:buFont typeface="Georgia" pitchFamily="18" charset="0"/>
              <a:buNone/>
            </a:pPr>
            <a:r>
              <a:rPr lang="ru-RU" sz="2400" dirty="0" smtClean="0">
                <a:ln w="1905"/>
                <a:solidFill>
                  <a:srgbClr val="FF0000"/>
                </a:solidFill>
                <a:effectLst>
                  <a:outerShdw blurRad="38100" dist="38100" dir="2700000" algn="tl">
                    <a:srgbClr val="000000">
                      <a:alpha val="43137"/>
                    </a:srgbClr>
                  </a:outerShdw>
                </a:effectLst>
              </a:rPr>
              <a:t>СУПЕРКОМПЬЮТЕРЫ</a:t>
            </a:r>
            <a:endParaRPr lang="ru-RU" sz="2400" dirty="0">
              <a:ln w="1905"/>
              <a:solidFill>
                <a:srgbClr val="FF0000"/>
              </a:solidFill>
              <a:effectLst>
                <a:outerShdw blurRad="38100" dist="38100" dir="2700000" algn="tl">
                  <a:srgbClr val="000000">
                    <a:alpha val="43137"/>
                  </a:srgbClr>
                </a:outerShdw>
              </a:effectLst>
            </a:endParaRPr>
          </a:p>
        </p:txBody>
      </p:sp>
      <p:pic>
        <p:nvPicPr>
          <p:cNvPr id="132097" name="Picture 1"/>
          <p:cNvPicPr>
            <a:picLocks noChangeAspect="1" noChangeArrowheads="1"/>
          </p:cNvPicPr>
          <p:nvPr/>
        </p:nvPicPr>
        <p:blipFill>
          <a:blip r:embed="rId6" cstate="email"/>
          <a:srcRect/>
          <a:stretch>
            <a:fillRect/>
          </a:stretch>
        </p:blipFill>
        <p:spPr bwMode="auto">
          <a:xfrm>
            <a:off x="1928794" y="1214422"/>
            <a:ext cx="5095600" cy="3476332"/>
          </a:xfrm>
          <a:prstGeom prst="rect">
            <a:avLst/>
          </a:prstGeom>
          <a:noFill/>
          <a:ln w="9525">
            <a:noFill/>
            <a:miter lim="800000"/>
            <a:headEnd/>
            <a:tailEnd/>
          </a:ln>
        </p:spPr>
      </p:pic>
      <p:sp>
        <p:nvSpPr>
          <p:cNvPr id="132098" name="Rectangle 2"/>
          <p:cNvSpPr>
            <a:spLocks noChangeArrowheads="1"/>
          </p:cNvSpPr>
          <p:nvPr/>
        </p:nvSpPr>
        <p:spPr bwMode="auto">
          <a:xfrm>
            <a:off x="357158" y="4714884"/>
            <a:ext cx="8429684"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Arial" pitchFamily="34" charset="0"/>
                <a:ea typeface="Times New Roman" pitchFamily="18" charset="0"/>
              </a:rPr>
              <a:t>В апреле 2012 года в Китае начал работу третий в мире по производительности суперкомпьютер "</a:t>
            </a:r>
            <a:r>
              <a:rPr kumimoji="0" lang="ru-RU" b="0" i="0" u="none" strike="noStrike" cap="none" normalizeH="0" baseline="0" dirty="0" err="1" smtClean="0">
                <a:ln>
                  <a:noFill/>
                </a:ln>
                <a:solidFill>
                  <a:schemeClr val="tx1"/>
                </a:solidFill>
                <a:effectLst/>
                <a:latin typeface="Arial" pitchFamily="34" charset="0"/>
                <a:ea typeface="Times New Roman" pitchFamily="18" charset="0"/>
              </a:rPr>
              <a:t>Синюнь</a:t>
            </a:r>
            <a:r>
              <a:rPr kumimoji="0" lang="ru-RU" b="0" i="0" u="none" strike="noStrike" cap="none" normalizeH="0" baseline="0" dirty="0" smtClean="0">
                <a:ln>
                  <a:noFill/>
                </a:ln>
                <a:solidFill>
                  <a:schemeClr val="tx1"/>
                </a:solidFill>
                <a:effectLst/>
                <a:latin typeface="Arial" pitchFamily="34" charset="0"/>
                <a:ea typeface="Times New Roman" pitchFamily="18" charset="0"/>
              </a:rPr>
              <a:t>», способным выполнять расчеты с плавающей точкой с двойной точностью со скоростью более 1 </a:t>
            </a:r>
            <a:r>
              <a:rPr kumimoji="0" lang="ru-RU" b="0" i="0" u="none" strike="noStrike" cap="none" normalizeH="0" baseline="0" dirty="0" err="1" smtClean="0">
                <a:ln>
                  <a:noFill/>
                </a:ln>
                <a:solidFill>
                  <a:schemeClr val="tx1"/>
                </a:solidFill>
                <a:effectLst/>
                <a:latin typeface="Arial" pitchFamily="34" charset="0"/>
                <a:ea typeface="Times New Roman" pitchFamily="18" charset="0"/>
              </a:rPr>
              <a:t>петафлопса</a:t>
            </a:r>
            <a:r>
              <a:rPr kumimoji="0" lang="ru-RU" b="0" i="0" u="none" strike="noStrike" cap="none" normalizeH="0" baseline="0" dirty="0" smtClean="0">
                <a:ln>
                  <a:noFill/>
                </a:ln>
                <a:solidFill>
                  <a:schemeClr val="tx1"/>
                </a:solidFill>
                <a:effectLst/>
                <a:latin typeface="Arial" pitchFamily="34" charset="0"/>
                <a:ea typeface="Times New Roman" pitchFamily="18" charset="0"/>
              </a:rPr>
              <a:t>, он разработан НИИ вычислительной техники Академии наук Китая и произведен на производственной базе компании </a:t>
            </a:r>
            <a:r>
              <a:rPr kumimoji="0" lang="ru-RU" b="0" i="0" u="none" strike="noStrike" cap="none" normalizeH="0" baseline="0" dirty="0" err="1" smtClean="0">
                <a:ln>
                  <a:noFill/>
                </a:ln>
                <a:solidFill>
                  <a:schemeClr val="tx1"/>
                </a:solidFill>
                <a:effectLst/>
                <a:latin typeface="Arial" pitchFamily="34" charset="0"/>
                <a:ea typeface="Times New Roman" pitchFamily="18" charset="0"/>
              </a:rPr>
              <a:t>Шугуан</a:t>
            </a:r>
            <a:r>
              <a:rPr kumimoji="0" lang="ru-RU" b="0" i="0" u="none" strike="noStrike" cap="none" normalizeH="0" baseline="0" dirty="0" smtClean="0">
                <a:ln>
                  <a:noFill/>
                </a:ln>
                <a:solidFill>
                  <a:schemeClr val="tx1"/>
                </a:solidFill>
                <a:effectLst/>
                <a:latin typeface="Arial" pitchFamily="34" charset="0"/>
                <a:ea typeface="Times New Roman" pitchFamily="18" charset="0"/>
              </a:rPr>
              <a:t> в </a:t>
            </a:r>
            <a:r>
              <a:rPr kumimoji="0" lang="ru-RU" b="0" i="0" u="none" strike="noStrike" cap="none" normalizeH="0" baseline="0" dirty="0" err="1" smtClean="0">
                <a:ln>
                  <a:noFill/>
                </a:ln>
                <a:solidFill>
                  <a:schemeClr val="tx1"/>
                </a:solidFill>
                <a:effectLst/>
                <a:latin typeface="Arial" pitchFamily="34" charset="0"/>
                <a:ea typeface="Times New Roman" pitchFamily="18" charset="0"/>
              </a:rPr>
              <a:t>Тяньцзине</a:t>
            </a:r>
            <a:r>
              <a:rPr kumimoji="0" lang="ru-RU" b="0" i="0" u="none" strike="noStrike" cap="none" normalizeH="0" baseline="0" dirty="0" smtClean="0">
                <a:ln>
                  <a:noFill/>
                </a:ln>
                <a:solidFill>
                  <a:schemeClr val="tx1"/>
                </a:solidFill>
                <a:effectLst/>
                <a:latin typeface="Arial" pitchFamily="34" charset="0"/>
              </a:rPr>
              <a:t>  </a:t>
            </a:r>
          </a:p>
        </p:txBody>
      </p:sp>
    </p:spTree>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2800" dirty="0" smtClean="0">
                <a:ln w="1905"/>
                <a:solidFill>
                  <a:srgbClr val="FF0000"/>
                </a:solidFill>
                <a:effectLst>
                  <a:outerShdw blurRad="38100" dist="38100" dir="2700000" algn="tl">
                    <a:srgbClr val="000000">
                      <a:alpha val="43137"/>
                    </a:srgbClr>
                  </a:outerShdw>
                </a:effectLst>
              </a:rPr>
              <a:t>БУДУЩЕЕ  КОМПЬЮТЕРОВ</a:t>
            </a:r>
            <a:endParaRPr lang="ru-RU" sz="2800" dirty="0">
              <a:ln w="1905"/>
              <a:solidFill>
                <a:srgbClr val="FF0000"/>
              </a:solidFill>
              <a:effectLst>
                <a:outerShdw blurRad="38100" dist="38100" dir="2700000" algn="tl">
                  <a:srgbClr val="000000">
                    <a:alpha val="43137"/>
                  </a:srgbClr>
                </a:outerShdw>
              </a:effectLst>
            </a:endParaRPr>
          </a:p>
        </p:txBody>
      </p:sp>
      <p:pic>
        <p:nvPicPr>
          <p:cNvPr id="101377" name="Picture 1"/>
          <p:cNvPicPr>
            <a:picLocks noChangeAspect="1" noChangeArrowheads="1"/>
          </p:cNvPicPr>
          <p:nvPr/>
        </p:nvPicPr>
        <p:blipFill>
          <a:blip r:embed="rId6" cstate="email"/>
          <a:srcRect/>
          <a:stretch>
            <a:fillRect/>
          </a:stretch>
        </p:blipFill>
        <p:spPr bwMode="auto">
          <a:xfrm>
            <a:off x="285720" y="1285860"/>
            <a:ext cx="3161512" cy="2143140"/>
          </a:xfrm>
          <a:prstGeom prst="rect">
            <a:avLst/>
          </a:prstGeom>
          <a:noFill/>
          <a:ln w="9525">
            <a:noFill/>
            <a:miter lim="800000"/>
            <a:headEnd/>
            <a:tailEnd/>
          </a:ln>
        </p:spPr>
      </p:pic>
      <p:sp>
        <p:nvSpPr>
          <p:cNvPr id="101378" name="Rectangle 2"/>
          <p:cNvSpPr>
            <a:spLocks noChangeArrowheads="1"/>
          </p:cNvSpPr>
          <p:nvPr/>
        </p:nvSpPr>
        <p:spPr bwMode="auto">
          <a:xfrm>
            <a:off x="3571868" y="785794"/>
            <a:ext cx="5214974" cy="59906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r>
              <a:rPr kumimoji="0" lang="ru-RU" sz="1700" b="0" i="0" u="none" strike="noStrike" cap="none" normalizeH="0" baseline="0" dirty="0" smtClean="0">
                <a:ln>
                  <a:noFill/>
                </a:ln>
                <a:solidFill>
                  <a:schemeClr val="tx1"/>
                </a:solidFill>
                <a:effectLst/>
                <a:latin typeface="Arial" pitchFamily="34" charset="0"/>
              </a:rPr>
              <a:t>За последние 10 лет мы стали свидетелями революции в нейрофизиологии. Технологии сканирования мозга и молекулярная биология позволили в целом понять, как работают память, восприятие и сознание. П</a:t>
            </a:r>
            <a:r>
              <a:rPr kumimoji="0" lang="ru-RU" sz="1700" b="0" i="0" u="none" strike="noStrike" cap="none" normalizeH="0" baseline="0" dirty="0" smtClean="0">
                <a:ln>
                  <a:noFill/>
                </a:ln>
                <a:solidFill>
                  <a:srgbClr val="000000"/>
                </a:solidFill>
                <a:effectLst/>
                <a:latin typeface="Arial" pitchFamily="34" charset="0"/>
              </a:rPr>
              <a:t>араллельно с этим продолжается неотвратимый рост производительности как персональных компьютеров, так и суперкомпьютеров.</a:t>
            </a:r>
            <a:r>
              <a:rPr kumimoji="0" lang="ru-RU" sz="1700" b="0" i="0" u="none" strike="noStrike" cap="none" normalizeH="0" baseline="0" dirty="0" smtClean="0">
                <a:ln>
                  <a:noFill/>
                </a:ln>
                <a:solidFill>
                  <a:schemeClr val="tx1"/>
                </a:solidFill>
                <a:effectLst/>
                <a:latin typeface="Arial" pitchFamily="34" charset="0"/>
              </a:rPr>
              <a:t> А последние уже сегодня практически сравнялись с производительностью человеческого мозга. Поэтому только теперь наступает время воплощения результатов исследований мозга на базе только появляющихся </a:t>
            </a:r>
            <a:r>
              <a:rPr kumimoji="0" lang="ru-RU" sz="1700" i="0" u="none" strike="noStrike" cap="none" normalizeH="0" baseline="0" dirty="0" smtClean="0">
                <a:ln>
                  <a:noFill/>
                </a:ln>
                <a:solidFill>
                  <a:schemeClr val="tx1"/>
                </a:solidFill>
                <a:effectLst/>
                <a:latin typeface="Arial" pitchFamily="34" charset="0"/>
              </a:rPr>
              <a:t>достаточно быстрых </a:t>
            </a:r>
            <a:r>
              <a:rPr kumimoji="0" lang="ru-RU" sz="1700" b="0" i="0" u="none" strike="noStrike" cap="none" normalizeH="0" baseline="0" dirty="0" smtClean="0">
                <a:ln>
                  <a:noFill/>
                </a:ln>
                <a:solidFill>
                  <a:schemeClr val="tx1"/>
                </a:solidFill>
                <a:effectLst/>
                <a:latin typeface="Arial" pitchFamily="34" charset="0"/>
              </a:rPr>
              <a:t>суперкомпьютеров. </a:t>
            </a:r>
            <a:r>
              <a:rPr kumimoji="0" lang="ru-RU" sz="1700" b="0" i="0" u="none" strike="noStrike" cap="none" normalizeH="0" baseline="0" dirty="0" smtClean="0">
                <a:ln>
                  <a:noFill/>
                </a:ln>
                <a:solidFill>
                  <a:srgbClr val="000000"/>
                </a:solidFill>
                <a:effectLst/>
                <a:latin typeface="Arial" pitchFamily="34" charset="0"/>
              </a:rPr>
              <a:t>Для проекта по моделированию человеческого мозга, в 2005 г. была построена специальная версия суперкомпьютера под кодовым названием </a:t>
            </a:r>
            <a:r>
              <a:rPr kumimoji="0" lang="ru-RU" sz="1700" b="1" i="0" u="none" strike="noStrike" cap="none" normalizeH="0" baseline="0" dirty="0" err="1" smtClean="0">
                <a:ln>
                  <a:noFill/>
                </a:ln>
                <a:solidFill>
                  <a:srgbClr val="000000"/>
                </a:solidFill>
                <a:effectLst/>
                <a:latin typeface="Arial" pitchFamily="34" charset="0"/>
              </a:rPr>
              <a:t>Blue</a:t>
            </a:r>
            <a:r>
              <a:rPr kumimoji="0" lang="ru-RU" sz="1700" b="1" i="0" u="none" strike="noStrike" cap="none" normalizeH="0" baseline="0" dirty="0" smtClean="0">
                <a:ln>
                  <a:noFill/>
                </a:ln>
                <a:solidFill>
                  <a:srgbClr val="000000"/>
                </a:solidFill>
                <a:effectLst/>
                <a:latin typeface="Arial" pitchFamily="34" charset="0"/>
              </a:rPr>
              <a:t> </a:t>
            </a:r>
            <a:r>
              <a:rPr kumimoji="0" lang="ru-RU" sz="1700" b="1" i="0" u="none" strike="noStrike" cap="none" normalizeH="0" baseline="0" dirty="0" err="1" smtClean="0">
                <a:ln>
                  <a:noFill/>
                </a:ln>
                <a:solidFill>
                  <a:srgbClr val="000000"/>
                </a:solidFill>
                <a:effectLst/>
                <a:latin typeface="Arial" pitchFamily="34" charset="0"/>
              </a:rPr>
              <a:t>Brain</a:t>
            </a:r>
            <a:r>
              <a:rPr kumimoji="0" lang="ru-RU" sz="1700" b="1" i="0" u="none" strike="noStrike" cap="none" normalizeH="0" baseline="0" dirty="0" smtClean="0">
                <a:ln>
                  <a:noFill/>
                </a:ln>
                <a:solidFill>
                  <a:srgbClr val="000000"/>
                </a:solidFill>
                <a:effectLst/>
                <a:latin typeface="Arial" pitchFamily="34" charset="0"/>
              </a:rPr>
              <a:t>. </a:t>
            </a:r>
            <a:r>
              <a:rPr lang="ru-RU" sz="1700" dirty="0" smtClean="0"/>
              <a:t>С его помощью исследователи надеются пролить свет на главные загадки человеческого мозга - познание, память, и, если удастся, то и само сознание. Машина имеет пиковую скорость около 22,8 </a:t>
            </a:r>
            <a:r>
              <a:rPr lang="ru-RU" sz="1700" dirty="0" err="1" smtClean="0"/>
              <a:t>терафлопс</a:t>
            </a:r>
            <a:r>
              <a:rPr lang="ru-RU" sz="1700" dirty="0" smtClean="0"/>
              <a:t>. </a:t>
            </a:r>
            <a:endParaRPr kumimoji="0" lang="ru-RU" sz="1700" b="0" i="0" u="none" strike="noStrike" cap="none" normalizeH="0" baseline="0" dirty="0" smtClean="0">
              <a:ln>
                <a:noFill/>
              </a:ln>
              <a:solidFill>
                <a:schemeClr val="tx1"/>
              </a:solidFill>
              <a:effectLst/>
              <a:latin typeface="Arial" pitchFamily="34" charset="0"/>
            </a:endParaRPr>
          </a:p>
        </p:txBody>
      </p:sp>
      <p:pic>
        <p:nvPicPr>
          <p:cNvPr id="10" name="Picture 1"/>
          <p:cNvPicPr>
            <a:picLocks noChangeAspect="1" noChangeArrowheads="1"/>
          </p:cNvPicPr>
          <p:nvPr/>
        </p:nvPicPr>
        <p:blipFill>
          <a:blip r:embed="rId7" cstate="email">
            <a:clrChange>
              <a:clrFrom>
                <a:srgbClr val="FFFFFF"/>
              </a:clrFrom>
              <a:clrTo>
                <a:srgbClr val="FFFFFF">
                  <a:alpha val="0"/>
                </a:srgbClr>
              </a:clrTo>
            </a:clrChange>
          </a:blip>
          <a:srcRect/>
          <a:stretch>
            <a:fillRect/>
          </a:stretch>
        </p:blipFill>
        <p:spPr bwMode="auto">
          <a:xfrm>
            <a:off x="0" y="3929066"/>
            <a:ext cx="3643305" cy="2257604"/>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2800" dirty="0" smtClean="0">
                <a:ln w="1905"/>
                <a:solidFill>
                  <a:srgbClr val="FF0000"/>
                </a:solidFill>
                <a:effectLst>
                  <a:outerShdw blurRad="38100" dist="38100" dir="2700000" algn="tl">
                    <a:srgbClr val="000000">
                      <a:alpha val="43137"/>
                    </a:srgbClr>
                  </a:outerShdw>
                </a:effectLst>
              </a:rPr>
              <a:t>БУДУЩЕЕ  КОМПЬЮТЕРОВ</a:t>
            </a:r>
            <a:endParaRPr lang="ru-RU" sz="2800" dirty="0">
              <a:ln w="1905"/>
              <a:solidFill>
                <a:srgbClr val="FF0000"/>
              </a:solidFill>
              <a:effectLst>
                <a:outerShdw blurRad="38100" dist="38100" dir="2700000" algn="tl">
                  <a:srgbClr val="000000">
                    <a:alpha val="43137"/>
                  </a:srgbClr>
                </a:outerShdw>
              </a:effectLst>
            </a:endParaRPr>
          </a:p>
        </p:txBody>
      </p:sp>
      <p:sp>
        <p:nvSpPr>
          <p:cNvPr id="133121" name="Rectangle 1"/>
          <p:cNvSpPr>
            <a:spLocks noChangeArrowheads="1"/>
          </p:cNvSpPr>
          <p:nvPr/>
        </p:nvSpPr>
        <p:spPr bwMode="auto">
          <a:xfrm>
            <a:off x="357158" y="2071678"/>
            <a:ext cx="8501122" cy="427809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1" u="sng" strike="noStrike" cap="none" normalizeH="0" baseline="0" dirty="0" smtClean="0">
                <a:ln>
                  <a:noFill/>
                </a:ln>
                <a:solidFill>
                  <a:srgbClr val="000000"/>
                </a:solidFill>
                <a:effectLst/>
                <a:latin typeface="Arial" pitchFamily="34" charset="0"/>
              </a:rPr>
              <a:t>Преимущества искусственного интеллекта (ИИ):</a:t>
            </a:r>
            <a:endParaRPr kumimoji="0" lang="ru-RU" sz="1600" b="1" u="sng" strike="noStrike" cap="none" normalizeH="0" baseline="0" dirty="0" smtClean="0">
              <a:ln>
                <a:noFill/>
              </a:ln>
              <a:solidFill>
                <a:schemeClr val="tx1"/>
              </a:solidFill>
              <a:effectLst/>
              <a:latin typeface="Arial" pitchFamily="34" charset="0"/>
            </a:endParaRPr>
          </a:p>
          <a:p>
            <a:pPr marL="457200" marR="0" lvl="1" indent="0" algn="l" defTabSz="914400" rtl="0" eaLnBrk="0" fontAlgn="base" latinLnBrk="0" hangingPunct="0">
              <a:lnSpc>
                <a:spcPct val="100000"/>
              </a:lnSpc>
              <a:spcBef>
                <a:spcPct val="0"/>
              </a:spcBef>
              <a:spcAft>
                <a:spcPct val="0"/>
              </a:spcAft>
              <a:buClrTx/>
              <a:buSzTx/>
              <a:buFontTx/>
              <a:buNone/>
              <a:tabLst/>
            </a:pPr>
            <a:r>
              <a:rPr kumimoji="0" lang="ru-RU" sz="1600" strike="noStrike" cap="none" normalizeH="0" baseline="0" dirty="0" smtClean="0">
                <a:ln>
                  <a:noFill/>
                </a:ln>
                <a:solidFill>
                  <a:schemeClr val="tx1"/>
                </a:solidFill>
                <a:effectLst/>
                <a:latin typeface="Arial" pitchFamily="34" charset="0"/>
              </a:rPr>
              <a:t>     </a:t>
            </a:r>
            <a:r>
              <a:rPr kumimoji="0" lang="ru-RU" sz="1600" strike="noStrike" cap="none" normalizeH="0" baseline="0" dirty="0" smtClean="0">
                <a:ln>
                  <a:noFill/>
                </a:ln>
                <a:solidFill>
                  <a:srgbClr val="000000"/>
                </a:solidFill>
                <a:effectLst/>
                <a:latin typeface="Arial" pitchFamily="34" charset="0"/>
              </a:rPr>
              <a:t>а) скорость распространения сигналов между нейронами - 100 м/с, а между микросхемами - 300 000 км/с (скорость света), при этом и время срабатывания у нейронов мозга человека примерно в миллиард раз меньше по сравнению с кремниевыми элементами (на сегодня) и этот разрыв продолжает нарастать;</a:t>
            </a:r>
            <a:r>
              <a:rPr kumimoji="0" lang="ru-RU" sz="1600" strike="noStrike" cap="none" normalizeH="0" baseline="0" dirty="0" smtClean="0">
                <a:ln>
                  <a:noFill/>
                </a:ln>
                <a:solidFill>
                  <a:schemeClr val="tx1"/>
                </a:solidFill>
                <a:effectLst/>
                <a:latin typeface="Arial" pitchFamily="34" charset="0"/>
              </a:rPr>
              <a:t> </a:t>
            </a:r>
          </a:p>
          <a:p>
            <a:pPr marL="457200" marR="0" lvl="1" indent="0" algn="l" defTabSz="914400" rtl="0" eaLnBrk="0" fontAlgn="base" latinLnBrk="0" hangingPunct="0">
              <a:lnSpc>
                <a:spcPct val="100000"/>
              </a:lnSpc>
              <a:spcBef>
                <a:spcPct val="0"/>
              </a:spcBef>
              <a:spcAft>
                <a:spcPct val="0"/>
              </a:spcAft>
              <a:buClrTx/>
              <a:buSzTx/>
              <a:buFontTx/>
              <a:buNone/>
              <a:tabLst/>
            </a:pPr>
            <a:r>
              <a:rPr kumimoji="0" lang="ru-RU" sz="1600" strike="noStrike" cap="none" normalizeH="0" baseline="0" dirty="0" smtClean="0">
                <a:ln>
                  <a:noFill/>
                </a:ln>
                <a:solidFill>
                  <a:schemeClr val="tx1"/>
                </a:solidFill>
                <a:effectLst/>
                <a:latin typeface="Arial" pitchFamily="34" charset="0"/>
              </a:rPr>
              <a:t>   </a:t>
            </a:r>
            <a:r>
              <a:rPr kumimoji="0" lang="ru-RU" sz="1600" strike="noStrike" cap="none" normalizeH="0" baseline="0" dirty="0" smtClean="0">
                <a:ln>
                  <a:noFill/>
                </a:ln>
                <a:solidFill>
                  <a:srgbClr val="000000"/>
                </a:solidFill>
                <a:effectLst/>
                <a:latin typeface="Arial" pitchFamily="34" charset="0"/>
              </a:rPr>
              <a:t>б) количество нейронов в мозгу человека ~ 10 миллиардов, у ИИ - практически без ограничений;</a:t>
            </a:r>
            <a:r>
              <a:rPr kumimoji="0" lang="ru-RU" sz="1600" strike="noStrike" cap="none" normalizeH="0" baseline="0" dirty="0" smtClean="0">
                <a:ln>
                  <a:noFill/>
                </a:ln>
                <a:solidFill>
                  <a:schemeClr val="tx1"/>
                </a:solidFill>
                <a:effectLst/>
                <a:latin typeface="Arial" pitchFamily="34" charset="0"/>
              </a:rPr>
              <a:t> </a:t>
            </a:r>
          </a:p>
          <a:p>
            <a:pPr marL="457200" marR="0" lvl="1" indent="0" algn="l" defTabSz="914400" rtl="0" eaLnBrk="0" fontAlgn="base" latinLnBrk="0" hangingPunct="0">
              <a:lnSpc>
                <a:spcPct val="100000"/>
              </a:lnSpc>
              <a:spcBef>
                <a:spcPct val="0"/>
              </a:spcBef>
              <a:spcAft>
                <a:spcPct val="0"/>
              </a:spcAft>
              <a:buClrTx/>
              <a:buSzTx/>
              <a:buFontTx/>
              <a:buNone/>
              <a:tabLst/>
            </a:pPr>
            <a:r>
              <a:rPr kumimoji="0" lang="ru-RU" sz="1600" strike="noStrike" cap="none" normalizeH="0" baseline="0" dirty="0" smtClean="0">
                <a:ln>
                  <a:noFill/>
                </a:ln>
                <a:solidFill>
                  <a:schemeClr val="tx1"/>
                </a:solidFill>
                <a:effectLst/>
                <a:latin typeface="Arial" pitchFamily="34" charset="0"/>
              </a:rPr>
              <a:t>   </a:t>
            </a:r>
            <a:r>
              <a:rPr kumimoji="0" lang="ru-RU" sz="1600" strike="noStrike" cap="none" normalizeH="0" baseline="0" dirty="0" smtClean="0">
                <a:ln>
                  <a:noFill/>
                </a:ln>
                <a:solidFill>
                  <a:srgbClr val="000000"/>
                </a:solidFill>
                <a:effectLst/>
                <a:latin typeface="Arial" pitchFamily="34" charset="0"/>
              </a:rPr>
              <a:t>в) срок функционирования ИИ скорее всего будет соизмерим со сроком жизни звезды (миллиарды лет), что может быть связано, например, с реализацией переноса программы ИИ (аналог сознания у человека) из одной электронной среды в другую;</a:t>
            </a:r>
            <a:r>
              <a:rPr kumimoji="0" lang="ru-RU" sz="1600" strike="noStrike" cap="none" normalizeH="0" baseline="0" dirty="0" smtClean="0">
                <a:ln>
                  <a:noFill/>
                </a:ln>
                <a:solidFill>
                  <a:schemeClr val="tx1"/>
                </a:solidFill>
                <a:effectLst/>
                <a:latin typeface="Arial" pitchFamily="34" charset="0"/>
              </a:rPr>
              <a:t> </a:t>
            </a:r>
          </a:p>
          <a:p>
            <a:pPr marL="457200" marR="0" lvl="1" indent="0" algn="l" defTabSz="914400" rtl="0" eaLnBrk="0" fontAlgn="base" latinLnBrk="0" hangingPunct="0">
              <a:lnSpc>
                <a:spcPct val="100000"/>
              </a:lnSpc>
              <a:spcBef>
                <a:spcPct val="0"/>
              </a:spcBef>
              <a:spcAft>
                <a:spcPct val="0"/>
              </a:spcAft>
              <a:buClrTx/>
              <a:buSzTx/>
              <a:buFontTx/>
              <a:buNone/>
              <a:tabLst/>
            </a:pPr>
            <a:r>
              <a:rPr kumimoji="0" lang="ru-RU" sz="1600" strike="noStrike" cap="none" normalizeH="0" baseline="0" dirty="0" smtClean="0">
                <a:ln>
                  <a:noFill/>
                </a:ln>
                <a:solidFill>
                  <a:schemeClr val="tx1"/>
                </a:solidFill>
                <a:effectLst/>
                <a:latin typeface="Arial" pitchFamily="34" charset="0"/>
              </a:rPr>
              <a:t>   </a:t>
            </a:r>
            <a:r>
              <a:rPr kumimoji="0" lang="ru-RU" sz="1600" strike="noStrike" cap="none" normalizeH="0" baseline="0" dirty="0" smtClean="0">
                <a:ln>
                  <a:noFill/>
                </a:ln>
                <a:solidFill>
                  <a:srgbClr val="000000"/>
                </a:solidFill>
                <a:effectLst/>
                <a:latin typeface="Arial" pitchFamily="34" charset="0"/>
              </a:rPr>
              <a:t>г) при управлении цивилизацией не будет сказываться "человеческий фактор" (у любого человека всегда есть недостатки, а так же, возможно, непонимание приоритетов развития);</a:t>
            </a:r>
            <a:r>
              <a:rPr kumimoji="0" lang="ru-RU" sz="1600" strike="noStrike" cap="none" normalizeH="0" baseline="0" dirty="0" smtClean="0">
                <a:ln>
                  <a:noFill/>
                </a:ln>
                <a:solidFill>
                  <a:schemeClr val="tx1"/>
                </a:solidFill>
                <a:effectLst/>
                <a:latin typeface="Arial" pitchFamily="34" charset="0"/>
              </a:rPr>
              <a:t> </a:t>
            </a:r>
          </a:p>
          <a:p>
            <a:pPr marL="457200" marR="0" lvl="1" indent="0" algn="l" defTabSz="914400" rtl="0" eaLnBrk="0" fontAlgn="base" latinLnBrk="0" hangingPunct="0">
              <a:lnSpc>
                <a:spcPct val="100000"/>
              </a:lnSpc>
              <a:spcBef>
                <a:spcPct val="0"/>
              </a:spcBef>
              <a:spcAft>
                <a:spcPct val="0"/>
              </a:spcAft>
              <a:buClrTx/>
              <a:buSzTx/>
              <a:buFontTx/>
              <a:buNone/>
              <a:tabLst/>
            </a:pPr>
            <a:r>
              <a:rPr kumimoji="0" lang="ru-RU" sz="1600" strike="noStrike" cap="none" normalizeH="0" baseline="0" dirty="0" smtClean="0">
                <a:ln>
                  <a:noFill/>
                </a:ln>
                <a:solidFill>
                  <a:schemeClr val="tx1"/>
                </a:solidFill>
                <a:effectLst/>
                <a:latin typeface="Arial" pitchFamily="34" charset="0"/>
              </a:rPr>
              <a:t>   </a:t>
            </a:r>
            <a:r>
              <a:rPr kumimoji="0" lang="ru-RU" sz="1600" strike="noStrike" cap="none" normalizeH="0" baseline="0" dirty="0" err="1" smtClean="0">
                <a:ln>
                  <a:noFill/>
                </a:ln>
                <a:solidFill>
                  <a:srgbClr val="000000"/>
                </a:solidFill>
                <a:effectLst/>
                <a:latin typeface="Arial" pitchFamily="34" charset="0"/>
              </a:rPr>
              <a:t>д</a:t>
            </a:r>
            <a:r>
              <a:rPr kumimoji="0" lang="ru-RU" sz="1600" strike="noStrike" cap="none" normalizeH="0" baseline="0" dirty="0" smtClean="0">
                <a:ln>
                  <a:noFill/>
                </a:ln>
                <a:solidFill>
                  <a:srgbClr val="000000"/>
                </a:solidFill>
                <a:effectLst/>
                <a:latin typeface="Arial" pitchFamily="34" charset="0"/>
              </a:rPr>
              <a:t>) мгновенная одновременная обработка и управление миллиардами каналов (т.е. непосредственная "</a:t>
            </a:r>
            <a:r>
              <a:rPr kumimoji="0" lang="ru-RU" sz="1600" strike="noStrike" cap="none" normalizeH="0" baseline="0" dirty="0" err="1" smtClean="0">
                <a:ln>
                  <a:noFill/>
                </a:ln>
                <a:solidFill>
                  <a:srgbClr val="000000"/>
                </a:solidFill>
                <a:effectLst/>
                <a:latin typeface="Arial" pitchFamily="34" charset="0"/>
              </a:rPr>
              <a:t>вживляемость</a:t>
            </a:r>
            <a:r>
              <a:rPr kumimoji="0" lang="ru-RU" sz="1600" strike="noStrike" cap="none" normalizeH="0" baseline="0" dirty="0" smtClean="0">
                <a:ln>
                  <a:noFill/>
                </a:ln>
                <a:solidFill>
                  <a:srgbClr val="000000"/>
                </a:solidFill>
                <a:effectLst/>
                <a:latin typeface="Arial" pitchFamily="34" charset="0"/>
              </a:rPr>
              <a:t>" ИИ в электронно-компьютерные сети, всё более опутывающие планету). </a:t>
            </a:r>
            <a:endParaRPr kumimoji="0" lang="ru-RU" sz="1600" strike="noStrike" cap="none" normalizeH="0" baseline="0" dirty="0" smtClean="0">
              <a:ln>
                <a:noFill/>
              </a:ln>
              <a:solidFill>
                <a:schemeClr val="tx1"/>
              </a:solidFill>
              <a:effectLst/>
              <a:latin typeface="Arial" pitchFamily="34" charset="0"/>
            </a:endParaRPr>
          </a:p>
        </p:txBody>
      </p:sp>
      <p:pic>
        <p:nvPicPr>
          <p:cNvPr id="133123" name="Picture 3" descr="Компьютеры будущего"/>
          <p:cNvPicPr>
            <a:picLocks noChangeAspect="1" noChangeArrowheads="1"/>
          </p:cNvPicPr>
          <p:nvPr/>
        </p:nvPicPr>
        <p:blipFill>
          <a:blip r:embed="rId6" cstate="email">
            <a:clrChange>
              <a:clrFrom>
                <a:srgbClr val="FFFFFF"/>
              </a:clrFrom>
              <a:clrTo>
                <a:srgbClr val="FFFFFF">
                  <a:alpha val="0"/>
                </a:srgbClr>
              </a:clrTo>
            </a:clrChange>
          </a:blip>
          <a:srcRect/>
          <a:stretch>
            <a:fillRect/>
          </a:stretch>
        </p:blipFill>
        <p:spPr bwMode="auto">
          <a:xfrm>
            <a:off x="6072198" y="785794"/>
            <a:ext cx="2357454" cy="1578312"/>
          </a:xfrm>
          <a:prstGeom prst="rect">
            <a:avLst/>
          </a:prstGeom>
          <a:noFill/>
        </p:spPr>
      </p:pic>
    </p:spTree>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2800" dirty="0" smtClean="0">
                <a:ln w="1905"/>
                <a:solidFill>
                  <a:srgbClr val="FF0000"/>
                </a:solidFill>
                <a:effectLst>
                  <a:outerShdw blurRad="38100" dist="38100" dir="2700000" algn="tl">
                    <a:srgbClr val="000000">
                      <a:alpha val="43137"/>
                    </a:srgbClr>
                  </a:outerShdw>
                </a:effectLst>
              </a:rPr>
              <a:t>БУДУЩЕЕ  КОМПЬЮТЕРОВ</a:t>
            </a:r>
            <a:endParaRPr lang="ru-RU" sz="2800" dirty="0">
              <a:ln w="1905"/>
              <a:solidFill>
                <a:srgbClr val="FF0000"/>
              </a:solidFill>
              <a:effectLst>
                <a:outerShdw blurRad="38100" dist="38100" dir="2700000" algn="tl">
                  <a:srgbClr val="000000">
                    <a:alpha val="43137"/>
                  </a:srgbClr>
                </a:outerShdw>
              </a:effectLst>
            </a:endParaRPr>
          </a:p>
        </p:txBody>
      </p:sp>
      <p:sp>
        <p:nvSpPr>
          <p:cNvPr id="8" name="Прямоугольник 7"/>
          <p:cNvSpPr/>
          <p:nvPr/>
        </p:nvSpPr>
        <p:spPr>
          <a:xfrm>
            <a:off x="428596" y="1500174"/>
            <a:ext cx="8358246" cy="5190412"/>
          </a:xfrm>
          <a:prstGeom prst="rect">
            <a:avLst/>
          </a:prstGeom>
        </p:spPr>
        <p:txBody>
          <a:bodyPr wrap="square">
            <a:spAutoFit/>
          </a:bodyPr>
          <a:lstStyle/>
          <a:p>
            <a:r>
              <a:rPr lang="ru-RU" b="1" dirty="0" smtClean="0"/>
              <a:t>Молекулярные компьютеры</a:t>
            </a:r>
          </a:p>
          <a:p>
            <a:r>
              <a:rPr lang="ru-RU" sz="1600" dirty="0" smtClean="0"/>
              <a:t>Недавно компания </a:t>
            </a:r>
            <a:r>
              <a:rPr lang="ru-RU" sz="1600" dirty="0" err="1" smtClean="0"/>
              <a:t>Hewlett-Packard</a:t>
            </a:r>
            <a:r>
              <a:rPr lang="ru-RU" sz="1600" dirty="0" smtClean="0"/>
              <a:t> объявила о первых успехах в изготовлении компонентов, из которых могут быть построены мощные молекулярные компьютеры. Ученые из HP и Калифорнийского университета в Лос-Анджелесе (UCLA) объявили о том, что им удалось заставить молекулы </a:t>
            </a:r>
            <a:r>
              <a:rPr lang="ru-RU" sz="1600" dirty="0" err="1" smtClean="0"/>
              <a:t>ротаксана</a:t>
            </a:r>
            <a:r>
              <a:rPr lang="ru-RU" sz="1600" dirty="0" smtClean="0"/>
              <a:t> переходить из одного состояния в другое - по существу, это означает создание молекулярного элемента памяти.</a:t>
            </a:r>
          </a:p>
          <a:p>
            <a:r>
              <a:rPr lang="ru-RU" sz="1600" dirty="0" smtClean="0"/>
              <a:t>Следующим шагом должно стать изготовление логических ключей, способных выполнять функции И, ИЛИ и НЕ. Весь такой компьютер может состоять из слоя проводников, проложенных в одном направлении, слоя молекул </a:t>
            </a:r>
            <a:r>
              <a:rPr lang="ru-RU" sz="1600" dirty="0" err="1" smtClean="0"/>
              <a:t>ротаксана</a:t>
            </a:r>
            <a:r>
              <a:rPr lang="ru-RU" sz="1600" dirty="0" smtClean="0"/>
              <a:t> и слоя проводников, направленных в обратную сторону. Конфигурация компонентов, состоящих из необходимого числа ячеек памяти и логических ключей, создается электронным способом. По оценкам ученых HP, подобный компьютер будет в 100 млрд. раз экономичнее современных микропроцессоров, занимая во много раз меньше места.</a:t>
            </a:r>
          </a:p>
          <a:p>
            <a:r>
              <a:rPr lang="ru-RU" sz="1600" dirty="0" smtClean="0"/>
              <a:t> Молекулярный компьютер размером с песчинку может содержать миллиарды молекул. А если научиться делать компьютеры не трехслойными, а трехмерными, преодолев ограничения процесса плоской литографии, применяемого для изготовления микропроцессоров сегодня, преимущества станут еще больше.</a:t>
            </a:r>
          </a:p>
          <a:p>
            <a:r>
              <a:rPr lang="ru-RU" sz="1600" dirty="0" smtClean="0"/>
              <a:t>Массовое производство действующего молекулярного компьютера вполне может начаться где-нибудь между 2005 и 2015 годами.</a:t>
            </a:r>
            <a:endParaRPr lang="ru-RU" sz="1600" dirty="0"/>
          </a:p>
        </p:txBody>
      </p:sp>
      <p:pic>
        <p:nvPicPr>
          <p:cNvPr id="158722" name="Picture 2" descr="F:\Будущее компьютерных технологий_files\_44226577_quantum_spl300.jpg"/>
          <p:cNvPicPr>
            <a:picLocks noChangeAspect="1" noChangeArrowheads="1"/>
          </p:cNvPicPr>
          <p:nvPr/>
        </p:nvPicPr>
        <p:blipFill>
          <a:blip r:embed="rId6" cstate="email"/>
          <a:srcRect/>
          <a:stretch>
            <a:fillRect/>
          </a:stretch>
        </p:blipFill>
        <p:spPr bwMode="auto">
          <a:xfrm>
            <a:off x="7143768" y="428604"/>
            <a:ext cx="1071570" cy="1428760"/>
          </a:xfrm>
          <a:prstGeom prst="rect">
            <a:avLst/>
          </a:prstGeom>
          <a:noFill/>
        </p:spPr>
      </p:pic>
    </p:spTree>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2800" dirty="0" smtClean="0">
                <a:ln w="1905"/>
                <a:solidFill>
                  <a:srgbClr val="FF0000"/>
                </a:solidFill>
                <a:effectLst>
                  <a:outerShdw blurRad="38100" dist="38100" dir="2700000" algn="tl">
                    <a:srgbClr val="000000">
                      <a:alpha val="43137"/>
                    </a:srgbClr>
                  </a:outerShdw>
                </a:effectLst>
              </a:rPr>
              <a:t>БУДУЩЕЕ  КОМПЬЮТЕРОВ</a:t>
            </a:r>
            <a:endParaRPr lang="ru-RU" sz="2800" dirty="0">
              <a:ln w="1905"/>
              <a:solidFill>
                <a:srgbClr val="FF0000"/>
              </a:solidFill>
              <a:effectLst>
                <a:outerShdw blurRad="38100" dist="38100" dir="2700000" algn="tl">
                  <a:srgbClr val="000000">
                    <a:alpha val="43137"/>
                  </a:srgbClr>
                </a:outerShdw>
              </a:effectLst>
            </a:endParaRPr>
          </a:p>
        </p:txBody>
      </p:sp>
      <p:sp>
        <p:nvSpPr>
          <p:cNvPr id="8" name="Прямоугольник 7"/>
          <p:cNvSpPr/>
          <p:nvPr/>
        </p:nvSpPr>
        <p:spPr>
          <a:xfrm>
            <a:off x="428596" y="2500306"/>
            <a:ext cx="8286808" cy="3970318"/>
          </a:xfrm>
          <a:prstGeom prst="rect">
            <a:avLst/>
          </a:prstGeom>
        </p:spPr>
        <p:txBody>
          <a:bodyPr wrap="square">
            <a:spAutoFit/>
          </a:bodyPr>
          <a:lstStyle/>
          <a:p>
            <a:r>
              <a:rPr lang="ru-RU" b="1" dirty="0" err="1" smtClean="0"/>
              <a:t>Биокомпьютеры</a:t>
            </a:r>
            <a:endParaRPr lang="ru-RU" b="1" dirty="0" smtClean="0"/>
          </a:p>
          <a:p>
            <a:r>
              <a:rPr lang="ru-RU" dirty="0" smtClean="0"/>
              <a:t>Применение в вычислительной технике биологических материалов позволит со временем уменьшить компьютеры до размеров живой клетки. Пока эта чашка Петри, наполненная спиралями ДНК, или нейроны, взятые у пиявки и подсоединенные к электрическим проводам. По существу, наши собственные клетки - это не что иное, как </a:t>
            </a:r>
            <a:r>
              <a:rPr lang="ru-RU" dirty="0" err="1" smtClean="0"/>
              <a:t>биомашины</a:t>
            </a:r>
            <a:r>
              <a:rPr lang="ru-RU" dirty="0" smtClean="0"/>
              <a:t> молекулярного размера, а примером </a:t>
            </a:r>
            <a:r>
              <a:rPr lang="ru-RU" dirty="0" err="1" smtClean="0"/>
              <a:t>биокомпьютера</a:t>
            </a:r>
            <a:r>
              <a:rPr lang="ru-RU" dirty="0" smtClean="0"/>
              <a:t>, конечно, служит наш мозг.</a:t>
            </a:r>
          </a:p>
          <a:p>
            <a:r>
              <a:rPr lang="ru-RU" dirty="0" err="1" smtClean="0"/>
              <a:t>Ихуд</a:t>
            </a:r>
            <a:r>
              <a:rPr lang="ru-RU" dirty="0" smtClean="0"/>
              <a:t> Шапиро (</a:t>
            </a:r>
            <a:r>
              <a:rPr lang="ru-RU" dirty="0" err="1" smtClean="0"/>
              <a:t>Ehud</a:t>
            </a:r>
            <a:r>
              <a:rPr lang="ru-RU" dirty="0" smtClean="0"/>
              <a:t> </a:t>
            </a:r>
            <a:r>
              <a:rPr lang="ru-RU" dirty="0" err="1" smtClean="0"/>
              <a:t>Shapiro</a:t>
            </a:r>
            <a:r>
              <a:rPr lang="ru-RU" dirty="0" smtClean="0"/>
              <a:t>) из </a:t>
            </a:r>
            <a:r>
              <a:rPr lang="ru-RU" dirty="0" err="1" smtClean="0"/>
              <a:t>Вейцманоского</a:t>
            </a:r>
            <a:r>
              <a:rPr lang="ru-RU" dirty="0" smtClean="0"/>
              <a:t> института естественных наук соорудил пластмассовую модель биологического компьютера высотой 30 см. Если бы это устройство состояло из настоящих биологических молекул, его размер был бы равен размеру одного из компонентов клетки - 0,000025 мм. По мнению Шапиро, современные достижения в области сборки молекул позволяют создавать устройства клеточного размера, которое можно применять для </a:t>
            </a:r>
            <a:r>
              <a:rPr lang="ru-RU" dirty="0" err="1" smtClean="0"/>
              <a:t>биомониторинга</a:t>
            </a:r>
            <a:r>
              <a:rPr lang="ru-RU" dirty="0" smtClean="0"/>
              <a:t>.</a:t>
            </a:r>
            <a:endParaRPr lang="ru-RU" dirty="0"/>
          </a:p>
        </p:txBody>
      </p:sp>
      <p:pic>
        <p:nvPicPr>
          <p:cNvPr id="156674" name="Picture 2" descr="Компьютеры будущего"/>
          <p:cNvPicPr>
            <a:picLocks noChangeAspect="1" noChangeArrowheads="1"/>
          </p:cNvPicPr>
          <p:nvPr/>
        </p:nvPicPr>
        <p:blipFill>
          <a:blip r:embed="rId6" cstate="email">
            <a:clrChange>
              <a:clrFrom>
                <a:srgbClr val="FFFFFF"/>
              </a:clrFrom>
              <a:clrTo>
                <a:srgbClr val="FFFFFF">
                  <a:alpha val="0"/>
                </a:srgbClr>
              </a:clrTo>
            </a:clrChange>
          </a:blip>
          <a:srcRect/>
          <a:stretch>
            <a:fillRect/>
          </a:stretch>
        </p:blipFill>
        <p:spPr bwMode="auto">
          <a:xfrm>
            <a:off x="3571868" y="857232"/>
            <a:ext cx="2381250" cy="1857388"/>
          </a:xfrm>
          <a:prstGeom prst="rect">
            <a:avLst/>
          </a:prstGeom>
          <a:noFill/>
        </p:spPr>
      </p:pic>
    </p:spTree>
  </p:cSld>
  <p:clrMapOvr>
    <a:masterClrMapping/>
  </p:clrMapOv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2800" dirty="0" smtClean="0">
                <a:ln w="1905"/>
                <a:solidFill>
                  <a:srgbClr val="FF0000"/>
                </a:solidFill>
                <a:effectLst>
                  <a:outerShdw blurRad="38100" dist="38100" dir="2700000" algn="tl">
                    <a:srgbClr val="000000">
                      <a:alpha val="43137"/>
                    </a:srgbClr>
                  </a:outerShdw>
                </a:effectLst>
              </a:rPr>
              <a:t>БУДУЩЕЕ  КОМПЬЮТЕРОВ</a:t>
            </a:r>
            <a:endParaRPr lang="ru-RU" sz="2800" dirty="0">
              <a:ln w="1905"/>
              <a:solidFill>
                <a:srgbClr val="FF0000"/>
              </a:solidFill>
              <a:effectLst>
                <a:outerShdw blurRad="38100" dist="38100" dir="2700000" algn="tl">
                  <a:srgbClr val="000000">
                    <a:alpha val="43137"/>
                  </a:srgbClr>
                </a:outerShdw>
              </a:effectLst>
            </a:endParaRPr>
          </a:p>
        </p:txBody>
      </p:sp>
      <p:sp>
        <p:nvSpPr>
          <p:cNvPr id="8" name="Прямоугольник 7"/>
          <p:cNvSpPr/>
          <p:nvPr/>
        </p:nvSpPr>
        <p:spPr>
          <a:xfrm>
            <a:off x="357158" y="2071679"/>
            <a:ext cx="8429684" cy="4697968"/>
          </a:xfrm>
          <a:prstGeom prst="rect">
            <a:avLst/>
          </a:prstGeom>
        </p:spPr>
        <p:txBody>
          <a:bodyPr wrap="square">
            <a:spAutoFit/>
          </a:bodyPr>
          <a:lstStyle/>
          <a:p>
            <a:r>
              <a:rPr lang="ru-RU" b="1" dirty="0" smtClean="0"/>
              <a:t>Оптические компьютеры</a:t>
            </a:r>
          </a:p>
          <a:p>
            <a:r>
              <a:rPr lang="ru-RU" sz="1600" dirty="0" smtClean="0"/>
              <a:t>По сравнению с тем, что обещают молекулярные или биологические компьютеры, оптические ПК могут показаться не очень впечатляющими. Однако ввиду того, что оптоволокно стало предпочтительным материалом для широкополосной связи, всем традиционным кремниевым устройствам, чтобы передать информацию на расстояние нескольких миль, приходится каждый раз преобразовывать электрические сигналы в световые и обратно.</a:t>
            </a:r>
          </a:p>
          <a:p>
            <a:r>
              <a:rPr lang="ru-RU" sz="1600" dirty="0" smtClean="0"/>
              <a:t>Эти операции можно упростить, если заменить электронные компоненты чисто оптическими. Первыми станут оптические повторители и усилители оптоволоконных линий дальней связи, которые позволят сохранять сигнал в световой форме при передаче через все океаны и континенты. Со временем и сами компьютеры перейдут на оптическую основу, хотя первые модели, по-видимому, будут представлять собой гибриды с применением света и электричества. Оптический компьютер может быть меньше электрического, так как оптоволокно значительно тоньше (и быстрее) по сравнению с сопоставимыми по ширине полосы пропускания электрическими проводниками. По существу, применение электронных коммутаторов ограничивает быстродействие сетей примерно 50 Гбит/с. Чтобы достичь терабитных скоростей потребуются оптические коммутаторы.</a:t>
            </a:r>
            <a:endParaRPr lang="ru-RU" sz="1600" dirty="0"/>
          </a:p>
        </p:txBody>
      </p:sp>
      <p:pic>
        <p:nvPicPr>
          <p:cNvPr id="155650" name="Picture 2" descr="Компьютеры будущего"/>
          <p:cNvPicPr>
            <a:picLocks noChangeAspect="1" noChangeArrowheads="1"/>
          </p:cNvPicPr>
          <p:nvPr/>
        </p:nvPicPr>
        <p:blipFill>
          <a:blip r:embed="rId6" cstate="email"/>
          <a:srcRect/>
          <a:stretch>
            <a:fillRect/>
          </a:stretch>
        </p:blipFill>
        <p:spPr bwMode="auto">
          <a:xfrm>
            <a:off x="6143636" y="785794"/>
            <a:ext cx="2143140" cy="1581842"/>
          </a:xfrm>
          <a:prstGeom prst="rect">
            <a:avLst/>
          </a:prstGeom>
          <a:noFill/>
        </p:spPr>
      </p:pic>
    </p:spTree>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2800" dirty="0" smtClean="0">
                <a:ln w="1905"/>
                <a:solidFill>
                  <a:srgbClr val="FF0000"/>
                </a:solidFill>
                <a:effectLst>
                  <a:outerShdw blurRad="38100" dist="38100" dir="2700000" algn="tl">
                    <a:srgbClr val="000000">
                      <a:alpha val="43137"/>
                    </a:srgbClr>
                  </a:outerShdw>
                </a:effectLst>
              </a:rPr>
              <a:t>БУДУЩЕЕ  КОМПЬЮТЕРОВ</a:t>
            </a:r>
            <a:endParaRPr lang="ru-RU" sz="2800" dirty="0">
              <a:ln w="1905"/>
              <a:solidFill>
                <a:srgbClr val="FF0000"/>
              </a:solidFill>
              <a:effectLst>
                <a:outerShdw blurRad="38100" dist="38100" dir="2700000" algn="tl">
                  <a:srgbClr val="000000">
                    <a:alpha val="43137"/>
                  </a:srgbClr>
                </a:outerShdw>
              </a:effectLst>
            </a:endParaRPr>
          </a:p>
        </p:txBody>
      </p:sp>
      <p:sp>
        <p:nvSpPr>
          <p:cNvPr id="8" name="Прямоугольник 7"/>
          <p:cNvSpPr/>
          <p:nvPr/>
        </p:nvSpPr>
        <p:spPr>
          <a:xfrm>
            <a:off x="357158" y="1071546"/>
            <a:ext cx="8429684" cy="5047536"/>
          </a:xfrm>
          <a:prstGeom prst="rect">
            <a:avLst/>
          </a:prstGeom>
        </p:spPr>
        <p:txBody>
          <a:bodyPr wrap="square">
            <a:spAutoFit/>
          </a:bodyPr>
          <a:lstStyle/>
          <a:p>
            <a:r>
              <a:rPr lang="ru-RU" b="1" dirty="0" smtClean="0"/>
              <a:t>Квантовые компьютеры</a:t>
            </a:r>
          </a:p>
          <a:p>
            <a:r>
              <a:rPr lang="ru-RU" sz="1600" dirty="0" smtClean="0"/>
              <a:t>Квантовый компьютер будет состоять из компонентов субатомного размера и работать по принципам квантовой механики. Квантовый мир - очень странное место, в котором объекты могут занимать два разных положения одновременно. Например, один квантовый бит может принимать несколько значений одновременно, то есть находиться сразу в состояниях "включено", "выключено" и в переходном состоянии. 32 таких бита, называемых q-битами, могут образовать свыше 4 </a:t>
            </a:r>
            <a:r>
              <a:rPr lang="ru-RU" sz="1600" dirty="0" err="1" smtClean="0"/>
              <a:t>млрд</a:t>
            </a:r>
            <a:r>
              <a:rPr lang="ru-RU" sz="1600" dirty="0" smtClean="0"/>
              <a:t> комбинаций - вот истинный пример </a:t>
            </a:r>
            <a:r>
              <a:rPr lang="ru-RU" sz="1600" dirty="0" err="1" smtClean="0"/>
              <a:t>массово-паралельного</a:t>
            </a:r>
            <a:r>
              <a:rPr lang="ru-RU" sz="1600" dirty="0" smtClean="0"/>
              <a:t> компьютера. Однако, чтобы q-биты работали в квантовом устройстве, они должны взаимодействовать между собой. Пока ученым удалось связать друг с другом только три электрона. Уже есть несколько действующих квантовых компонентов - как запоминающих, так и логических. Теоретически квантовые компьютеры могут состоять из атомов, молекул, атомных частиц или "</a:t>
            </a:r>
            <a:r>
              <a:rPr lang="ru-RU" sz="1600" dirty="0" err="1" smtClean="0"/>
              <a:t>псевдоатомов</a:t>
            </a:r>
            <a:r>
              <a:rPr lang="ru-RU" sz="1600" dirty="0" smtClean="0"/>
              <a:t>". Последний представляет собой четыре квантовых ячейки на кремниевой подложке, образующих квадрат, причем в каждой такой ячейке может находиться по электрону. Когда присутствуют два электрона, силы отталкивания заставляют их размещаться по диагонали. Одна диагональ соответствует логической "1", а вторая - "0". Ряд таких ячеек может служить проводником электронов, так как новые электроны будут выталкивать предыдущие в соседние ячейки. Компьютеру, построенному из таких элементов, не потребуется непрерывная подача энергии. Однажды занесенные в него электроны больше не покинут систему.</a:t>
            </a:r>
            <a:endParaRPr lang="ru-RU" sz="1600" dirty="0"/>
          </a:p>
        </p:txBody>
      </p:sp>
    </p:spTree>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2800" dirty="0" smtClean="0">
                <a:ln w="1905"/>
                <a:solidFill>
                  <a:srgbClr val="FF0000"/>
                </a:solidFill>
                <a:effectLst>
                  <a:outerShdw blurRad="38100" dist="38100" dir="2700000" algn="tl">
                    <a:srgbClr val="000000">
                      <a:alpha val="43137"/>
                    </a:srgbClr>
                  </a:outerShdw>
                </a:effectLst>
              </a:rPr>
              <a:t>БУДУЩЕЕ  КОМПЬЮТЕРОВ</a:t>
            </a:r>
            <a:endParaRPr lang="ru-RU" sz="2800" dirty="0">
              <a:ln w="1905"/>
              <a:solidFill>
                <a:srgbClr val="FF0000"/>
              </a:solidFill>
              <a:effectLst>
                <a:outerShdw blurRad="38100" dist="38100" dir="2700000" algn="tl">
                  <a:srgbClr val="000000">
                    <a:alpha val="43137"/>
                  </a:srgbClr>
                </a:outerShdw>
              </a:effectLst>
            </a:endParaRPr>
          </a:p>
        </p:txBody>
      </p:sp>
      <p:pic>
        <p:nvPicPr>
          <p:cNvPr id="152578" name="Picture 2"/>
          <p:cNvPicPr>
            <a:picLocks noChangeAspect="1" noChangeArrowheads="1"/>
          </p:cNvPicPr>
          <p:nvPr/>
        </p:nvPicPr>
        <p:blipFill>
          <a:blip r:embed="rId6" cstate="email"/>
          <a:srcRect t="9615" r="33787"/>
          <a:stretch>
            <a:fillRect/>
          </a:stretch>
        </p:blipFill>
        <p:spPr bwMode="auto">
          <a:xfrm>
            <a:off x="500034" y="1071546"/>
            <a:ext cx="3929090" cy="3357560"/>
          </a:xfrm>
          <a:prstGeom prst="rect">
            <a:avLst/>
          </a:prstGeom>
          <a:noFill/>
          <a:ln w="9525">
            <a:noFill/>
            <a:miter lim="800000"/>
            <a:headEnd/>
            <a:tailEnd/>
          </a:ln>
        </p:spPr>
      </p:pic>
      <p:pic>
        <p:nvPicPr>
          <p:cNvPr id="152579" name="Picture 3"/>
          <p:cNvPicPr>
            <a:picLocks noChangeAspect="1" noChangeArrowheads="1"/>
          </p:cNvPicPr>
          <p:nvPr/>
        </p:nvPicPr>
        <p:blipFill>
          <a:blip r:embed="rId7" cstate="email">
            <a:clrChange>
              <a:clrFrom>
                <a:srgbClr val="FFFFFF"/>
              </a:clrFrom>
              <a:clrTo>
                <a:srgbClr val="FFFFFF">
                  <a:alpha val="0"/>
                </a:srgbClr>
              </a:clrTo>
            </a:clrChange>
          </a:blip>
          <a:srcRect/>
          <a:stretch>
            <a:fillRect/>
          </a:stretch>
        </p:blipFill>
        <p:spPr bwMode="auto">
          <a:xfrm>
            <a:off x="4429124" y="2686188"/>
            <a:ext cx="4362552" cy="358601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Рамка 2"/>
          <p:cNvSpPr/>
          <p:nvPr/>
        </p:nvSpPr>
        <p:spPr>
          <a:xfrm>
            <a:off x="0" y="3286"/>
            <a:ext cx="9144000" cy="6854713"/>
          </a:xfrm>
          <a:prstGeom prst="frame">
            <a:avLst>
              <a:gd name="adj1" fmla="val 2943"/>
            </a:avLst>
          </a:prstGeom>
          <a:gradFill>
            <a:gsLst>
              <a:gs pos="50000">
                <a:schemeClr val="bg2">
                  <a:lumMod val="75000"/>
                </a:schemeClr>
              </a:gs>
              <a:gs pos="50000">
                <a:schemeClr val="accent1">
                  <a:shade val="67500"/>
                  <a:satMod val="115000"/>
                </a:schemeClr>
              </a:gs>
              <a:gs pos="52000">
                <a:schemeClr val="accent1">
                  <a:shade val="100000"/>
                  <a:satMod val="115000"/>
                  <a:alpha val="22000"/>
                </a:schemeClr>
              </a:gs>
            </a:gsLst>
            <a:lin ang="81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tx1"/>
              </a:solidFill>
            </a:endParaRPr>
          </a:p>
        </p:txBody>
      </p:sp>
      <p:sp>
        <p:nvSpPr>
          <p:cNvPr id="4" name="Управляющая кнопка: домой 3">
            <a:hlinkClick r:id="rId2"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a:hlinkClick r:id="rId3" action="ppaction://hlinksldjump"/>
          </p:cNvPr>
          <p:cNvPicPr>
            <a:picLocks noChangeAspect="1" noChangeArrowheads="1"/>
          </p:cNvPicPr>
          <p:nvPr/>
        </p:nvPicPr>
        <p:blipFill>
          <a:blip r:embed="rId4" cstate="email"/>
          <a:srcRect/>
          <a:stretch>
            <a:fillRect/>
          </a:stretch>
        </p:blipFill>
        <p:spPr bwMode="auto">
          <a:xfrm>
            <a:off x="8858280" y="0"/>
            <a:ext cx="285720" cy="285720"/>
          </a:xfrm>
          <a:prstGeom prst="rect">
            <a:avLst/>
          </a:prstGeom>
          <a:noFill/>
          <a:ln w="9525">
            <a:noFill/>
            <a:miter lim="800000"/>
            <a:headEnd/>
            <a:tailEnd/>
          </a:ln>
          <a:effectLst/>
        </p:spPr>
      </p:pic>
      <p:sp>
        <p:nvSpPr>
          <p:cNvPr id="6" name="Стрелка влево 5">
            <a:hlinkClick r:id="rId5" action="ppaction://hlinksldjump"/>
          </p:cNvPr>
          <p:cNvSpPr/>
          <p:nvPr/>
        </p:nvSpPr>
        <p:spPr>
          <a:xfrm flipH="1">
            <a:off x="8715340" y="6572272"/>
            <a:ext cx="428660"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a:hlinkClick r:id="rId5" action="ppaction://hlinksldjump" tooltip="МЕНЮ"/>
          </p:cNvPr>
          <p:cNvSpPr/>
          <p:nvPr/>
        </p:nvSpPr>
        <p:spPr>
          <a:xfrm>
            <a:off x="8143900" y="6572272"/>
            <a:ext cx="428596" cy="285728"/>
          </a:xfrm>
          <a:prstGeom prst="leftArrow">
            <a:avLst/>
          </a:prstGeom>
          <a:solidFill>
            <a:srgbClr val="FF3809"/>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txBox="1">
            <a:spLocks/>
          </p:cNvSpPr>
          <p:nvPr/>
        </p:nvSpPr>
        <p:spPr>
          <a:xfrm>
            <a:off x="214282" y="214290"/>
            <a:ext cx="8715435" cy="57150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2800" dirty="0" smtClean="0">
                <a:ln w="1905"/>
                <a:solidFill>
                  <a:srgbClr val="FF0000"/>
                </a:solidFill>
                <a:effectLst>
                  <a:outerShdw blurRad="38100" dist="38100" dir="2700000" algn="tl">
                    <a:srgbClr val="000000">
                      <a:alpha val="43137"/>
                    </a:srgbClr>
                  </a:outerShdw>
                </a:effectLst>
              </a:rPr>
              <a:t>БУДУЩЕЕ  КОМПЬЮТЕРОВ</a:t>
            </a:r>
            <a:endParaRPr lang="ru-RU" sz="2800" dirty="0">
              <a:ln w="1905"/>
              <a:solidFill>
                <a:srgbClr val="FF0000"/>
              </a:solidFill>
              <a:effectLst>
                <a:outerShdw blurRad="38100" dist="38100" dir="2700000" algn="tl">
                  <a:srgbClr val="000000">
                    <a:alpha val="43137"/>
                  </a:srgbClr>
                </a:outerShdw>
              </a:effectLst>
            </a:endParaRPr>
          </a:p>
        </p:txBody>
      </p:sp>
      <p:pic>
        <p:nvPicPr>
          <p:cNvPr id="134146" name="Picture 2"/>
          <p:cNvPicPr>
            <a:picLocks noChangeAspect="1" noChangeArrowheads="1"/>
          </p:cNvPicPr>
          <p:nvPr/>
        </p:nvPicPr>
        <p:blipFill>
          <a:blip r:embed="rId6" cstate="email"/>
          <a:srcRect b="2034"/>
          <a:stretch>
            <a:fillRect/>
          </a:stretch>
        </p:blipFill>
        <p:spPr bwMode="auto">
          <a:xfrm>
            <a:off x="1428728" y="1214421"/>
            <a:ext cx="7095346" cy="521050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txBox="1">
            <a:spLocks/>
          </p:cNvSpPr>
          <p:nvPr/>
        </p:nvSpPr>
        <p:spPr>
          <a:xfrm>
            <a:off x="1714481" y="1992295"/>
            <a:ext cx="4009648" cy="2783942"/>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6000" dirty="0" smtClean="0">
                <a:ln w="1905"/>
                <a:solidFill>
                  <a:srgbClr val="FF0000"/>
                </a:solidFill>
                <a:effectLst>
                  <a:outerShdw blurRad="38100" dist="38100" dir="2700000" algn="tl">
                    <a:srgbClr val="000000">
                      <a:alpha val="43137"/>
                    </a:srgbClr>
                  </a:outerShdw>
                </a:effectLst>
              </a:rPr>
              <a:t>ГАЛЕРЕЯ</a:t>
            </a:r>
          </a:p>
          <a:p>
            <a:pPr marL="0" indent="0" algn="ctr">
              <a:buFont typeface="Georgia" pitchFamily="18" charset="0"/>
              <a:buNone/>
            </a:pPr>
            <a:r>
              <a:rPr lang="ru-RU" sz="6000" dirty="0" smtClean="0">
                <a:ln w="1905"/>
                <a:solidFill>
                  <a:srgbClr val="FF0000"/>
                </a:solidFill>
                <a:effectLst>
                  <a:outerShdw blurRad="38100" dist="38100" dir="2700000" algn="tl">
                    <a:srgbClr val="000000">
                      <a:alpha val="43137"/>
                    </a:srgbClr>
                  </a:outerShdw>
                </a:effectLst>
              </a:rPr>
              <a:t> </a:t>
            </a:r>
          </a:p>
          <a:p>
            <a:pPr marL="0" indent="0" algn="ctr">
              <a:buFont typeface="Georgia" pitchFamily="18" charset="0"/>
              <a:buNone/>
            </a:pPr>
            <a:r>
              <a:rPr lang="ru-RU" sz="6000" dirty="0" smtClean="0">
                <a:ln w="1905"/>
                <a:solidFill>
                  <a:srgbClr val="FF0000"/>
                </a:solidFill>
                <a:effectLst>
                  <a:outerShdw blurRad="38100" dist="38100" dir="2700000" algn="tl">
                    <a:srgbClr val="000000">
                      <a:alpha val="43137"/>
                    </a:srgbClr>
                  </a:outerShdw>
                </a:effectLst>
              </a:rPr>
              <a:t>УЧЁНЫХ</a:t>
            </a:r>
            <a:endParaRPr lang="ru-RU" sz="6000" dirty="0">
              <a:ln w="1905"/>
              <a:solidFill>
                <a:srgbClr val="FF0000"/>
              </a:solidFill>
              <a:effectLst>
                <a:outerShdw blurRad="38100" dist="38100" dir="2700000" algn="tl">
                  <a:srgbClr val="000000">
                    <a:alpha val="43137"/>
                  </a:srgbClr>
                </a:outerShdw>
              </a:effectLst>
            </a:endParaRPr>
          </a:p>
        </p:txBody>
      </p:sp>
      <p:grpSp>
        <p:nvGrpSpPr>
          <p:cNvPr id="4" name="Группа 3"/>
          <p:cNvGrpSpPr/>
          <p:nvPr/>
        </p:nvGrpSpPr>
        <p:grpSpPr>
          <a:xfrm>
            <a:off x="248020" y="194500"/>
            <a:ext cx="1296144" cy="1359106"/>
            <a:chOff x="2123728" y="332659"/>
            <a:chExt cx="1296144" cy="1359106"/>
          </a:xfrm>
          <a:effectLst>
            <a:outerShdw blurRad="63500" sx="98000" sy="98000" algn="ctr" rotWithShape="0">
              <a:prstClr val="black"/>
            </a:outerShdw>
          </a:effectLst>
        </p:grpSpPr>
        <p:sp>
          <p:nvSpPr>
            <p:cNvPr id="6" name="Скругленный прямоугольник 5"/>
            <p:cNvSpPr/>
            <p:nvPr/>
          </p:nvSpPr>
          <p:spPr>
            <a:xfrm rot="5400000">
              <a:off x="2092247" y="364140"/>
              <a:ext cx="1359106" cy="1296144"/>
            </a:xfrm>
            <a:prstGeom prst="roundRect">
              <a:avLst/>
            </a:prstGeom>
            <a:blipFill>
              <a:blip r:embed="rId3" cstate="email"/>
              <a:tile tx="0" ty="0" sx="100000" sy="100000" flip="none" algn="tl"/>
            </a:blip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solidFill>
                  <a:schemeClr val="bg1"/>
                </a:solidFill>
              </a:endParaRPr>
            </a:p>
          </p:txBody>
        </p:sp>
        <p:pic>
          <p:nvPicPr>
            <p:cNvPr id="1028" name="Picture 4">
              <a:hlinkClick r:id="rId4" action="ppaction://hlinksldjump" tooltip="Блез Паскаль"/>
            </p:cNvPr>
            <p:cNvPicPr>
              <a:picLocks noChangeAspect="1" noChangeArrowheads="1"/>
            </p:cNvPicPr>
            <p:nvPr/>
          </p:nvPicPr>
          <p:blipFill rotWithShape="1">
            <a:blip r:embed="rId5" cstate="email">
              <a:extLst>
                <a:ext uri="{28A0092B-C50C-407E-A947-70E740481C1C}">
                  <a14:useLocalDpi xmlns:a14="http://schemas.microsoft.com/office/drawing/2010/main" xmlns="" val="0"/>
                </a:ext>
              </a:extLst>
            </a:blip>
            <a:srcRect/>
            <a:stretch/>
          </p:blipFill>
          <p:spPr bwMode="auto">
            <a:xfrm>
              <a:off x="2195736" y="404664"/>
              <a:ext cx="1152128" cy="1224136"/>
            </a:xfrm>
            <a:prstGeom prst="roundRect">
              <a:avLst>
                <a:gd name="adj" fmla="val 12201"/>
              </a:avLst>
            </a:prstGeom>
            <a:solidFill>
              <a:srgbClr val="FFFFFF">
                <a:shade val="85000"/>
              </a:srgbClr>
            </a:solidFill>
            <a:ln>
              <a:noFill/>
            </a:ln>
            <a:effectLst>
              <a:innerShdw blurRad="114300">
                <a:prstClr val="black"/>
              </a:innerShdw>
            </a:effectLst>
            <a:extLst>
              <a:ext uri="{909E8E84-426E-40DD-AFC4-6F175D3DCCD1}">
                <a14:hiddenFill xmlns:a14="http://schemas.microsoft.com/office/drawing/2010/main" xmlns="">
                  <a:solidFill>
                    <a:schemeClr val="accent1"/>
                  </a:solidFill>
                </a14:hiddenFill>
              </a:ext>
            </a:extLst>
          </p:spPr>
        </p:pic>
      </p:grpSp>
      <p:grpSp>
        <p:nvGrpSpPr>
          <p:cNvPr id="9" name="Группа 8"/>
          <p:cNvGrpSpPr/>
          <p:nvPr/>
        </p:nvGrpSpPr>
        <p:grpSpPr>
          <a:xfrm>
            <a:off x="1748681" y="194505"/>
            <a:ext cx="1296144" cy="1359101"/>
            <a:chOff x="1763688" y="346186"/>
            <a:chExt cx="1296144" cy="1359101"/>
          </a:xfrm>
        </p:grpSpPr>
        <p:sp>
          <p:nvSpPr>
            <p:cNvPr id="10" name="Скругленный прямоугольник 9"/>
            <p:cNvSpPr/>
            <p:nvPr/>
          </p:nvSpPr>
          <p:spPr>
            <a:xfrm rot="5400000">
              <a:off x="1732209" y="377665"/>
              <a:ext cx="1359101" cy="1296144"/>
            </a:xfrm>
            <a:prstGeom prst="roundRect">
              <a:avLst/>
            </a:prstGeom>
            <a:blipFill>
              <a:blip r:embed="rId3" cstate="email"/>
              <a:tile tx="0" ty="0" sx="100000" sy="100000" flip="none" algn="tl"/>
            </a:blipFill>
            <a:effectLst>
              <a:outerShdw blurRad="63500" sx="102000" sy="102000" algn="ctr" rotWithShape="0">
                <a:prstClr val="black">
                  <a:alpha val="40000"/>
                </a:prstClr>
              </a:outerShdw>
            </a:effectLst>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solidFill>
                  <a:schemeClr val="bg1"/>
                </a:solidFill>
              </a:endParaRPr>
            </a:p>
          </p:txBody>
        </p:sp>
        <p:pic>
          <p:nvPicPr>
            <p:cNvPr id="1029" name="Picture 5">
              <a:hlinkClick r:id="rId6" action="ppaction://hlinksldjump" tooltip="Г.-В.Лейбниц"/>
            </p:cNvPr>
            <p:cNvPicPr>
              <a:picLocks noChangeAspect="1" noChangeArrowheads="1"/>
            </p:cNvPicPr>
            <p:nvPr/>
          </p:nvPicPr>
          <p:blipFill rotWithShape="1">
            <a:blip r:embed="rId7" cstate="email">
              <a:extLst>
                <a:ext uri="{BEBA8EAE-BF5A-486C-A8C5-ECC9F3942E4B}">
                  <a14:imgProps xmlns:a14="http://schemas.microsoft.com/office/drawing/2010/main" xmlns="">
                    <a14:imgLayer r:embed="rId8">
                      <a14:imgEffect>
                        <a14:sharpenSoften amount="50000"/>
                      </a14:imgEffect>
                      <a14:imgEffect>
                        <a14:brightnessContrast bright="20000"/>
                      </a14:imgEffect>
                    </a14:imgLayer>
                  </a14:imgProps>
                </a:ext>
                <a:ext uri="{28A0092B-C50C-407E-A947-70E740481C1C}">
                  <a14:useLocalDpi xmlns:a14="http://schemas.microsoft.com/office/drawing/2010/main" xmlns="" val="0"/>
                </a:ext>
              </a:extLst>
            </a:blip>
            <a:srcRect/>
            <a:stretch/>
          </p:blipFill>
          <p:spPr bwMode="auto">
            <a:xfrm>
              <a:off x="1853980" y="428180"/>
              <a:ext cx="1116811" cy="1200620"/>
            </a:xfrm>
            <a:prstGeom prst="roundRect">
              <a:avLst>
                <a:gd name="adj" fmla="val 8594"/>
              </a:avLst>
            </a:prstGeom>
            <a:solidFill>
              <a:srgbClr val="FFFFFF">
                <a:shade val="85000"/>
              </a:srgbClr>
            </a:solidFill>
            <a:ln>
              <a:noFill/>
            </a:ln>
            <a:effectLst>
              <a:innerShdw blurRad="114300">
                <a:prstClr val="black"/>
              </a:inn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grpSp>
        <p:nvGrpSpPr>
          <p:cNvPr id="11" name="Группа 10"/>
          <p:cNvGrpSpPr/>
          <p:nvPr/>
        </p:nvGrpSpPr>
        <p:grpSpPr>
          <a:xfrm>
            <a:off x="3129942" y="136417"/>
            <a:ext cx="1554163" cy="1484312"/>
            <a:chOff x="3173458" y="274576"/>
            <a:chExt cx="1554163" cy="1484312"/>
          </a:xfrm>
        </p:grpSpPr>
        <p:pic>
          <p:nvPicPr>
            <p:cNvPr id="1031" name="Picture 7"/>
            <p:cNvPicPr>
              <a:picLocks noChangeAspect="1" noChangeArrowheads="1"/>
            </p:cNvPicPr>
            <p:nvPr/>
          </p:nvPicPr>
          <p:blipFill rotWithShape="1">
            <a:blip r:embed="rId9" cstate="email">
              <a:extLst>
                <a:ext uri="{28A0092B-C50C-407E-A947-70E740481C1C}">
                  <a14:useLocalDpi xmlns:a14="http://schemas.microsoft.com/office/drawing/2010/main" xmlns="" val="0"/>
                </a:ext>
              </a:extLst>
            </a:blip>
            <a:srcRect/>
            <a:stretch/>
          </p:blipFill>
          <p:spPr bwMode="auto">
            <a:xfrm>
              <a:off x="3173458" y="274576"/>
              <a:ext cx="1554163" cy="14843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44" name="Picture 20">
              <a:hlinkClick r:id="rId10" action="ppaction://hlinksldjump" tooltip="Ч.Беббидж"/>
            </p:cNvPr>
            <p:cNvPicPr>
              <a:picLocks noChangeAspect="1" noChangeArrowheads="1"/>
            </p:cNvPicPr>
            <p:nvPr/>
          </p:nvPicPr>
          <p:blipFill rotWithShape="1">
            <a:blip r:embed="rId11" cstate="email">
              <a:extLst>
                <a:ext uri="{28A0092B-C50C-407E-A947-70E740481C1C}">
                  <a14:useLocalDpi xmlns:a14="http://schemas.microsoft.com/office/drawing/2010/main" xmlns="" val="0"/>
                </a:ext>
              </a:extLst>
            </a:blip>
            <a:srcRect/>
            <a:stretch/>
          </p:blipFill>
          <p:spPr bwMode="auto">
            <a:xfrm>
              <a:off x="3400508" y="457168"/>
              <a:ext cx="1106447" cy="1182688"/>
            </a:xfrm>
            <a:prstGeom prst="roundRect">
              <a:avLst>
                <a:gd name="adj" fmla="val 16974"/>
              </a:avLst>
            </a:prstGeom>
            <a:solidFill>
              <a:srgbClr val="FFFFFF">
                <a:shade val="85000"/>
              </a:srgbClr>
            </a:solidFill>
            <a:ln>
              <a:noFill/>
            </a:ln>
            <a:effectLst>
              <a:innerShdw blurRad="114300">
                <a:prstClr val="black"/>
              </a:inn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grpSp>
        <p:nvGrpSpPr>
          <p:cNvPr id="12" name="Группа 11"/>
          <p:cNvGrpSpPr/>
          <p:nvPr/>
        </p:nvGrpSpPr>
        <p:grpSpPr>
          <a:xfrm>
            <a:off x="4642630" y="157231"/>
            <a:ext cx="1554163" cy="1484313"/>
            <a:chOff x="4631232" y="280355"/>
            <a:chExt cx="1554163" cy="1484313"/>
          </a:xfrm>
        </p:grpSpPr>
        <p:pic>
          <p:nvPicPr>
            <p:cNvPr id="1030" name="Picture 6"/>
            <p:cNvPicPr>
              <a:picLocks noChangeAspect="1" noChangeArrowheads="1"/>
            </p:cNvPicPr>
            <p:nvPr/>
          </p:nvPicPr>
          <p:blipFill rotWithShape="1">
            <a:blip r:embed="rId9" cstate="email">
              <a:extLst>
                <a:ext uri="{28A0092B-C50C-407E-A947-70E740481C1C}">
                  <a14:useLocalDpi xmlns:a14="http://schemas.microsoft.com/office/drawing/2010/main" xmlns="" val="0"/>
                </a:ext>
              </a:extLst>
            </a:blip>
            <a:srcRect/>
            <a:stretch/>
          </p:blipFill>
          <p:spPr bwMode="auto">
            <a:xfrm>
              <a:off x="4631232" y="280355"/>
              <a:ext cx="1554163" cy="14843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46" name="Picture 22" descr="C:\Users\Гульнара Борисовна\Downloads\Ada_Lovelace.jpg">
              <a:hlinkClick r:id="rId12" action="ppaction://hlinksldjump" tooltip="А.Лавлейс"/>
            </p:cNvPr>
            <p:cNvPicPr>
              <a:picLocks noChangeAspect="1" noChangeArrowheads="1"/>
            </p:cNvPicPr>
            <p:nvPr/>
          </p:nvPicPr>
          <p:blipFill rotWithShape="1">
            <a:blip r:embed="rId13" cstate="email">
              <a:extLst>
                <a:ext uri="{28A0092B-C50C-407E-A947-70E740481C1C}">
                  <a14:useLocalDpi xmlns:a14="http://schemas.microsoft.com/office/drawing/2010/main" xmlns="" val="0"/>
                </a:ext>
              </a:extLst>
            </a:blip>
            <a:srcRect/>
            <a:stretch/>
          </p:blipFill>
          <p:spPr bwMode="auto">
            <a:xfrm>
              <a:off x="4849364" y="457169"/>
              <a:ext cx="1130793" cy="1182688"/>
            </a:xfrm>
            <a:prstGeom prst="roundRect">
              <a:avLst>
                <a:gd name="adj" fmla="val 17106"/>
              </a:avLst>
            </a:prstGeom>
            <a:solidFill>
              <a:srgbClr val="FFFFFF">
                <a:shade val="85000"/>
              </a:srgbClr>
            </a:solidFill>
            <a:ln>
              <a:noFill/>
            </a:ln>
            <a:effectLst>
              <a:innerShdw blurRad="114300">
                <a:prstClr val="black"/>
              </a:innerShdw>
            </a:effectLst>
            <a:extLst>
              <a:ext uri="{909E8E84-426E-40DD-AFC4-6F175D3DCCD1}">
                <a14:hiddenFill xmlns:a14="http://schemas.microsoft.com/office/drawing/2010/main" xmlns="">
                  <a:solidFill>
                    <a:srgbClr val="FFFFFF"/>
                  </a:solidFill>
                </a14:hiddenFill>
              </a:ext>
            </a:extLst>
          </p:spPr>
        </p:pic>
      </p:grpSp>
      <p:grpSp>
        <p:nvGrpSpPr>
          <p:cNvPr id="13" name="Группа 12"/>
          <p:cNvGrpSpPr/>
          <p:nvPr/>
        </p:nvGrpSpPr>
        <p:grpSpPr>
          <a:xfrm>
            <a:off x="6096600" y="169020"/>
            <a:ext cx="1554163" cy="1484313"/>
            <a:chOff x="6175099" y="280355"/>
            <a:chExt cx="1554163" cy="1484313"/>
          </a:xfrm>
        </p:grpSpPr>
        <p:pic>
          <p:nvPicPr>
            <p:cNvPr id="1033" name="Picture 9"/>
            <p:cNvPicPr>
              <a:picLocks noChangeAspect="1" noChangeArrowheads="1"/>
            </p:cNvPicPr>
            <p:nvPr/>
          </p:nvPicPr>
          <p:blipFill rotWithShape="1">
            <a:blip r:embed="rId9" cstate="email">
              <a:extLst>
                <a:ext uri="{28A0092B-C50C-407E-A947-70E740481C1C}">
                  <a14:useLocalDpi xmlns:a14="http://schemas.microsoft.com/office/drawing/2010/main" xmlns="" val="0"/>
                </a:ext>
              </a:extLst>
            </a:blip>
            <a:srcRect/>
            <a:stretch/>
          </p:blipFill>
          <p:spPr bwMode="auto">
            <a:xfrm>
              <a:off x="6175099" y="280355"/>
              <a:ext cx="1554163" cy="14843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47" name="Picture 23">
              <a:hlinkClick r:id="rId14" action="ppaction://hlinksldjump" tooltip="С.А.Лебедев"/>
            </p:cNvPr>
            <p:cNvPicPr>
              <a:picLocks noChangeAspect="1" noChangeArrowheads="1"/>
            </p:cNvPicPr>
            <p:nvPr/>
          </p:nvPicPr>
          <p:blipFill rotWithShape="1">
            <a:blip r:embed="rId15" cstate="email">
              <a:extLst>
                <a:ext uri="{28A0092B-C50C-407E-A947-70E740481C1C}">
                  <a14:useLocalDpi xmlns:a14="http://schemas.microsoft.com/office/drawing/2010/main" xmlns="" val="0"/>
                </a:ext>
              </a:extLst>
            </a:blip>
            <a:srcRect/>
            <a:stretch/>
          </p:blipFill>
          <p:spPr bwMode="auto">
            <a:xfrm>
              <a:off x="6409578" y="465521"/>
              <a:ext cx="1077751" cy="1174335"/>
            </a:xfrm>
            <a:prstGeom prst="roundRect">
              <a:avLst>
                <a:gd name="adj" fmla="val 15665"/>
              </a:avLst>
            </a:prstGeom>
            <a:solidFill>
              <a:srgbClr val="FFFFFF">
                <a:shade val="85000"/>
              </a:srgbClr>
            </a:solidFill>
            <a:ln>
              <a:noFill/>
            </a:ln>
            <a:effectLst>
              <a:innerShdw blurRad="114300">
                <a:prstClr val="black"/>
              </a:inn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grpSp>
        <p:nvGrpSpPr>
          <p:cNvPr id="14" name="Группа 13"/>
          <p:cNvGrpSpPr/>
          <p:nvPr/>
        </p:nvGrpSpPr>
        <p:grpSpPr>
          <a:xfrm>
            <a:off x="7619664" y="169020"/>
            <a:ext cx="1554163" cy="1484313"/>
            <a:chOff x="7606213" y="280355"/>
            <a:chExt cx="1554163" cy="1484313"/>
          </a:xfrm>
        </p:grpSpPr>
        <p:pic>
          <p:nvPicPr>
            <p:cNvPr id="1035" name="Picture 11"/>
            <p:cNvPicPr>
              <a:picLocks noChangeAspect="1" noChangeArrowheads="1"/>
            </p:cNvPicPr>
            <p:nvPr/>
          </p:nvPicPr>
          <p:blipFill rotWithShape="1">
            <a:blip r:embed="rId9" cstate="email">
              <a:extLst>
                <a:ext uri="{28A0092B-C50C-407E-A947-70E740481C1C}">
                  <a14:useLocalDpi xmlns:a14="http://schemas.microsoft.com/office/drawing/2010/main" xmlns="" val="0"/>
                </a:ext>
              </a:extLst>
            </a:blip>
            <a:srcRect/>
            <a:stretch/>
          </p:blipFill>
          <p:spPr bwMode="auto">
            <a:xfrm>
              <a:off x="7606213" y="280355"/>
              <a:ext cx="1554163" cy="14843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48" name="Picture 24">
              <a:hlinkClick r:id="rId16" action="ppaction://hlinksldjump" tooltip="Дж.Нейман"/>
            </p:cNvPr>
            <p:cNvPicPr>
              <a:picLocks noChangeAspect="1" noChangeArrowheads="1"/>
            </p:cNvPicPr>
            <p:nvPr/>
          </p:nvPicPr>
          <p:blipFill rotWithShape="1">
            <a:blip r:embed="rId17" cstate="email">
              <a:extLst>
                <a:ext uri="{28A0092B-C50C-407E-A947-70E740481C1C}">
                  <a14:useLocalDpi xmlns:a14="http://schemas.microsoft.com/office/drawing/2010/main" xmlns="" val="0"/>
                </a:ext>
              </a:extLst>
            </a:blip>
            <a:srcRect/>
            <a:stretch/>
          </p:blipFill>
          <p:spPr bwMode="auto">
            <a:xfrm>
              <a:off x="7835950" y="462753"/>
              <a:ext cx="1111858" cy="1177103"/>
            </a:xfrm>
            <a:prstGeom prst="roundRect">
              <a:avLst>
                <a:gd name="adj" fmla="val 15974"/>
              </a:avLst>
            </a:prstGeom>
            <a:solidFill>
              <a:srgbClr val="FFFFFF">
                <a:shade val="85000"/>
              </a:srgbClr>
            </a:solidFill>
            <a:ln>
              <a:noFill/>
            </a:ln>
            <a:effectLst>
              <a:innerShdw blurRad="114300">
                <a:prstClr val="black"/>
              </a:inn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grpSp>
        <p:nvGrpSpPr>
          <p:cNvPr id="24" name="Группа 23"/>
          <p:cNvGrpSpPr/>
          <p:nvPr/>
        </p:nvGrpSpPr>
        <p:grpSpPr>
          <a:xfrm>
            <a:off x="152927" y="1764667"/>
            <a:ext cx="1554163" cy="1484313"/>
            <a:chOff x="194518" y="1764667"/>
            <a:chExt cx="1554163" cy="1484313"/>
          </a:xfrm>
        </p:grpSpPr>
        <p:pic>
          <p:nvPicPr>
            <p:cNvPr id="1034" name="Picture 10"/>
            <p:cNvPicPr>
              <a:picLocks noChangeAspect="1" noChangeArrowheads="1"/>
            </p:cNvPicPr>
            <p:nvPr/>
          </p:nvPicPr>
          <p:blipFill rotWithShape="1">
            <a:blip r:embed="rId9" cstate="email">
              <a:extLst>
                <a:ext uri="{28A0092B-C50C-407E-A947-70E740481C1C}">
                  <a14:useLocalDpi xmlns:a14="http://schemas.microsoft.com/office/drawing/2010/main" xmlns="" val="0"/>
                </a:ext>
              </a:extLst>
            </a:blip>
            <a:srcRect/>
            <a:stretch/>
          </p:blipFill>
          <p:spPr bwMode="auto">
            <a:xfrm>
              <a:off x="194518" y="1764667"/>
              <a:ext cx="1554163" cy="1484313"/>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049" name="Picture 25">
              <a:hlinkClick r:id="rId18" action="ppaction://hlinksldjump" tooltip="А.П.Ершов"/>
            </p:cNvPr>
            <p:cNvPicPr>
              <a:picLocks noChangeAspect="1" noChangeArrowheads="1"/>
            </p:cNvPicPr>
            <p:nvPr/>
          </p:nvPicPr>
          <p:blipFill rotWithShape="1">
            <a:blip r:embed="rId19" cstate="email">
              <a:extLst>
                <a:ext uri="{28A0092B-C50C-407E-A947-70E740481C1C}">
                  <a14:useLocalDpi xmlns:a14="http://schemas.microsoft.com/office/drawing/2010/main" xmlns="" val="0"/>
                </a:ext>
              </a:extLst>
            </a:blip>
            <a:srcRect t="-1"/>
            <a:stretch/>
          </p:blipFill>
          <p:spPr bwMode="auto">
            <a:xfrm>
              <a:off x="429535" y="1956630"/>
              <a:ext cx="1084127" cy="1174530"/>
            </a:xfrm>
            <a:prstGeom prst="roundRect">
              <a:avLst>
                <a:gd name="adj" fmla="val 15427"/>
              </a:avLst>
            </a:prstGeom>
            <a:solidFill>
              <a:srgbClr val="FFFFFF">
                <a:shade val="85000"/>
              </a:srgbClr>
            </a:solidFill>
            <a:ln>
              <a:noFill/>
            </a:ln>
            <a:effectLst>
              <a:innerShdw blurRad="114300">
                <a:prstClr val="black"/>
              </a:inn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grpSp>
        <p:nvGrpSpPr>
          <p:cNvPr id="23" name="Группа 22"/>
          <p:cNvGrpSpPr/>
          <p:nvPr/>
        </p:nvGrpSpPr>
        <p:grpSpPr>
          <a:xfrm>
            <a:off x="160497" y="3445303"/>
            <a:ext cx="1554163" cy="1484312"/>
            <a:chOff x="209524" y="3334916"/>
            <a:chExt cx="1554163" cy="1484312"/>
          </a:xfrm>
        </p:grpSpPr>
        <p:pic>
          <p:nvPicPr>
            <p:cNvPr id="1032" name="Picture 8"/>
            <p:cNvPicPr>
              <a:picLocks noChangeAspect="1" noChangeArrowheads="1"/>
            </p:cNvPicPr>
            <p:nvPr/>
          </p:nvPicPr>
          <p:blipFill rotWithShape="1">
            <a:blip r:embed="rId9" cstate="email">
              <a:extLst>
                <a:ext uri="{28A0092B-C50C-407E-A947-70E740481C1C}">
                  <a14:useLocalDpi xmlns:a14="http://schemas.microsoft.com/office/drawing/2010/main" xmlns="" val="0"/>
                </a:ext>
              </a:extLst>
            </a:blip>
            <a:srcRect/>
            <a:stretch/>
          </p:blipFill>
          <p:spPr bwMode="auto">
            <a:xfrm>
              <a:off x="209524" y="3334916"/>
              <a:ext cx="1554163" cy="14843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50" name="Picture 26">
              <a:hlinkClick r:id="rId20" action="ppaction://hlinksldjump" tooltip="Н.Винер"/>
            </p:cNvPr>
            <p:cNvPicPr>
              <a:picLocks noChangeAspect="1" noChangeArrowheads="1"/>
            </p:cNvPicPr>
            <p:nvPr/>
          </p:nvPicPr>
          <p:blipFill rotWithShape="1">
            <a:blip r:embed="rId21" cstate="email">
              <a:extLst>
                <a:ext uri="{28A0092B-C50C-407E-A947-70E740481C1C}">
                  <a14:useLocalDpi xmlns:a14="http://schemas.microsoft.com/office/drawing/2010/main" xmlns="" val="0"/>
                </a:ext>
              </a:extLst>
            </a:blip>
            <a:srcRect l="1" r="5407" b="15339"/>
            <a:stretch/>
          </p:blipFill>
          <p:spPr bwMode="auto">
            <a:xfrm>
              <a:off x="440688" y="3520403"/>
              <a:ext cx="1106976" cy="1204741"/>
            </a:xfrm>
            <a:prstGeom prst="roundRect">
              <a:avLst>
                <a:gd name="adj" fmla="val 16915"/>
              </a:avLst>
            </a:prstGeom>
            <a:solidFill>
              <a:srgbClr val="FFFFFF">
                <a:shade val="85000"/>
              </a:srgbClr>
            </a:solidFill>
            <a:ln>
              <a:noFill/>
            </a:ln>
            <a:effectLst>
              <a:innerShdw blurRad="114300">
                <a:prstClr val="black"/>
              </a:inn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grpSp>
        <p:nvGrpSpPr>
          <p:cNvPr id="15" name="Группа 14"/>
          <p:cNvGrpSpPr/>
          <p:nvPr/>
        </p:nvGrpSpPr>
        <p:grpSpPr>
          <a:xfrm>
            <a:off x="7608829" y="1801738"/>
            <a:ext cx="1554163" cy="1484313"/>
            <a:chOff x="7608829" y="1956630"/>
            <a:chExt cx="1554163" cy="1484313"/>
          </a:xfrm>
        </p:grpSpPr>
        <p:pic>
          <p:nvPicPr>
            <p:cNvPr id="1041" name="Picture 17"/>
            <p:cNvPicPr>
              <a:picLocks noChangeAspect="1" noChangeArrowheads="1"/>
            </p:cNvPicPr>
            <p:nvPr/>
          </p:nvPicPr>
          <p:blipFill rotWithShape="1">
            <a:blip r:embed="rId9" cstate="email">
              <a:extLst>
                <a:ext uri="{28A0092B-C50C-407E-A947-70E740481C1C}">
                  <a14:useLocalDpi xmlns:a14="http://schemas.microsoft.com/office/drawing/2010/main" xmlns="" val="0"/>
                </a:ext>
              </a:extLst>
            </a:blip>
            <a:srcRect/>
            <a:stretch/>
          </p:blipFill>
          <p:spPr bwMode="auto">
            <a:xfrm>
              <a:off x="7608829" y="1956630"/>
              <a:ext cx="1554163" cy="14843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51" name="Picture 27">
              <a:hlinkClick r:id="rId22" action="ppaction://hlinksldjump" tooltip="Н.Вирт"/>
            </p:cNvPr>
            <p:cNvPicPr>
              <a:picLocks noChangeAspect="1" noChangeArrowheads="1"/>
            </p:cNvPicPr>
            <p:nvPr/>
          </p:nvPicPr>
          <p:blipFill rotWithShape="1">
            <a:blip r:embed="rId23" cstate="email">
              <a:extLst>
                <a:ext uri="{28A0092B-C50C-407E-A947-70E740481C1C}">
                  <a14:useLocalDpi xmlns:a14="http://schemas.microsoft.com/office/drawing/2010/main" xmlns="" val="0"/>
                </a:ext>
              </a:extLst>
            </a:blip>
            <a:srcRect/>
            <a:stretch/>
          </p:blipFill>
          <p:spPr bwMode="auto">
            <a:xfrm>
              <a:off x="7845685" y="2147186"/>
              <a:ext cx="1102123" cy="1167091"/>
            </a:xfrm>
            <a:prstGeom prst="roundRect">
              <a:avLst>
                <a:gd name="adj" fmla="val 16507"/>
              </a:avLst>
            </a:prstGeom>
            <a:solidFill>
              <a:srgbClr val="FFFFFF">
                <a:shade val="85000"/>
              </a:srgbClr>
            </a:solidFill>
            <a:ln>
              <a:noFill/>
            </a:ln>
            <a:effectLst>
              <a:innerShdw blurRad="114300">
                <a:prstClr val="black"/>
              </a:inn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grpSp>
        <p:nvGrpSpPr>
          <p:cNvPr id="16" name="Группа 15"/>
          <p:cNvGrpSpPr/>
          <p:nvPr/>
        </p:nvGrpSpPr>
        <p:grpSpPr>
          <a:xfrm>
            <a:off x="7608829" y="3417934"/>
            <a:ext cx="1554163" cy="1539050"/>
            <a:chOff x="7608829" y="3569319"/>
            <a:chExt cx="1554163" cy="1539050"/>
          </a:xfrm>
        </p:grpSpPr>
        <p:pic>
          <p:nvPicPr>
            <p:cNvPr id="1040" name="Picture 16"/>
            <p:cNvPicPr>
              <a:picLocks noChangeAspect="1" noChangeArrowheads="1"/>
            </p:cNvPicPr>
            <p:nvPr/>
          </p:nvPicPr>
          <p:blipFill rotWithShape="1">
            <a:blip r:embed="rId24" cstate="email">
              <a:extLst>
                <a:ext uri="{28A0092B-C50C-407E-A947-70E740481C1C}">
                  <a14:useLocalDpi xmlns:a14="http://schemas.microsoft.com/office/drawing/2010/main" xmlns="" val="0"/>
                </a:ext>
              </a:extLst>
            </a:blip>
            <a:srcRect/>
            <a:stretch/>
          </p:blipFill>
          <p:spPr bwMode="auto">
            <a:xfrm>
              <a:off x="7608829" y="3569319"/>
              <a:ext cx="1554163" cy="15390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52" name="Picture 28">
              <a:hlinkClick r:id="rId25" action="ppaction://hlinksldjump" tooltip="Н.П.Брусенцов"/>
            </p:cNvPr>
            <p:cNvPicPr>
              <a:picLocks noChangeAspect="1" noChangeArrowheads="1"/>
            </p:cNvPicPr>
            <p:nvPr/>
          </p:nvPicPr>
          <p:blipFill rotWithShape="1">
            <a:blip r:embed="rId26" cstate="email">
              <a:extLst>
                <a:ext uri="{28A0092B-C50C-407E-A947-70E740481C1C}">
                  <a14:useLocalDpi xmlns:a14="http://schemas.microsoft.com/office/drawing/2010/main" xmlns="" val="0"/>
                </a:ext>
              </a:extLst>
            </a:blip>
            <a:srcRect/>
            <a:stretch/>
          </p:blipFill>
          <p:spPr bwMode="auto">
            <a:xfrm>
              <a:off x="7838221" y="3750066"/>
              <a:ext cx="1109587" cy="1177556"/>
            </a:xfrm>
            <a:prstGeom prst="roundRect">
              <a:avLst>
                <a:gd name="adj" fmla="val 15834"/>
              </a:avLst>
            </a:prstGeom>
            <a:solidFill>
              <a:srgbClr val="FFFFFF">
                <a:shade val="85000"/>
              </a:srgbClr>
            </a:solidFill>
            <a:ln>
              <a:noFill/>
            </a:ln>
            <a:effectLst>
              <a:innerShdw blurRad="114300">
                <a:prstClr val="black"/>
              </a:inn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grpSp>
        <p:nvGrpSpPr>
          <p:cNvPr id="22" name="Группа 21"/>
          <p:cNvGrpSpPr/>
          <p:nvPr/>
        </p:nvGrpSpPr>
        <p:grpSpPr>
          <a:xfrm>
            <a:off x="119279" y="5056277"/>
            <a:ext cx="1554163" cy="1487487"/>
            <a:chOff x="184614" y="5234793"/>
            <a:chExt cx="1554163" cy="1487487"/>
          </a:xfrm>
        </p:grpSpPr>
        <p:pic>
          <p:nvPicPr>
            <p:cNvPr id="1043" name="Picture 19"/>
            <p:cNvPicPr>
              <a:picLocks noChangeAspect="1" noChangeArrowheads="1"/>
            </p:cNvPicPr>
            <p:nvPr/>
          </p:nvPicPr>
          <p:blipFill>
            <a:blip r:embed="rId27" cstate="email">
              <a:extLst>
                <a:ext uri="{28A0092B-C50C-407E-A947-70E740481C1C}">
                  <a14:useLocalDpi xmlns:a14="http://schemas.microsoft.com/office/drawing/2010/main" xmlns="" val="0"/>
                </a:ext>
              </a:extLst>
            </a:blip>
            <a:srcRect/>
            <a:stretch>
              <a:fillRect/>
            </a:stretch>
          </p:blipFill>
          <p:spPr bwMode="auto">
            <a:xfrm>
              <a:off x="184614" y="5234793"/>
              <a:ext cx="1554163" cy="14874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53" name="Picture 29">
              <a:hlinkClick r:id="rId28" action="ppaction://hlinksldjump" tooltip="А.-М.Тьюринг"/>
            </p:cNvPr>
            <p:cNvPicPr>
              <a:picLocks noChangeAspect="1" noChangeArrowheads="1"/>
            </p:cNvPicPr>
            <p:nvPr/>
          </p:nvPicPr>
          <p:blipFill rotWithShape="1">
            <a:blip r:embed="rId29" cstate="email">
              <a:extLst>
                <a:ext uri="{28A0092B-C50C-407E-A947-70E740481C1C}">
                  <a14:useLocalDpi xmlns:a14="http://schemas.microsoft.com/office/drawing/2010/main" xmlns="" val="0"/>
                </a:ext>
              </a:extLst>
            </a:blip>
            <a:srcRect/>
            <a:stretch/>
          </p:blipFill>
          <p:spPr bwMode="auto">
            <a:xfrm>
              <a:off x="419307" y="5408505"/>
              <a:ext cx="1084775" cy="1210796"/>
            </a:xfrm>
            <a:prstGeom prst="roundRect">
              <a:avLst>
                <a:gd name="adj" fmla="val 18378"/>
              </a:avLst>
            </a:prstGeom>
            <a:solidFill>
              <a:srgbClr val="FFFFFF">
                <a:shade val="85000"/>
              </a:srgbClr>
            </a:solidFill>
            <a:ln>
              <a:noFill/>
            </a:ln>
            <a:effectLst>
              <a:innerShdw blurRad="114300">
                <a:prstClr val="black"/>
              </a:innerShdw>
            </a:effectLst>
            <a:extLst>
              <a:ext uri="{909E8E84-426E-40DD-AFC4-6F175D3DCCD1}">
                <a14:hiddenFill xmlns:a14="http://schemas.microsoft.com/office/drawing/2010/main" xmlns="">
                  <a:solidFill>
                    <a:schemeClr val="accent1"/>
                  </a:solidFill>
                </a14:hiddenFill>
              </a:ext>
            </a:extLst>
          </p:spPr>
        </p:pic>
      </p:grpSp>
      <p:grpSp>
        <p:nvGrpSpPr>
          <p:cNvPr id="21" name="Группа 20"/>
          <p:cNvGrpSpPr/>
          <p:nvPr/>
        </p:nvGrpSpPr>
        <p:grpSpPr>
          <a:xfrm>
            <a:off x="1619670" y="5056278"/>
            <a:ext cx="1554163" cy="1487487"/>
            <a:chOff x="1619672" y="5234793"/>
            <a:chExt cx="1554163" cy="1487487"/>
          </a:xfrm>
        </p:grpSpPr>
        <p:pic>
          <p:nvPicPr>
            <p:cNvPr id="1042" name="Picture 18"/>
            <p:cNvPicPr>
              <a:picLocks noChangeAspect="1" noChangeArrowheads="1"/>
            </p:cNvPicPr>
            <p:nvPr/>
          </p:nvPicPr>
          <p:blipFill>
            <a:blip r:embed="rId27" cstate="email">
              <a:extLst>
                <a:ext uri="{28A0092B-C50C-407E-A947-70E740481C1C}">
                  <a14:useLocalDpi xmlns:a14="http://schemas.microsoft.com/office/drawing/2010/main" xmlns="" val="0"/>
                </a:ext>
              </a:extLst>
            </a:blip>
            <a:srcRect/>
            <a:stretch>
              <a:fillRect/>
            </a:stretch>
          </p:blipFill>
          <p:spPr bwMode="auto">
            <a:xfrm>
              <a:off x="1619672" y="5234793"/>
              <a:ext cx="1554163" cy="14874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54" name="Picture 30">
              <a:hlinkClick r:id="rId30" action="ppaction://hlinksldjump" tooltip="П.Нортон"/>
            </p:cNvPr>
            <p:cNvPicPr>
              <a:picLocks noChangeAspect="1" noChangeArrowheads="1"/>
            </p:cNvPicPr>
            <p:nvPr/>
          </p:nvPicPr>
          <p:blipFill rotWithShape="1">
            <a:blip r:embed="rId31" cstate="email">
              <a:extLst>
                <a:ext uri="{28A0092B-C50C-407E-A947-70E740481C1C}">
                  <a14:useLocalDpi xmlns:a14="http://schemas.microsoft.com/office/drawing/2010/main" xmlns="" val="0"/>
                </a:ext>
              </a:extLst>
            </a:blip>
            <a:srcRect/>
            <a:stretch/>
          </p:blipFill>
          <p:spPr bwMode="auto">
            <a:xfrm>
              <a:off x="1853981" y="5423537"/>
              <a:ext cx="1119220" cy="1183547"/>
            </a:xfrm>
            <a:prstGeom prst="roundRect">
              <a:avLst>
                <a:gd name="adj" fmla="val 16141"/>
              </a:avLst>
            </a:prstGeom>
            <a:solidFill>
              <a:srgbClr val="FFFFFF">
                <a:shade val="85000"/>
              </a:srgbClr>
            </a:solidFill>
            <a:ln>
              <a:noFill/>
            </a:ln>
            <a:effectLst>
              <a:innerShdw blurRad="114300">
                <a:prstClr val="black"/>
              </a:inn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grpSp>
        <p:nvGrpSpPr>
          <p:cNvPr id="20" name="Группа 19"/>
          <p:cNvGrpSpPr/>
          <p:nvPr/>
        </p:nvGrpSpPr>
        <p:grpSpPr>
          <a:xfrm>
            <a:off x="3088467" y="5059453"/>
            <a:ext cx="1554163" cy="1493080"/>
            <a:chOff x="3088467" y="5229200"/>
            <a:chExt cx="1554163" cy="1493080"/>
          </a:xfrm>
        </p:grpSpPr>
        <p:pic>
          <p:nvPicPr>
            <p:cNvPr id="1036" name="Picture 12"/>
            <p:cNvPicPr>
              <a:picLocks noChangeAspect="1" noChangeArrowheads="1"/>
            </p:cNvPicPr>
            <p:nvPr/>
          </p:nvPicPr>
          <p:blipFill rotWithShape="1">
            <a:blip r:embed="rId32" cstate="email">
              <a:extLst>
                <a:ext uri="{28A0092B-C50C-407E-A947-70E740481C1C}">
                  <a14:useLocalDpi xmlns:a14="http://schemas.microsoft.com/office/drawing/2010/main" xmlns="" val="0"/>
                </a:ext>
              </a:extLst>
            </a:blip>
            <a:srcRect/>
            <a:stretch/>
          </p:blipFill>
          <p:spPr bwMode="auto">
            <a:xfrm>
              <a:off x="3088467" y="5229200"/>
              <a:ext cx="1554163" cy="14930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55" name="Picture 31">
              <a:hlinkClick r:id="rId33" action="ppaction://hlinksldjump" tooltip="Г.Холлерит"/>
            </p:cNvPr>
            <p:cNvPicPr>
              <a:picLocks noChangeAspect="1" noChangeArrowheads="1"/>
            </p:cNvPicPr>
            <p:nvPr/>
          </p:nvPicPr>
          <p:blipFill rotWithShape="1">
            <a:blip r:embed="rId34" cstate="email">
              <a:extLst>
                <a:ext uri="{BEBA8EAE-BF5A-486C-A8C5-ECC9F3942E4B}">
                  <a14:imgProps xmlns:a14="http://schemas.microsoft.com/office/drawing/2010/main" xmlns="">
                    <a14:imgLayer r:embed="rId35">
                      <a14:imgEffect>
                        <a14:brightnessContrast bright="20000" contrast="40000"/>
                      </a14:imgEffect>
                    </a14:imgLayer>
                  </a14:imgProps>
                </a:ext>
                <a:ext uri="{28A0092B-C50C-407E-A947-70E740481C1C}">
                  <a14:useLocalDpi xmlns:a14="http://schemas.microsoft.com/office/drawing/2010/main" xmlns="" val="0"/>
                </a:ext>
              </a:extLst>
            </a:blip>
            <a:srcRect/>
            <a:stretch/>
          </p:blipFill>
          <p:spPr bwMode="auto">
            <a:xfrm>
              <a:off x="3313645" y="5423537"/>
              <a:ext cx="1103805" cy="1173813"/>
            </a:xfrm>
            <a:prstGeom prst="roundRect">
              <a:avLst>
                <a:gd name="adj" fmla="val 16759"/>
              </a:avLst>
            </a:prstGeom>
            <a:solidFill>
              <a:srgbClr val="FFFFFF">
                <a:shade val="85000"/>
              </a:srgbClr>
            </a:solidFill>
            <a:ln>
              <a:noFill/>
            </a:ln>
            <a:effectLst>
              <a:innerShdw blurRad="114300">
                <a:prstClr val="black"/>
              </a:inn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grpSp>
        <p:nvGrpSpPr>
          <p:cNvPr id="19" name="Группа 18"/>
          <p:cNvGrpSpPr/>
          <p:nvPr/>
        </p:nvGrpSpPr>
        <p:grpSpPr>
          <a:xfrm>
            <a:off x="4540296" y="5063837"/>
            <a:ext cx="1554163" cy="1484312"/>
            <a:chOff x="4593862" y="5229200"/>
            <a:chExt cx="1554163" cy="1484312"/>
          </a:xfrm>
        </p:grpSpPr>
        <p:pic>
          <p:nvPicPr>
            <p:cNvPr id="1037" name="Picture 13"/>
            <p:cNvPicPr>
              <a:picLocks noChangeAspect="1" noChangeArrowheads="1"/>
            </p:cNvPicPr>
            <p:nvPr/>
          </p:nvPicPr>
          <p:blipFill rotWithShape="1">
            <a:blip r:embed="rId9" cstate="email">
              <a:extLst>
                <a:ext uri="{28A0092B-C50C-407E-A947-70E740481C1C}">
                  <a14:useLocalDpi xmlns:a14="http://schemas.microsoft.com/office/drawing/2010/main" xmlns="" val="0"/>
                </a:ext>
              </a:extLst>
            </a:blip>
            <a:srcRect/>
            <a:stretch/>
          </p:blipFill>
          <p:spPr bwMode="auto">
            <a:xfrm>
              <a:off x="4593862" y="5229200"/>
              <a:ext cx="1554163" cy="14843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56" name="Picture 32">
              <a:hlinkClick r:id="rId36" action="ppaction://hlinksldjump" tooltip="Леонардо да Винчи"/>
            </p:cNvPr>
            <p:cNvPicPr>
              <a:picLocks noChangeAspect="1" noChangeArrowheads="1"/>
            </p:cNvPicPr>
            <p:nvPr/>
          </p:nvPicPr>
          <p:blipFill rotWithShape="1">
            <a:blip r:embed="rId37" cstate="email">
              <a:extLst>
                <a:ext uri="{28A0092B-C50C-407E-A947-70E740481C1C}">
                  <a14:useLocalDpi xmlns:a14="http://schemas.microsoft.com/office/drawing/2010/main" xmlns="" val="0"/>
                </a:ext>
              </a:extLst>
            </a:blip>
            <a:srcRect/>
            <a:stretch/>
          </p:blipFill>
          <p:spPr bwMode="auto">
            <a:xfrm>
              <a:off x="4828868" y="5432274"/>
              <a:ext cx="1084150" cy="1174811"/>
            </a:xfrm>
            <a:prstGeom prst="roundRect">
              <a:avLst>
                <a:gd name="adj" fmla="val 17255"/>
              </a:avLst>
            </a:prstGeom>
            <a:solidFill>
              <a:srgbClr val="FFFFFF">
                <a:shade val="85000"/>
              </a:srgbClr>
            </a:solidFill>
            <a:ln>
              <a:noFill/>
            </a:ln>
            <a:effectLst>
              <a:innerShdw blurRad="114300">
                <a:prstClr val="black"/>
              </a:inn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grpSp>
        <p:nvGrpSpPr>
          <p:cNvPr id="18" name="Группа 17"/>
          <p:cNvGrpSpPr/>
          <p:nvPr/>
        </p:nvGrpSpPr>
        <p:grpSpPr>
          <a:xfrm>
            <a:off x="6050110" y="5063837"/>
            <a:ext cx="1554163" cy="1484312"/>
            <a:chOff x="6087832" y="5229200"/>
            <a:chExt cx="1554163" cy="1484312"/>
          </a:xfrm>
        </p:grpSpPr>
        <p:pic>
          <p:nvPicPr>
            <p:cNvPr id="1038" name="Picture 14"/>
            <p:cNvPicPr>
              <a:picLocks noChangeAspect="1" noChangeArrowheads="1"/>
            </p:cNvPicPr>
            <p:nvPr/>
          </p:nvPicPr>
          <p:blipFill rotWithShape="1">
            <a:blip r:embed="rId9" cstate="email">
              <a:extLst>
                <a:ext uri="{28A0092B-C50C-407E-A947-70E740481C1C}">
                  <a14:useLocalDpi xmlns:a14="http://schemas.microsoft.com/office/drawing/2010/main" xmlns="" val="0"/>
                </a:ext>
              </a:extLst>
            </a:blip>
            <a:srcRect/>
            <a:stretch/>
          </p:blipFill>
          <p:spPr bwMode="auto">
            <a:xfrm>
              <a:off x="6087832" y="5229200"/>
              <a:ext cx="1554163" cy="14843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57" name="Picture 33">
              <a:hlinkClick r:id="rId38" action="ppaction://hlinksldjump" tooltip="Б.Гейтс"/>
            </p:cNvPr>
            <p:cNvPicPr>
              <a:picLocks noChangeAspect="1" noChangeArrowheads="1"/>
            </p:cNvPicPr>
            <p:nvPr/>
          </p:nvPicPr>
          <p:blipFill rotWithShape="1">
            <a:blip r:embed="rId39" cstate="email">
              <a:extLst>
                <a:ext uri="{28A0092B-C50C-407E-A947-70E740481C1C}">
                  <a14:useLocalDpi xmlns:a14="http://schemas.microsoft.com/office/drawing/2010/main" xmlns="" val="0"/>
                </a:ext>
              </a:extLst>
            </a:blip>
            <a:srcRect/>
            <a:stretch/>
          </p:blipFill>
          <p:spPr bwMode="auto">
            <a:xfrm>
              <a:off x="6318503" y="5429330"/>
              <a:ext cx="1110358" cy="1172315"/>
            </a:xfrm>
            <a:prstGeom prst="roundRect">
              <a:avLst>
                <a:gd name="adj" fmla="val 16493"/>
              </a:avLst>
            </a:prstGeom>
            <a:solidFill>
              <a:srgbClr val="FFFFFF">
                <a:shade val="85000"/>
              </a:srgbClr>
            </a:solidFill>
            <a:ln>
              <a:noFill/>
            </a:ln>
            <a:effectLst>
              <a:innerShdw blurRad="114300">
                <a:prstClr val="black"/>
              </a:inn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grpSp>
        <p:nvGrpSpPr>
          <p:cNvPr id="17" name="Группа 16"/>
          <p:cNvGrpSpPr/>
          <p:nvPr/>
        </p:nvGrpSpPr>
        <p:grpSpPr>
          <a:xfrm>
            <a:off x="7595430" y="5013056"/>
            <a:ext cx="1554163" cy="1484312"/>
            <a:chOff x="7608829" y="5229200"/>
            <a:chExt cx="1554163" cy="1484312"/>
          </a:xfrm>
        </p:grpSpPr>
        <p:pic>
          <p:nvPicPr>
            <p:cNvPr id="1039" name="Picture 15"/>
            <p:cNvPicPr>
              <a:picLocks noChangeAspect="1" noChangeArrowheads="1"/>
            </p:cNvPicPr>
            <p:nvPr/>
          </p:nvPicPr>
          <p:blipFill rotWithShape="1">
            <a:blip r:embed="rId9" cstate="email">
              <a:extLst>
                <a:ext uri="{28A0092B-C50C-407E-A947-70E740481C1C}">
                  <a14:useLocalDpi xmlns:a14="http://schemas.microsoft.com/office/drawing/2010/main" xmlns="" val="0"/>
                </a:ext>
              </a:extLst>
            </a:blip>
            <a:srcRect/>
            <a:stretch/>
          </p:blipFill>
          <p:spPr bwMode="auto">
            <a:xfrm>
              <a:off x="7608829" y="5229200"/>
              <a:ext cx="1554163" cy="14843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58" name="Picture 34">
              <a:hlinkClick r:id="rId40" action="ppaction://hlinksldjump" tooltip="С.Джобс"/>
            </p:cNvPr>
            <p:cNvPicPr>
              <a:picLocks noChangeAspect="1" noChangeArrowheads="1"/>
            </p:cNvPicPr>
            <p:nvPr/>
          </p:nvPicPr>
          <p:blipFill rotWithShape="1">
            <a:blip r:embed="rId41" cstate="email">
              <a:extLst>
                <a:ext uri="{28A0092B-C50C-407E-A947-70E740481C1C}">
                  <a14:useLocalDpi xmlns:a14="http://schemas.microsoft.com/office/drawing/2010/main" xmlns="" val="0"/>
                </a:ext>
              </a:extLst>
            </a:blip>
            <a:srcRect/>
            <a:stretch/>
          </p:blipFill>
          <p:spPr bwMode="auto">
            <a:xfrm>
              <a:off x="7845685" y="5423539"/>
              <a:ext cx="1102123" cy="1178106"/>
            </a:xfrm>
            <a:prstGeom prst="roundRect">
              <a:avLst>
                <a:gd name="adj" fmla="val 15229"/>
              </a:avLst>
            </a:prstGeom>
            <a:solidFill>
              <a:srgbClr val="FFFFFF">
                <a:shade val="85000"/>
              </a:srgbClr>
            </a:solidFill>
            <a:ln>
              <a:noFill/>
            </a:ln>
            <a:effectLst>
              <a:innerShdw blurRad="114300">
                <a:prstClr val="black"/>
              </a:inn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sp>
        <p:nvSpPr>
          <p:cNvPr id="58" name="Заголовок 1"/>
          <p:cNvSpPr txBox="1">
            <a:spLocks/>
          </p:cNvSpPr>
          <p:nvPr/>
        </p:nvSpPr>
        <p:spPr>
          <a:xfrm>
            <a:off x="108442" y="1553606"/>
            <a:ext cx="1494146" cy="25365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900" dirty="0" smtClean="0">
                <a:ln w="1905"/>
                <a:solidFill>
                  <a:srgbClr val="FF0000"/>
                </a:solidFill>
                <a:effectLst>
                  <a:outerShdw blurRad="38100" dist="38100" dir="2700000" algn="tl">
                    <a:srgbClr val="000000">
                      <a:alpha val="43137"/>
                    </a:srgbClr>
                  </a:outerShdw>
                </a:effectLst>
              </a:rPr>
              <a:t>ПАСКАЛЬ</a:t>
            </a:r>
            <a:endParaRPr lang="ru-RU" sz="900" dirty="0">
              <a:ln w="1905"/>
              <a:solidFill>
                <a:srgbClr val="FF0000"/>
              </a:solidFill>
              <a:effectLst>
                <a:outerShdw blurRad="38100" dist="38100" dir="2700000" algn="tl">
                  <a:srgbClr val="000000">
                    <a:alpha val="43137"/>
                  </a:srgbClr>
                </a:outerShdw>
              </a:effectLst>
            </a:endParaRPr>
          </a:p>
        </p:txBody>
      </p:sp>
      <p:sp>
        <p:nvSpPr>
          <p:cNvPr id="59" name="Заголовок 1"/>
          <p:cNvSpPr txBox="1">
            <a:spLocks/>
          </p:cNvSpPr>
          <p:nvPr/>
        </p:nvSpPr>
        <p:spPr>
          <a:xfrm>
            <a:off x="1748680" y="1553826"/>
            <a:ext cx="1296145" cy="25365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900" dirty="0" smtClean="0">
                <a:ln w="1905"/>
                <a:solidFill>
                  <a:srgbClr val="FF0000"/>
                </a:solidFill>
                <a:effectLst>
                  <a:outerShdw blurRad="38100" dist="38100" dir="2700000" algn="tl">
                    <a:srgbClr val="000000">
                      <a:alpha val="43137"/>
                    </a:srgbClr>
                  </a:outerShdw>
                </a:effectLst>
              </a:rPr>
              <a:t>ЛЕЙБНИЦ</a:t>
            </a:r>
            <a:endParaRPr lang="ru-RU" sz="900" dirty="0">
              <a:ln w="1905"/>
              <a:solidFill>
                <a:srgbClr val="FF0000"/>
              </a:solidFill>
              <a:effectLst>
                <a:outerShdw blurRad="38100" dist="38100" dir="2700000" algn="tl">
                  <a:srgbClr val="000000">
                    <a:alpha val="43137"/>
                  </a:srgbClr>
                </a:outerShdw>
              </a:effectLst>
            </a:endParaRPr>
          </a:p>
        </p:txBody>
      </p:sp>
      <p:sp>
        <p:nvSpPr>
          <p:cNvPr id="60" name="Заголовок 1"/>
          <p:cNvSpPr txBox="1">
            <a:spLocks/>
          </p:cNvSpPr>
          <p:nvPr/>
        </p:nvSpPr>
        <p:spPr>
          <a:xfrm>
            <a:off x="3258950" y="1608293"/>
            <a:ext cx="1296145" cy="25365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900" dirty="0" smtClean="0">
                <a:ln w="1905"/>
                <a:solidFill>
                  <a:srgbClr val="FF0000"/>
                </a:solidFill>
                <a:effectLst>
                  <a:outerShdw blurRad="38100" dist="38100" dir="2700000" algn="tl">
                    <a:srgbClr val="000000">
                      <a:alpha val="43137"/>
                    </a:srgbClr>
                  </a:outerShdw>
                </a:effectLst>
              </a:rPr>
              <a:t>БЕББИДЖ</a:t>
            </a:r>
            <a:endParaRPr lang="ru-RU" sz="900" dirty="0">
              <a:ln w="1905"/>
              <a:solidFill>
                <a:srgbClr val="FF0000"/>
              </a:solidFill>
              <a:effectLst>
                <a:outerShdw blurRad="38100" dist="38100" dir="2700000" algn="tl">
                  <a:srgbClr val="000000">
                    <a:alpha val="43137"/>
                  </a:srgbClr>
                </a:outerShdw>
              </a:effectLst>
            </a:endParaRPr>
          </a:p>
        </p:txBody>
      </p:sp>
      <p:sp>
        <p:nvSpPr>
          <p:cNvPr id="61" name="Заголовок 1"/>
          <p:cNvSpPr txBox="1">
            <a:spLocks/>
          </p:cNvSpPr>
          <p:nvPr/>
        </p:nvSpPr>
        <p:spPr>
          <a:xfrm>
            <a:off x="4753965" y="1620729"/>
            <a:ext cx="1296145" cy="25365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900" dirty="0" smtClean="0">
                <a:ln w="1905"/>
                <a:solidFill>
                  <a:srgbClr val="FF0000"/>
                </a:solidFill>
                <a:effectLst>
                  <a:outerShdw blurRad="38100" dist="38100" dir="2700000" algn="tl">
                    <a:srgbClr val="000000">
                      <a:alpha val="43137"/>
                    </a:srgbClr>
                  </a:outerShdw>
                </a:effectLst>
              </a:rPr>
              <a:t>ЛАВЛЕЙС</a:t>
            </a:r>
            <a:endParaRPr lang="ru-RU" sz="900" dirty="0">
              <a:ln w="1905"/>
              <a:solidFill>
                <a:srgbClr val="FF0000"/>
              </a:solidFill>
              <a:effectLst>
                <a:outerShdw blurRad="38100" dist="38100" dir="2700000" algn="tl">
                  <a:srgbClr val="000000">
                    <a:alpha val="43137"/>
                  </a:srgbClr>
                </a:outerShdw>
              </a:effectLst>
            </a:endParaRPr>
          </a:p>
        </p:txBody>
      </p:sp>
      <p:sp>
        <p:nvSpPr>
          <p:cNvPr id="62" name="Заголовок 1"/>
          <p:cNvSpPr txBox="1">
            <a:spLocks/>
          </p:cNvSpPr>
          <p:nvPr/>
        </p:nvSpPr>
        <p:spPr>
          <a:xfrm>
            <a:off x="6225608" y="1608293"/>
            <a:ext cx="1296145" cy="25365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900" dirty="0" smtClean="0">
                <a:ln w="1905"/>
                <a:solidFill>
                  <a:srgbClr val="FF0000"/>
                </a:solidFill>
                <a:effectLst>
                  <a:outerShdw blurRad="38100" dist="38100" dir="2700000" algn="tl">
                    <a:srgbClr val="000000">
                      <a:alpha val="43137"/>
                    </a:srgbClr>
                  </a:outerShdw>
                </a:effectLst>
              </a:rPr>
              <a:t>ЛЕБЕДЕВ</a:t>
            </a:r>
            <a:endParaRPr lang="ru-RU" sz="900" dirty="0">
              <a:ln w="1905"/>
              <a:solidFill>
                <a:srgbClr val="FF0000"/>
              </a:solidFill>
              <a:effectLst>
                <a:outerShdw blurRad="38100" dist="38100" dir="2700000" algn="tl">
                  <a:srgbClr val="000000">
                    <a:alpha val="43137"/>
                  </a:srgbClr>
                </a:outerShdw>
              </a:effectLst>
            </a:endParaRPr>
          </a:p>
        </p:txBody>
      </p:sp>
      <p:sp>
        <p:nvSpPr>
          <p:cNvPr id="63" name="Заголовок 1"/>
          <p:cNvSpPr txBox="1">
            <a:spLocks/>
          </p:cNvSpPr>
          <p:nvPr/>
        </p:nvSpPr>
        <p:spPr>
          <a:xfrm>
            <a:off x="7748672" y="1620729"/>
            <a:ext cx="1296145" cy="25365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900" dirty="0" smtClean="0">
                <a:ln w="1905"/>
                <a:solidFill>
                  <a:srgbClr val="FF0000"/>
                </a:solidFill>
                <a:effectLst>
                  <a:outerShdw blurRad="38100" dist="38100" dir="2700000" algn="tl">
                    <a:srgbClr val="000000">
                      <a:alpha val="43137"/>
                    </a:srgbClr>
                  </a:outerShdw>
                </a:effectLst>
              </a:rPr>
              <a:t>НЕЙМАН</a:t>
            </a:r>
            <a:endParaRPr lang="ru-RU" sz="900" dirty="0">
              <a:ln w="1905"/>
              <a:solidFill>
                <a:srgbClr val="FF0000"/>
              </a:solidFill>
              <a:effectLst>
                <a:outerShdw blurRad="38100" dist="38100" dir="2700000" algn="tl">
                  <a:srgbClr val="000000">
                    <a:alpha val="43137"/>
                  </a:srgbClr>
                </a:outerShdw>
              </a:effectLst>
            </a:endParaRPr>
          </a:p>
        </p:txBody>
      </p:sp>
      <p:sp>
        <p:nvSpPr>
          <p:cNvPr id="64" name="Заголовок 1"/>
          <p:cNvSpPr txBox="1">
            <a:spLocks/>
          </p:cNvSpPr>
          <p:nvPr/>
        </p:nvSpPr>
        <p:spPr>
          <a:xfrm>
            <a:off x="7804805" y="3248980"/>
            <a:ext cx="1296145" cy="25365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900" dirty="0" smtClean="0">
                <a:ln w="1905"/>
                <a:solidFill>
                  <a:srgbClr val="FF0000"/>
                </a:solidFill>
                <a:effectLst>
                  <a:outerShdw blurRad="38100" dist="38100" dir="2700000" algn="tl">
                    <a:srgbClr val="000000">
                      <a:alpha val="43137"/>
                    </a:srgbClr>
                  </a:outerShdw>
                </a:effectLst>
              </a:rPr>
              <a:t>ВИРТ</a:t>
            </a:r>
            <a:endParaRPr lang="ru-RU" sz="900" dirty="0">
              <a:ln w="1905"/>
              <a:solidFill>
                <a:srgbClr val="FF0000"/>
              </a:solidFill>
              <a:effectLst>
                <a:outerShdw blurRad="38100" dist="38100" dir="2700000" algn="tl">
                  <a:srgbClr val="000000">
                    <a:alpha val="43137"/>
                  </a:srgbClr>
                </a:outerShdw>
              </a:effectLst>
            </a:endParaRPr>
          </a:p>
        </p:txBody>
      </p:sp>
      <p:sp>
        <p:nvSpPr>
          <p:cNvPr id="65" name="Заголовок 1"/>
          <p:cNvSpPr txBox="1">
            <a:spLocks/>
          </p:cNvSpPr>
          <p:nvPr/>
        </p:nvSpPr>
        <p:spPr>
          <a:xfrm>
            <a:off x="7757257" y="4830157"/>
            <a:ext cx="1296145" cy="25365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900" dirty="0" smtClean="0">
                <a:ln w="1905"/>
                <a:solidFill>
                  <a:srgbClr val="FF0000"/>
                </a:solidFill>
                <a:effectLst>
                  <a:outerShdw blurRad="38100" dist="38100" dir="2700000" algn="tl">
                    <a:srgbClr val="000000">
                      <a:alpha val="43137"/>
                    </a:srgbClr>
                  </a:outerShdw>
                </a:effectLst>
              </a:rPr>
              <a:t>БРУСЕНЦОВ</a:t>
            </a:r>
            <a:endParaRPr lang="ru-RU" sz="900" dirty="0">
              <a:ln w="1905"/>
              <a:solidFill>
                <a:srgbClr val="FF0000"/>
              </a:solidFill>
              <a:effectLst>
                <a:outerShdw blurRad="38100" dist="38100" dir="2700000" algn="tl">
                  <a:srgbClr val="000000">
                    <a:alpha val="43137"/>
                  </a:srgbClr>
                </a:outerShdw>
              </a:effectLst>
            </a:endParaRPr>
          </a:p>
        </p:txBody>
      </p:sp>
      <p:sp>
        <p:nvSpPr>
          <p:cNvPr id="66" name="Заголовок 1"/>
          <p:cNvSpPr txBox="1">
            <a:spLocks/>
          </p:cNvSpPr>
          <p:nvPr/>
        </p:nvSpPr>
        <p:spPr>
          <a:xfrm>
            <a:off x="7744941" y="6497368"/>
            <a:ext cx="1296145" cy="25365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900" dirty="0" smtClean="0">
                <a:ln w="1905"/>
                <a:solidFill>
                  <a:srgbClr val="FF0000"/>
                </a:solidFill>
                <a:effectLst>
                  <a:outerShdw blurRad="38100" dist="38100" dir="2700000" algn="tl">
                    <a:srgbClr val="000000">
                      <a:alpha val="43137"/>
                    </a:srgbClr>
                  </a:outerShdw>
                </a:effectLst>
              </a:rPr>
              <a:t>ДЖОБС</a:t>
            </a:r>
            <a:endParaRPr lang="ru-RU" sz="900" dirty="0">
              <a:ln w="1905"/>
              <a:solidFill>
                <a:srgbClr val="FF0000"/>
              </a:solidFill>
              <a:effectLst>
                <a:outerShdw blurRad="38100" dist="38100" dir="2700000" algn="tl">
                  <a:srgbClr val="000000">
                    <a:alpha val="43137"/>
                  </a:srgbClr>
                </a:outerShdw>
              </a:effectLst>
            </a:endParaRPr>
          </a:p>
        </p:txBody>
      </p:sp>
      <p:sp>
        <p:nvSpPr>
          <p:cNvPr id="67" name="Заголовок 1"/>
          <p:cNvSpPr txBox="1">
            <a:spLocks/>
          </p:cNvSpPr>
          <p:nvPr/>
        </p:nvSpPr>
        <p:spPr>
          <a:xfrm>
            <a:off x="6221881" y="6544117"/>
            <a:ext cx="1296145" cy="25365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900" dirty="0" smtClean="0">
                <a:ln w="1905"/>
                <a:solidFill>
                  <a:srgbClr val="FF0000"/>
                </a:solidFill>
                <a:effectLst>
                  <a:outerShdw blurRad="38100" dist="38100" dir="2700000" algn="tl">
                    <a:srgbClr val="000000">
                      <a:alpha val="43137"/>
                    </a:srgbClr>
                  </a:outerShdw>
                </a:effectLst>
              </a:rPr>
              <a:t>ГЕЙТС</a:t>
            </a:r>
            <a:endParaRPr lang="ru-RU" sz="900" dirty="0">
              <a:ln w="1905"/>
              <a:solidFill>
                <a:srgbClr val="FF0000"/>
              </a:solidFill>
              <a:effectLst>
                <a:outerShdw blurRad="38100" dist="38100" dir="2700000" algn="tl">
                  <a:srgbClr val="000000">
                    <a:alpha val="43137"/>
                  </a:srgbClr>
                </a:outerShdw>
              </a:effectLst>
            </a:endParaRPr>
          </a:p>
        </p:txBody>
      </p:sp>
      <p:sp>
        <p:nvSpPr>
          <p:cNvPr id="68" name="Заголовок 1"/>
          <p:cNvSpPr txBox="1">
            <a:spLocks/>
          </p:cNvSpPr>
          <p:nvPr/>
        </p:nvSpPr>
        <p:spPr>
          <a:xfrm>
            <a:off x="4669304" y="6552533"/>
            <a:ext cx="1296145" cy="25365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900" dirty="0" smtClean="0">
                <a:ln w="1905"/>
                <a:solidFill>
                  <a:srgbClr val="FF0000"/>
                </a:solidFill>
                <a:effectLst>
                  <a:outerShdw blurRad="38100" dist="38100" dir="2700000" algn="tl">
                    <a:srgbClr val="000000">
                      <a:alpha val="43137"/>
                    </a:srgbClr>
                  </a:outerShdw>
                </a:effectLst>
              </a:rPr>
              <a:t>ДА ВИНЧИ</a:t>
            </a:r>
            <a:endParaRPr lang="ru-RU" sz="900" dirty="0">
              <a:ln w="1905"/>
              <a:solidFill>
                <a:srgbClr val="FF0000"/>
              </a:solidFill>
              <a:effectLst>
                <a:outerShdw blurRad="38100" dist="38100" dir="2700000" algn="tl">
                  <a:srgbClr val="000000">
                    <a:alpha val="43137"/>
                  </a:srgbClr>
                </a:outerShdw>
              </a:effectLst>
            </a:endParaRPr>
          </a:p>
        </p:txBody>
      </p:sp>
      <p:sp>
        <p:nvSpPr>
          <p:cNvPr id="69" name="Заголовок 1"/>
          <p:cNvSpPr txBox="1">
            <a:spLocks/>
          </p:cNvSpPr>
          <p:nvPr/>
        </p:nvSpPr>
        <p:spPr>
          <a:xfrm>
            <a:off x="3217474" y="6543764"/>
            <a:ext cx="1296145" cy="25365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900" dirty="0" smtClean="0">
                <a:ln w="1905"/>
                <a:solidFill>
                  <a:srgbClr val="FF0000"/>
                </a:solidFill>
                <a:effectLst>
                  <a:outerShdw blurRad="38100" dist="38100" dir="2700000" algn="tl">
                    <a:srgbClr val="000000">
                      <a:alpha val="43137"/>
                    </a:srgbClr>
                  </a:outerShdw>
                </a:effectLst>
              </a:rPr>
              <a:t>ХОЛЛЕРИТ</a:t>
            </a:r>
            <a:endParaRPr lang="ru-RU" sz="900" dirty="0">
              <a:ln w="1905"/>
              <a:solidFill>
                <a:srgbClr val="FF0000"/>
              </a:solidFill>
              <a:effectLst>
                <a:outerShdw blurRad="38100" dist="38100" dir="2700000" algn="tl">
                  <a:srgbClr val="000000">
                    <a:alpha val="43137"/>
                  </a:srgbClr>
                </a:outerShdw>
              </a:effectLst>
            </a:endParaRPr>
          </a:p>
        </p:txBody>
      </p:sp>
      <p:sp>
        <p:nvSpPr>
          <p:cNvPr id="70" name="Заголовок 1"/>
          <p:cNvSpPr txBox="1">
            <a:spLocks/>
          </p:cNvSpPr>
          <p:nvPr/>
        </p:nvSpPr>
        <p:spPr>
          <a:xfrm>
            <a:off x="1765516" y="6544117"/>
            <a:ext cx="1296145" cy="25365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900" dirty="0" smtClean="0">
                <a:ln w="1905"/>
                <a:solidFill>
                  <a:srgbClr val="FF0000"/>
                </a:solidFill>
                <a:effectLst>
                  <a:outerShdw blurRad="38100" dist="38100" dir="2700000" algn="tl">
                    <a:srgbClr val="000000">
                      <a:alpha val="43137"/>
                    </a:srgbClr>
                  </a:outerShdw>
                </a:effectLst>
              </a:rPr>
              <a:t>НОРТОН</a:t>
            </a:r>
            <a:endParaRPr lang="ru-RU" sz="900" dirty="0">
              <a:ln w="1905"/>
              <a:solidFill>
                <a:srgbClr val="FF0000"/>
              </a:solidFill>
              <a:effectLst>
                <a:outerShdw blurRad="38100" dist="38100" dir="2700000" algn="tl">
                  <a:srgbClr val="000000">
                    <a:alpha val="43137"/>
                  </a:srgbClr>
                </a:outerShdw>
              </a:effectLst>
            </a:endParaRPr>
          </a:p>
        </p:txBody>
      </p:sp>
      <p:sp>
        <p:nvSpPr>
          <p:cNvPr id="71" name="Заголовок 1"/>
          <p:cNvSpPr txBox="1">
            <a:spLocks/>
          </p:cNvSpPr>
          <p:nvPr/>
        </p:nvSpPr>
        <p:spPr>
          <a:xfrm>
            <a:off x="320028" y="4886229"/>
            <a:ext cx="1296145" cy="25365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900" dirty="0" smtClean="0">
                <a:ln w="1905"/>
                <a:solidFill>
                  <a:srgbClr val="FF0000"/>
                </a:solidFill>
                <a:effectLst>
                  <a:outerShdw blurRad="38100" dist="38100" dir="2700000" algn="tl">
                    <a:srgbClr val="000000">
                      <a:alpha val="43137"/>
                    </a:srgbClr>
                  </a:outerShdw>
                </a:effectLst>
              </a:rPr>
              <a:t>ВИНЕР</a:t>
            </a:r>
            <a:endParaRPr lang="ru-RU" sz="900" dirty="0">
              <a:ln w="1905"/>
              <a:solidFill>
                <a:srgbClr val="FF0000"/>
              </a:solidFill>
              <a:effectLst>
                <a:outerShdw blurRad="38100" dist="38100" dir="2700000" algn="tl">
                  <a:srgbClr val="000000">
                    <a:alpha val="43137"/>
                  </a:srgbClr>
                </a:outerShdw>
              </a:effectLst>
            </a:endParaRPr>
          </a:p>
        </p:txBody>
      </p:sp>
      <p:sp>
        <p:nvSpPr>
          <p:cNvPr id="72" name="Заголовок 1"/>
          <p:cNvSpPr txBox="1">
            <a:spLocks/>
          </p:cNvSpPr>
          <p:nvPr/>
        </p:nvSpPr>
        <p:spPr>
          <a:xfrm>
            <a:off x="281933" y="3241086"/>
            <a:ext cx="1296145" cy="25365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900" dirty="0" smtClean="0">
                <a:ln w="1905"/>
                <a:solidFill>
                  <a:srgbClr val="FF0000"/>
                </a:solidFill>
                <a:effectLst>
                  <a:outerShdw blurRad="38100" dist="38100" dir="2700000" algn="tl">
                    <a:srgbClr val="000000">
                      <a:alpha val="43137"/>
                    </a:srgbClr>
                  </a:outerShdw>
                </a:effectLst>
              </a:rPr>
              <a:t>ЕРШОВ</a:t>
            </a:r>
            <a:endParaRPr lang="ru-RU" sz="900" dirty="0">
              <a:ln w="1905"/>
              <a:solidFill>
                <a:srgbClr val="FF0000"/>
              </a:solidFill>
              <a:effectLst>
                <a:outerShdw blurRad="38100" dist="38100" dir="2700000" algn="tl">
                  <a:srgbClr val="000000">
                    <a:alpha val="43137"/>
                  </a:srgbClr>
                </a:outerShdw>
              </a:effectLst>
            </a:endParaRPr>
          </a:p>
        </p:txBody>
      </p:sp>
      <p:sp>
        <p:nvSpPr>
          <p:cNvPr id="73" name="Заголовок 1"/>
          <p:cNvSpPr txBox="1">
            <a:spLocks/>
          </p:cNvSpPr>
          <p:nvPr/>
        </p:nvSpPr>
        <p:spPr>
          <a:xfrm>
            <a:off x="214282" y="6572272"/>
            <a:ext cx="1296145" cy="253654"/>
          </a:xfrm>
          <a:prstGeom prst="rect">
            <a:avLst/>
          </a:prstGeom>
          <a:effectLst/>
        </p:spPr>
        <p:txBody>
          <a:bodyPr vert="horz" lIns="91440" tIns="45720" rIns="91440" bIns="45720" rtlCol="0" anchor="t" anchorCtr="0">
            <a:noAutofit/>
          </a:bodyPr>
          <a:lst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ru-RU" sz="900" dirty="0" smtClean="0">
                <a:ln w="1905"/>
                <a:solidFill>
                  <a:srgbClr val="FF0000"/>
                </a:solidFill>
                <a:effectLst>
                  <a:outerShdw blurRad="38100" dist="38100" dir="2700000" algn="tl">
                    <a:srgbClr val="000000">
                      <a:alpha val="43137"/>
                    </a:srgbClr>
                  </a:outerShdw>
                </a:effectLst>
              </a:rPr>
              <a:t>ТЬЮРИНГ</a:t>
            </a:r>
            <a:endParaRPr lang="ru-RU" sz="900" dirty="0">
              <a:ln w="1905"/>
              <a:solidFill>
                <a:srgbClr val="FF0000"/>
              </a:solidFill>
              <a:effectLst>
                <a:outerShdw blurRad="38100" dist="38100" dir="2700000" algn="tl">
                  <a:srgbClr val="000000">
                    <a:alpha val="43137"/>
                  </a:srgbClr>
                </a:outerShdw>
              </a:effectLst>
            </a:endParaRPr>
          </a:p>
        </p:txBody>
      </p:sp>
      <p:pic>
        <p:nvPicPr>
          <p:cNvPr id="74" name="Picture 2">
            <a:hlinkClick r:id="rId42" action="ppaction://hlinksldjump"/>
          </p:cNvPr>
          <p:cNvPicPr>
            <a:picLocks noChangeAspect="1" noChangeArrowheads="1"/>
          </p:cNvPicPr>
          <p:nvPr/>
        </p:nvPicPr>
        <p:blipFill>
          <a:blip r:embed="rId43" cstate="email"/>
          <a:srcRect/>
          <a:stretch>
            <a:fillRect/>
          </a:stretch>
        </p:blipFill>
        <p:spPr bwMode="auto">
          <a:xfrm>
            <a:off x="8858280" y="0"/>
            <a:ext cx="285720" cy="285720"/>
          </a:xfrm>
          <a:prstGeom prst="rect">
            <a:avLst/>
          </a:prstGeom>
          <a:noFill/>
          <a:ln w="9525">
            <a:noFill/>
            <a:miter lim="800000"/>
            <a:headEnd/>
            <a:tailEnd/>
          </a:ln>
          <a:effectLst/>
        </p:spPr>
      </p:pic>
      <p:sp>
        <p:nvSpPr>
          <p:cNvPr id="76" name="Управляющая кнопка: домой 75">
            <a:hlinkClick r:id="rId44" action="ppaction://hlinksldjump" highlightClick="1"/>
          </p:cNvPr>
          <p:cNvSpPr/>
          <p:nvPr/>
        </p:nvSpPr>
        <p:spPr>
          <a:xfrm>
            <a:off x="-1" y="0"/>
            <a:ext cx="357159" cy="285729"/>
          </a:xfrm>
          <a:prstGeom prst="actionButtonHome">
            <a:avLst/>
          </a:prstGeom>
          <a:solidFill>
            <a:srgbClr val="FF0000"/>
          </a:solidFill>
          <a:scene3d>
            <a:camera prst="orthographicFront"/>
            <a:lightRig rig="flood" dir="t"/>
          </a:scene3d>
          <a:sp3d prstMaterial="translucentPowder">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5" name="Picture 2" descr="D:\ОБ\фон к презентации\робот-нога-аним.gif"/>
          <p:cNvPicPr>
            <a:picLocks noChangeAspect="1" noChangeArrowheads="1" noCrop="1"/>
          </p:cNvPicPr>
          <p:nvPr/>
        </p:nvPicPr>
        <p:blipFill>
          <a:blip r:embed="rId45" cstate="email"/>
          <a:srcRect/>
          <a:stretch>
            <a:fillRect/>
          </a:stretch>
        </p:blipFill>
        <p:spPr bwMode="auto">
          <a:xfrm>
            <a:off x="5000628" y="2214554"/>
            <a:ext cx="1811727" cy="2745898"/>
          </a:xfrm>
          <a:prstGeom prst="rect">
            <a:avLst/>
          </a:prstGeom>
          <a:noFill/>
        </p:spPr>
      </p:pic>
      <p:pic>
        <p:nvPicPr>
          <p:cNvPr id="1060" name="Picture 36" descr="E:\disk 1\коллекция изображений\клипарты\74f2a8fa88e2.png"/>
          <p:cNvPicPr>
            <a:picLocks noChangeAspect="1" noChangeArrowheads="1"/>
          </p:cNvPicPr>
          <p:nvPr/>
        </p:nvPicPr>
        <p:blipFill>
          <a:blip r:embed="rId46" cstate="email">
            <a:extLst>
              <a:ext uri="{28A0092B-C50C-407E-A947-70E740481C1C}">
                <a14:useLocalDpi xmlns:a14="http://schemas.microsoft.com/office/drawing/2010/main" xmlns="" val="0"/>
              </a:ext>
            </a:extLst>
          </a:blip>
          <a:srcRect/>
          <a:stretch>
            <a:fillRect/>
          </a:stretch>
        </p:blipFill>
        <p:spPr bwMode="auto">
          <a:xfrm rot="548101">
            <a:off x="5577227" y="2063531"/>
            <a:ext cx="853844" cy="707592"/>
          </a:xfrm>
          <a:prstGeom prst="rect">
            <a:avLst/>
          </a:prstGeom>
          <a:noFill/>
          <a:extLst>
            <a:ext uri="{909E8E84-426E-40DD-AFC4-6F175D3DCCD1}">
              <a14:hiddenFill xmlns:a14="http://schemas.microsoft.com/office/drawing/2010/main" xmlns="">
                <a:solidFill>
                  <a:srgbClr val="FFFFFF"/>
                </a:solidFill>
              </a14:hiddenFill>
            </a:ext>
          </a:extLst>
        </p:spPr>
      </p:pic>
      <p:grpSp>
        <p:nvGrpSpPr>
          <p:cNvPr id="77" name="Группа 76"/>
          <p:cNvGrpSpPr/>
          <p:nvPr/>
        </p:nvGrpSpPr>
        <p:grpSpPr>
          <a:xfrm>
            <a:off x="6500826" y="3500438"/>
            <a:ext cx="930651" cy="928694"/>
            <a:chOff x="7429520" y="5143512"/>
            <a:chExt cx="1514324" cy="1473939"/>
          </a:xfrm>
        </p:grpSpPr>
        <p:sp>
          <p:nvSpPr>
            <p:cNvPr id="78" name="Управляющая кнопка: справка 77">
              <a:hlinkClick r:id="rId47" action="ppaction://hlinksldjump" highlightClick="1"/>
            </p:cNvPr>
            <p:cNvSpPr/>
            <p:nvPr/>
          </p:nvSpPr>
          <p:spPr>
            <a:xfrm>
              <a:off x="7858148" y="5143512"/>
              <a:ext cx="714380" cy="714380"/>
            </a:xfrm>
            <a:prstGeom prst="actionButtonHelp">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a:scene3d>
              <a:camera prst="orthographicFront"/>
              <a:lightRig rig="threePt" dir="t"/>
            </a:scene3d>
            <a:sp3d>
              <a:bevelT prst="angle"/>
              <a:bevelB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9" name="Прямоугольник 78"/>
            <p:cNvSpPr/>
            <p:nvPr/>
          </p:nvSpPr>
          <p:spPr>
            <a:xfrm>
              <a:off x="7429520" y="5786454"/>
              <a:ext cx="1514324" cy="830997"/>
            </a:xfrm>
            <a:prstGeom prst="rect">
              <a:avLst/>
            </a:prstGeom>
            <a:noFill/>
          </p:spPr>
          <p:txBody>
            <a:bodyPr wrap="none" lIns="91440" tIns="45720" rIns="91440" bIns="45720">
              <a:spAutoFit/>
            </a:bodyPr>
            <a:lstStyle/>
            <a:p>
              <a:pPr algn="ctr"/>
              <a:r>
                <a:rPr lang="ru-RU" sz="2400" b="1" cap="none" spc="0" dirty="0" smtClean="0">
                  <a:ln w="900" cmpd="sng">
                    <a:solidFill>
                      <a:schemeClr val="accent1">
                        <a:satMod val="190000"/>
                        <a:alpha val="55000"/>
                      </a:schemeClr>
                    </a:solidFill>
                    <a:prstDash val="solid"/>
                  </a:ln>
                  <a:solidFill>
                    <a:schemeClr val="accent1">
                      <a:satMod val="200000"/>
                      <a:tint val="3000"/>
                    </a:schemeClr>
                  </a:solidFill>
                  <a:effectLst>
                    <a:outerShdw blurRad="38100" dist="38100" dir="2700000" algn="tl">
                      <a:srgbClr val="000000">
                        <a:alpha val="43137"/>
                      </a:srgbClr>
                    </a:outerShdw>
                  </a:effectLst>
                </a:rPr>
                <a:t>Проверь</a:t>
              </a:r>
            </a:p>
            <a:p>
              <a:pPr algn="ctr"/>
              <a:r>
                <a:rPr lang="ru-RU" sz="2400" b="1" dirty="0" smtClean="0">
                  <a:ln w="900" cmpd="sng">
                    <a:solidFill>
                      <a:schemeClr val="accent1">
                        <a:satMod val="190000"/>
                        <a:alpha val="55000"/>
                      </a:schemeClr>
                    </a:solidFill>
                    <a:prstDash val="solid"/>
                  </a:ln>
                  <a:solidFill>
                    <a:schemeClr val="accent1">
                      <a:satMod val="200000"/>
                      <a:tint val="3000"/>
                    </a:schemeClr>
                  </a:solidFill>
                  <a:effectLst>
                    <a:outerShdw blurRad="38100" dist="38100" dir="2700000" algn="tl">
                      <a:srgbClr val="000000">
                        <a:alpha val="43137"/>
                      </a:srgbClr>
                    </a:outerShdw>
                  </a:effectLst>
                </a:rPr>
                <a:t>себя!</a:t>
              </a:r>
              <a:endParaRPr lang="ru-RU" sz="2400" b="1" cap="none" spc="0" dirty="0">
                <a:ln w="900" cmpd="sng">
                  <a:solidFill>
                    <a:schemeClr val="accent1">
                      <a:satMod val="190000"/>
                      <a:alpha val="55000"/>
                    </a:schemeClr>
                  </a:solidFill>
                  <a:prstDash val="solid"/>
                </a:ln>
                <a:solidFill>
                  <a:schemeClr val="accent1">
                    <a:satMod val="200000"/>
                    <a:tint val="3000"/>
                  </a:schemeClr>
                </a:solidFill>
                <a:effectLst>
                  <a:outerShdw blurRad="38100" dist="38100" dir="2700000" algn="tl">
                    <a:srgbClr val="000000">
                      <a:alpha val="43137"/>
                    </a:srgbClr>
                  </a:outerShdw>
                </a:effectLst>
              </a:endParaRPr>
            </a:p>
          </p:txBody>
        </p:sp>
      </p:grpSp>
    </p:spTree>
    <p:extLst>
      <p:ext uri="{BB962C8B-B14F-4D97-AF65-F5344CB8AC3E}">
        <p14:creationId xmlns:p14="http://schemas.microsoft.com/office/powerpoint/2010/main" xmlns="" val="1239160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mph" presetSubtype="0" fill="hold" nodeType="afterEffect">
                                  <p:stCondLst>
                                    <p:cond delay="0"/>
                                  </p:stCondLst>
                                  <p:childTnLst>
                                    <p:animClr clrSpc="rgb">
                                      <p:cBhvr override="childStyle">
                                        <p:cTn id="6" dur="500" fill="hold"/>
                                        <p:tgtEl>
                                          <p:spTgt spid="2">
                                            <p:txEl>
                                              <p:pRg st="0" end="0"/>
                                            </p:txEl>
                                          </p:spTgt>
                                        </p:tgtEl>
                                        <p:attrNameLst>
                                          <p:attrName>style.color</p:attrName>
                                        </p:attrNameLst>
                                      </p:cBhvr>
                                      <p:to>
                                        <a:srgbClr val="FFCC00"/>
                                      </p:to>
                                    </p:animClr>
                                    <p:animClr clrSpc="rgb">
                                      <p:cBhvr>
                                        <p:cTn id="7" dur="500" fill="hold"/>
                                        <p:tgtEl>
                                          <p:spTgt spid="2">
                                            <p:txEl>
                                              <p:pRg st="0" end="0"/>
                                            </p:txEl>
                                          </p:spTgt>
                                        </p:tgtEl>
                                        <p:attrNameLst>
                                          <p:attrName>fillcolor</p:attrName>
                                        </p:attrNameLst>
                                      </p:cBhvr>
                                      <p:to>
                                        <a:srgbClr val="FFCC00"/>
                                      </p:to>
                                    </p:animClr>
                                    <p:set>
                                      <p:cBhvr>
                                        <p:cTn id="8" dur="500" fill="hold"/>
                                        <p:tgtEl>
                                          <p:spTgt spid="2">
                                            <p:txEl>
                                              <p:pRg st="0" end="0"/>
                                            </p:txEl>
                                          </p:spTgt>
                                        </p:tgtEl>
                                        <p:attrNameLst>
                                          <p:attrName>fill.type</p:attrName>
                                        </p:attrNameLst>
                                      </p:cBhvr>
                                      <p:to>
                                        <p:strVal val="solid"/>
                                      </p:to>
                                    </p:set>
                                    <p:set>
                                      <p:cBhvr>
                                        <p:cTn id="9" dur="500" fill="hold"/>
                                        <p:tgtEl>
                                          <p:spTgt spid="2">
                                            <p:txEl>
                                              <p:pRg st="0" end="0"/>
                                            </p:txEl>
                                          </p:spTgt>
                                        </p:tgtEl>
                                        <p:attrNameLst>
                                          <p:attrName>fill.on</p:attrName>
                                        </p:attrNameLst>
                                      </p:cBhvr>
                                      <p:to>
                                        <p:strVal val="true"/>
                                      </p:to>
                                    </p:set>
                                  </p:childTnLst>
                                </p:cTn>
                              </p:par>
                            </p:childTnLst>
                          </p:cTn>
                        </p:par>
                        <p:par>
                          <p:cTn id="10" fill="hold">
                            <p:stCondLst>
                              <p:cond delay="500"/>
                            </p:stCondLst>
                            <p:childTnLst>
                              <p:par>
                                <p:cTn id="11" presetID="19" presetClass="emph" presetSubtype="0" fill="hold" nodeType="afterEffect">
                                  <p:stCondLst>
                                    <p:cond delay="0"/>
                                  </p:stCondLst>
                                  <p:childTnLst>
                                    <p:animClr clrSpc="rgb">
                                      <p:cBhvr override="childStyle">
                                        <p:cTn id="12" dur="500" fill="hold"/>
                                        <p:tgtEl>
                                          <p:spTgt spid="2">
                                            <p:txEl>
                                              <p:pRg st="1" end="1"/>
                                            </p:txEl>
                                          </p:spTgt>
                                        </p:tgtEl>
                                        <p:attrNameLst>
                                          <p:attrName>style.color</p:attrName>
                                        </p:attrNameLst>
                                      </p:cBhvr>
                                      <p:to>
                                        <a:srgbClr val="FFCC00"/>
                                      </p:to>
                                    </p:animClr>
                                    <p:animClr clrSpc="rgb">
                                      <p:cBhvr>
                                        <p:cTn id="13" dur="500" fill="hold"/>
                                        <p:tgtEl>
                                          <p:spTgt spid="2">
                                            <p:txEl>
                                              <p:pRg st="1" end="1"/>
                                            </p:txEl>
                                          </p:spTgt>
                                        </p:tgtEl>
                                        <p:attrNameLst>
                                          <p:attrName>fillcolor</p:attrName>
                                        </p:attrNameLst>
                                      </p:cBhvr>
                                      <p:to>
                                        <a:srgbClr val="FFCC00"/>
                                      </p:to>
                                    </p:animClr>
                                    <p:set>
                                      <p:cBhvr>
                                        <p:cTn id="14" dur="500" fill="hold"/>
                                        <p:tgtEl>
                                          <p:spTgt spid="2">
                                            <p:txEl>
                                              <p:pRg st="1" end="1"/>
                                            </p:txEl>
                                          </p:spTgt>
                                        </p:tgtEl>
                                        <p:attrNameLst>
                                          <p:attrName>fill.type</p:attrName>
                                        </p:attrNameLst>
                                      </p:cBhvr>
                                      <p:to>
                                        <p:strVal val="solid"/>
                                      </p:to>
                                    </p:set>
                                    <p:set>
                                      <p:cBhvr>
                                        <p:cTn id="15" dur="500" fill="hold"/>
                                        <p:tgtEl>
                                          <p:spTgt spid="2">
                                            <p:txEl>
                                              <p:pRg st="1" end="1"/>
                                            </p:txEl>
                                          </p:spTgt>
                                        </p:tgtEl>
                                        <p:attrNameLst>
                                          <p:attrName>fill.on</p:attrName>
                                        </p:attrNameLst>
                                      </p:cBhvr>
                                      <p:to>
                                        <p:strVal val="true"/>
                                      </p:to>
                                    </p:set>
                                  </p:childTnLst>
                                </p:cTn>
                              </p:par>
                            </p:childTnLst>
                          </p:cTn>
                        </p:par>
                        <p:par>
                          <p:cTn id="16" fill="hold">
                            <p:stCondLst>
                              <p:cond delay="1000"/>
                            </p:stCondLst>
                            <p:childTnLst>
                              <p:par>
                                <p:cTn id="17" presetID="19" presetClass="emph" presetSubtype="0" fill="hold" nodeType="afterEffect">
                                  <p:stCondLst>
                                    <p:cond delay="0"/>
                                  </p:stCondLst>
                                  <p:childTnLst>
                                    <p:animClr clrSpc="rgb">
                                      <p:cBhvr override="childStyle">
                                        <p:cTn id="18" dur="500" fill="hold"/>
                                        <p:tgtEl>
                                          <p:spTgt spid="2">
                                            <p:txEl>
                                              <p:pRg st="2" end="2"/>
                                            </p:txEl>
                                          </p:spTgt>
                                        </p:tgtEl>
                                        <p:attrNameLst>
                                          <p:attrName>style.color</p:attrName>
                                        </p:attrNameLst>
                                      </p:cBhvr>
                                      <p:to>
                                        <a:srgbClr val="FFCC00"/>
                                      </p:to>
                                    </p:animClr>
                                    <p:animClr clrSpc="rgb">
                                      <p:cBhvr>
                                        <p:cTn id="19" dur="500" fill="hold"/>
                                        <p:tgtEl>
                                          <p:spTgt spid="2">
                                            <p:txEl>
                                              <p:pRg st="2" end="2"/>
                                            </p:txEl>
                                          </p:spTgt>
                                        </p:tgtEl>
                                        <p:attrNameLst>
                                          <p:attrName>fillcolor</p:attrName>
                                        </p:attrNameLst>
                                      </p:cBhvr>
                                      <p:to>
                                        <a:srgbClr val="FFCC00"/>
                                      </p:to>
                                    </p:animClr>
                                    <p:set>
                                      <p:cBhvr>
                                        <p:cTn id="20" dur="500" fill="hold"/>
                                        <p:tgtEl>
                                          <p:spTgt spid="2">
                                            <p:txEl>
                                              <p:pRg st="2" end="2"/>
                                            </p:txEl>
                                          </p:spTgt>
                                        </p:tgtEl>
                                        <p:attrNameLst>
                                          <p:attrName>fill.type</p:attrName>
                                        </p:attrNameLst>
                                      </p:cBhvr>
                                      <p:to>
                                        <p:strVal val="solid"/>
                                      </p:to>
                                    </p:set>
                                    <p:set>
                                      <p:cBhvr>
                                        <p:cTn id="21" dur="500" fill="hold"/>
                                        <p:tgtEl>
                                          <p:spTgt spid="2">
                                            <p:txEl>
                                              <p:pRg st="2" end="2"/>
                                            </p:txEl>
                                          </p:spTgt>
                                        </p:tgtEl>
                                        <p:attrNameLst>
                                          <p:attrName>fill.on</p:attrName>
                                        </p:attrNameLst>
                                      </p:cBhvr>
                                      <p:to>
                                        <p:strVal val="true"/>
                                      </p:to>
                                    </p:set>
                                  </p:childTnLst>
                                </p:cTn>
                              </p:par>
                            </p:childTnLst>
                          </p:cTn>
                        </p:par>
                        <p:par>
                          <p:cTn id="22" fill="hold">
                            <p:stCondLst>
                              <p:cond delay="1500"/>
                            </p:stCondLst>
                            <p:childTnLst>
                              <p:par>
                                <p:cTn id="23" presetID="19" presetClass="emph" presetSubtype="0" fill="hold" nodeType="afterEffect">
                                  <p:stCondLst>
                                    <p:cond delay="0"/>
                                  </p:stCondLst>
                                  <p:childTnLst>
                                    <p:animClr clrSpc="rgb">
                                      <p:cBhvr override="childStyle">
                                        <p:cTn id="24" dur="500" fill="hold"/>
                                        <p:tgtEl>
                                          <p:spTgt spid="2">
                                            <p:txEl>
                                              <p:pRg st="0" end="0"/>
                                            </p:txEl>
                                          </p:spTgt>
                                        </p:tgtEl>
                                        <p:attrNameLst>
                                          <p:attrName>style.color</p:attrName>
                                        </p:attrNameLst>
                                      </p:cBhvr>
                                      <p:to>
                                        <a:srgbClr val="FF0000"/>
                                      </p:to>
                                    </p:animClr>
                                    <p:animClr clrSpc="rgb">
                                      <p:cBhvr>
                                        <p:cTn id="25" dur="500" fill="hold"/>
                                        <p:tgtEl>
                                          <p:spTgt spid="2">
                                            <p:txEl>
                                              <p:pRg st="0" end="0"/>
                                            </p:txEl>
                                          </p:spTgt>
                                        </p:tgtEl>
                                        <p:attrNameLst>
                                          <p:attrName>fillcolor</p:attrName>
                                        </p:attrNameLst>
                                      </p:cBhvr>
                                      <p:to>
                                        <a:srgbClr val="FF0000"/>
                                      </p:to>
                                    </p:animClr>
                                    <p:set>
                                      <p:cBhvr>
                                        <p:cTn id="26" dur="500" fill="hold"/>
                                        <p:tgtEl>
                                          <p:spTgt spid="2">
                                            <p:txEl>
                                              <p:pRg st="0" end="0"/>
                                            </p:txEl>
                                          </p:spTgt>
                                        </p:tgtEl>
                                        <p:attrNameLst>
                                          <p:attrName>fill.type</p:attrName>
                                        </p:attrNameLst>
                                      </p:cBhvr>
                                      <p:to>
                                        <p:strVal val="solid"/>
                                      </p:to>
                                    </p:set>
                                    <p:set>
                                      <p:cBhvr>
                                        <p:cTn id="27" dur="500" fill="hold"/>
                                        <p:tgtEl>
                                          <p:spTgt spid="2">
                                            <p:txEl>
                                              <p:pRg st="0" end="0"/>
                                            </p:txEl>
                                          </p:spTgt>
                                        </p:tgtEl>
                                        <p:attrNameLst>
                                          <p:attrName>fill.on</p:attrName>
                                        </p:attrNameLst>
                                      </p:cBhvr>
                                      <p:to>
                                        <p:strVal val="true"/>
                                      </p:to>
                                    </p:set>
                                  </p:childTnLst>
                                </p:cTn>
                              </p:par>
                            </p:childTnLst>
                          </p:cTn>
                        </p:par>
                        <p:par>
                          <p:cTn id="28" fill="hold">
                            <p:stCondLst>
                              <p:cond delay="2000"/>
                            </p:stCondLst>
                            <p:childTnLst>
                              <p:par>
                                <p:cTn id="29" presetID="19" presetClass="emph" presetSubtype="0" fill="hold" nodeType="afterEffect">
                                  <p:stCondLst>
                                    <p:cond delay="0"/>
                                  </p:stCondLst>
                                  <p:childTnLst>
                                    <p:animClr clrSpc="rgb">
                                      <p:cBhvr override="childStyle">
                                        <p:cTn id="30" dur="500" fill="hold"/>
                                        <p:tgtEl>
                                          <p:spTgt spid="2">
                                            <p:txEl>
                                              <p:pRg st="1" end="1"/>
                                            </p:txEl>
                                          </p:spTgt>
                                        </p:tgtEl>
                                        <p:attrNameLst>
                                          <p:attrName>style.color</p:attrName>
                                        </p:attrNameLst>
                                      </p:cBhvr>
                                      <p:to>
                                        <a:srgbClr val="FF0000"/>
                                      </p:to>
                                    </p:animClr>
                                    <p:animClr clrSpc="rgb">
                                      <p:cBhvr>
                                        <p:cTn id="31" dur="500" fill="hold"/>
                                        <p:tgtEl>
                                          <p:spTgt spid="2">
                                            <p:txEl>
                                              <p:pRg st="1" end="1"/>
                                            </p:txEl>
                                          </p:spTgt>
                                        </p:tgtEl>
                                        <p:attrNameLst>
                                          <p:attrName>fillcolor</p:attrName>
                                        </p:attrNameLst>
                                      </p:cBhvr>
                                      <p:to>
                                        <a:srgbClr val="FF0000"/>
                                      </p:to>
                                    </p:animClr>
                                    <p:set>
                                      <p:cBhvr>
                                        <p:cTn id="32" dur="500" fill="hold"/>
                                        <p:tgtEl>
                                          <p:spTgt spid="2">
                                            <p:txEl>
                                              <p:pRg st="1" end="1"/>
                                            </p:txEl>
                                          </p:spTgt>
                                        </p:tgtEl>
                                        <p:attrNameLst>
                                          <p:attrName>fill.type</p:attrName>
                                        </p:attrNameLst>
                                      </p:cBhvr>
                                      <p:to>
                                        <p:strVal val="solid"/>
                                      </p:to>
                                    </p:set>
                                    <p:set>
                                      <p:cBhvr>
                                        <p:cTn id="33" dur="500" fill="hold"/>
                                        <p:tgtEl>
                                          <p:spTgt spid="2">
                                            <p:txEl>
                                              <p:pRg st="1" end="1"/>
                                            </p:txEl>
                                          </p:spTgt>
                                        </p:tgtEl>
                                        <p:attrNameLst>
                                          <p:attrName>fill.on</p:attrName>
                                        </p:attrNameLst>
                                      </p:cBhvr>
                                      <p:to>
                                        <p:strVal val="true"/>
                                      </p:to>
                                    </p:set>
                                  </p:childTnLst>
                                </p:cTn>
                              </p:par>
                            </p:childTnLst>
                          </p:cTn>
                        </p:par>
                        <p:par>
                          <p:cTn id="34" fill="hold">
                            <p:stCondLst>
                              <p:cond delay="2500"/>
                            </p:stCondLst>
                            <p:childTnLst>
                              <p:par>
                                <p:cTn id="35" presetID="19" presetClass="emph" presetSubtype="0" fill="hold" nodeType="afterEffect">
                                  <p:stCondLst>
                                    <p:cond delay="0"/>
                                  </p:stCondLst>
                                  <p:childTnLst>
                                    <p:animClr clrSpc="rgb">
                                      <p:cBhvr override="childStyle">
                                        <p:cTn id="36" dur="500" fill="hold"/>
                                        <p:tgtEl>
                                          <p:spTgt spid="2">
                                            <p:txEl>
                                              <p:pRg st="2" end="2"/>
                                            </p:txEl>
                                          </p:spTgt>
                                        </p:tgtEl>
                                        <p:attrNameLst>
                                          <p:attrName>style.color</p:attrName>
                                        </p:attrNameLst>
                                      </p:cBhvr>
                                      <p:to>
                                        <a:srgbClr val="FF0000"/>
                                      </p:to>
                                    </p:animClr>
                                    <p:animClr clrSpc="rgb">
                                      <p:cBhvr>
                                        <p:cTn id="37" dur="500" fill="hold"/>
                                        <p:tgtEl>
                                          <p:spTgt spid="2">
                                            <p:txEl>
                                              <p:pRg st="2" end="2"/>
                                            </p:txEl>
                                          </p:spTgt>
                                        </p:tgtEl>
                                        <p:attrNameLst>
                                          <p:attrName>fillcolor</p:attrName>
                                        </p:attrNameLst>
                                      </p:cBhvr>
                                      <p:to>
                                        <a:srgbClr val="FF0000"/>
                                      </p:to>
                                    </p:animClr>
                                    <p:set>
                                      <p:cBhvr>
                                        <p:cTn id="38" dur="500" fill="hold"/>
                                        <p:tgtEl>
                                          <p:spTgt spid="2">
                                            <p:txEl>
                                              <p:pRg st="2" end="2"/>
                                            </p:txEl>
                                          </p:spTgt>
                                        </p:tgtEl>
                                        <p:attrNameLst>
                                          <p:attrName>fill.type</p:attrName>
                                        </p:attrNameLst>
                                      </p:cBhvr>
                                      <p:to>
                                        <p:strVal val="solid"/>
                                      </p:to>
                                    </p:set>
                                    <p:set>
                                      <p:cBhvr>
                                        <p:cTn id="39" dur="500" fill="hold"/>
                                        <p:tgtEl>
                                          <p:spTgt spid="2">
                                            <p:txEl>
                                              <p:pRg st="2" end="2"/>
                                            </p:txEl>
                                          </p:spTgt>
                                        </p:tgtEl>
                                        <p:attrNameLst>
                                          <p:attrName>fill.on</p:attrName>
                                        </p:attrNameLst>
                                      </p:cBhvr>
                                      <p:to>
                                        <p:strVal val="true"/>
                                      </p:to>
                                    </p:set>
                                  </p:childTnLst>
                                </p:cTn>
                              </p:par>
                            </p:childTnLst>
                          </p:cTn>
                        </p:par>
                        <p:par>
                          <p:cTn id="40" fill="hold">
                            <p:stCondLst>
                              <p:cond delay="3000"/>
                            </p:stCondLst>
                            <p:childTnLst>
                              <p:par>
                                <p:cTn id="41" presetID="8" presetClass="emph" presetSubtype="0" fill="hold" nodeType="afterEffect">
                                  <p:stCondLst>
                                    <p:cond delay="0"/>
                                  </p:stCondLst>
                                  <p:childTnLst>
                                    <p:animRot by="21600000">
                                      <p:cBhvr>
                                        <p:cTn id="42" dur="2000" fill="hold"/>
                                        <p:tgtEl>
                                          <p:spTgt spid="77"/>
                                        </p:tgtEl>
                                        <p:attrNameLst>
                                          <p:attrName>r</p:attrName>
                                        </p:attrNameLst>
                                      </p:cBhvr>
                                    </p:animRot>
                                  </p:childTnLst>
                                </p:cTn>
                              </p:par>
                            </p:childTnLst>
                          </p:cTn>
                        </p:par>
                        <p:par>
                          <p:cTn id="43" fill="hold">
                            <p:stCondLst>
                              <p:cond delay="5000"/>
                            </p:stCondLst>
                            <p:childTnLst>
                              <p:par>
                                <p:cTn id="44" presetID="26" presetClass="emph" presetSubtype="0" fill="hold" nodeType="afterEffect">
                                  <p:stCondLst>
                                    <p:cond delay="0"/>
                                  </p:stCondLst>
                                  <p:childTnLst>
                                    <p:animEffect transition="out" filter="fade">
                                      <p:cBhvr>
                                        <p:cTn id="45" dur="500" tmFilter="0, 0; .2, .5; .8, .5; 1, 0"/>
                                        <p:tgtEl>
                                          <p:spTgt spid="77"/>
                                        </p:tgtEl>
                                      </p:cBhvr>
                                    </p:animEffect>
                                    <p:animScale>
                                      <p:cBhvr>
                                        <p:cTn id="46" dur="250" autoRev="1" fill="hold"/>
                                        <p:tgtEl>
                                          <p:spTgt spid="7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5200</TotalTime>
  <Words>8810</Words>
  <Application>Microsoft Office PowerPoint</Application>
  <PresentationFormat>Экран (4:3)</PresentationFormat>
  <Paragraphs>673</Paragraphs>
  <Slides>158</Slides>
  <Notes>0</Notes>
  <HiddenSlides>149</HiddenSlides>
  <MMClips>2</MMClips>
  <ScaleCrop>false</ScaleCrop>
  <HeadingPairs>
    <vt:vector size="4" baseType="variant">
      <vt:variant>
        <vt:lpstr>Тема</vt:lpstr>
      </vt:variant>
      <vt:variant>
        <vt:i4>1</vt:i4>
      </vt:variant>
      <vt:variant>
        <vt:lpstr>Заголовки слайдов</vt:lpstr>
      </vt:variant>
      <vt:variant>
        <vt:i4>158</vt:i4>
      </vt:variant>
    </vt:vector>
  </HeadingPairs>
  <TitlesOfParts>
    <vt:vector size="159" baseType="lpstr">
      <vt:lpstr>Воздушный поток</vt:lpstr>
      <vt:lpstr>История вычислительной техники</vt:lpstr>
      <vt:lpstr>ПРЕДЫСТОРИЯ КОМПЬЮТЕРОВ</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Слайд 45</vt:lpstr>
      <vt:lpstr>Слайд 46</vt:lpstr>
      <vt:lpstr>Слайд 47</vt:lpstr>
      <vt:lpstr>Слайд 48</vt:lpstr>
      <vt:lpstr>Слайд 49</vt:lpstr>
      <vt:lpstr>Слайд 50</vt:lpstr>
      <vt:lpstr>Слайд 51</vt:lpstr>
      <vt:lpstr>Слайд 52</vt:lpstr>
      <vt:lpstr>Слайд 53</vt:lpstr>
      <vt:lpstr>Слайд 54</vt:lpstr>
      <vt:lpstr>Слайд 55</vt:lpstr>
      <vt:lpstr>Слайд 56</vt:lpstr>
      <vt:lpstr>Слайд 57</vt:lpstr>
      <vt:lpstr>Слайд 58</vt:lpstr>
      <vt:lpstr>Слайд 59</vt:lpstr>
      <vt:lpstr>Слайд 60</vt:lpstr>
      <vt:lpstr>Слайд 61</vt:lpstr>
      <vt:lpstr>Слайд 62</vt:lpstr>
      <vt:lpstr>Слайд 63</vt:lpstr>
      <vt:lpstr>Слайд 64</vt:lpstr>
      <vt:lpstr>Слайд 65</vt:lpstr>
      <vt:lpstr>Слайд 66</vt:lpstr>
      <vt:lpstr>Слайд 67</vt:lpstr>
      <vt:lpstr>Слайд 68</vt:lpstr>
      <vt:lpstr>Слайд 69</vt:lpstr>
      <vt:lpstr>Слайд 70</vt:lpstr>
      <vt:lpstr>Слайд 71</vt:lpstr>
      <vt:lpstr>Слайд 72</vt:lpstr>
      <vt:lpstr>Слайд 73</vt:lpstr>
      <vt:lpstr>Слайд 74</vt:lpstr>
      <vt:lpstr>Слайд 75</vt:lpstr>
      <vt:lpstr>Слайд 76</vt:lpstr>
      <vt:lpstr>Слайд 77</vt:lpstr>
      <vt:lpstr>Слайд 78</vt:lpstr>
      <vt:lpstr>Слайд 79</vt:lpstr>
      <vt:lpstr>Слайд 80</vt:lpstr>
      <vt:lpstr>Слайд 81</vt:lpstr>
      <vt:lpstr>Слайд 82</vt:lpstr>
      <vt:lpstr>Слайд 83</vt:lpstr>
      <vt:lpstr>Слайд 84</vt:lpstr>
      <vt:lpstr>Слайд 85</vt:lpstr>
      <vt:lpstr>Слайд 86</vt:lpstr>
      <vt:lpstr>Слайд 87</vt:lpstr>
      <vt:lpstr>Слайд 88</vt:lpstr>
      <vt:lpstr>Слайд 89</vt:lpstr>
      <vt:lpstr>Слайд 90</vt:lpstr>
      <vt:lpstr>Слайд 91</vt:lpstr>
      <vt:lpstr>Слайд 92</vt:lpstr>
      <vt:lpstr>Слайд 93</vt:lpstr>
      <vt:lpstr>Слайд 94</vt:lpstr>
      <vt:lpstr>Слайд 95</vt:lpstr>
      <vt:lpstr>Слайд 96</vt:lpstr>
      <vt:lpstr>Слайд 97</vt:lpstr>
      <vt:lpstr>Слайд 98</vt:lpstr>
      <vt:lpstr>Слайд 99</vt:lpstr>
      <vt:lpstr>Слайд 100</vt:lpstr>
      <vt:lpstr>Слайд 101</vt:lpstr>
      <vt:lpstr>Слайд 102</vt:lpstr>
      <vt:lpstr>Слайд 103</vt:lpstr>
      <vt:lpstr>Слайд 104</vt:lpstr>
      <vt:lpstr>Слайд 105</vt:lpstr>
      <vt:lpstr>Слайд 106</vt:lpstr>
      <vt:lpstr>Слайд 107</vt:lpstr>
      <vt:lpstr>Слайд 108</vt:lpstr>
      <vt:lpstr>Слайд 109</vt:lpstr>
      <vt:lpstr>Слайд 110</vt:lpstr>
      <vt:lpstr>Слайд 111</vt:lpstr>
      <vt:lpstr>Слайд 112</vt:lpstr>
      <vt:lpstr>Слайд 113</vt:lpstr>
      <vt:lpstr>Слайд 114</vt:lpstr>
      <vt:lpstr>Слайд 115</vt:lpstr>
      <vt:lpstr>Слайд 116</vt:lpstr>
      <vt:lpstr>Слайд 117</vt:lpstr>
      <vt:lpstr>Слайд 118</vt:lpstr>
      <vt:lpstr>Слайд 119</vt:lpstr>
      <vt:lpstr>Слайд 120</vt:lpstr>
      <vt:lpstr>Слайд 121</vt:lpstr>
      <vt:lpstr>Слайд 122</vt:lpstr>
      <vt:lpstr>Слайд 123</vt:lpstr>
      <vt:lpstr>Слайд 124</vt:lpstr>
      <vt:lpstr>Слайд 125</vt:lpstr>
      <vt:lpstr>Слайд 126</vt:lpstr>
      <vt:lpstr>Слайд 127</vt:lpstr>
      <vt:lpstr>Слайд 128</vt:lpstr>
      <vt:lpstr>Слайд 129</vt:lpstr>
      <vt:lpstr>Слайд 130</vt:lpstr>
      <vt:lpstr>Слайд 131</vt:lpstr>
      <vt:lpstr>Слайд 132</vt:lpstr>
      <vt:lpstr>Слайд 133</vt:lpstr>
      <vt:lpstr>Слайд 134</vt:lpstr>
      <vt:lpstr>Слайд 135</vt:lpstr>
      <vt:lpstr>Слайд 136</vt:lpstr>
      <vt:lpstr>Слайд 137</vt:lpstr>
      <vt:lpstr>Слайд 138</vt:lpstr>
      <vt:lpstr>Слайд 139</vt:lpstr>
      <vt:lpstr>Слайд 140</vt:lpstr>
      <vt:lpstr>Слайд 141</vt:lpstr>
      <vt:lpstr>Слайд 142</vt:lpstr>
      <vt:lpstr>Слайд 143</vt:lpstr>
      <vt:lpstr>Слайд 144</vt:lpstr>
      <vt:lpstr>Слайд 145</vt:lpstr>
      <vt:lpstr>Слайд 146</vt:lpstr>
      <vt:lpstr>Слайд 147</vt:lpstr>
      <vt:lpstr>Слайд 148</vt:lpstr>
      <vt:lpstr>Слайд 149</vt:lpstr>
      <vt:lpstr>Слайд 150</vt:lpstr>
      <vt:lpstr>Слайд 151</vt:lpstr>
      <vt:lpstr>Слайд 152</vt:lpstr>
      <vt:lpstr>Слайд 153</vt:lpstr>
      <vt:lpstr>Слайд 154</vt:lpstr>
      <vt:lpstr>Слайд 155</vt:lpstr>
      <vt:lpstr>Слайд 156</vt:lpstr>
      <vt:lpstr>Слайд 157</vt:lpstr>
      <vt:lpstr>Слайд 158</vt:lpstr>
    </vt:vector>
  </TitlesOfParts>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Roman</cp:lastModifiedBy>
  <cp:revision>275</cp:revision>
  <dcterms:created xsi:type="dcterms:W3CDTF">2012-03-20T05:43:51Z</dcterms:created>
  <dcterms:modified xsi:type="dcterms:W3CDTF">2013-03-19T22:25:12Z</dcterms:modified>
</cp:coreProperties>
</file>