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7" r:id="rId4"/>
    <p:sldId id="260" r:id="rId5"/>
    <p:sldId id="261" r:id="rId6"/>
    <p:sldId id="276" r:id="rId7"/>
    <p:sldId id="259" r:id="rId8"/>
    <p:sldId id="267" r:id="rId9"/>
    <p:sldId id="266" r:id="rId10"/>
    <p:sldId id="264" r:id="rId11"/>
    <p:sldId id="279" r:id="rId12"/>
    <p:sldId id="274" r:id="rId13"/>
    <p:sldId id="271" r:id="rId14"/>
    <p:sldId id="272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ACB81-9C74-4189-B4F3-C3571FDBDB1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09D3DF-2431-4AB9-BEAD-9E26E9F3ECEB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2">
                  <a:lumMod val="25000"/>
                </a:schemeClr>
              </a:solidFill>
              <a:latin typeface="Symbol" pitchFamily="18" charset="2"/>
            </a:rPr>
            <a:t>p</a:t>
          </a:r>
          <a:r>
            <a:rPr lang="ru-RU" b="1" i="1" dirty="0" err="1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=</a:t>
          </a:r>
          <a:r>
            <a:rPr lang="en-US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C:D</a:t>
          </a:r>
          <a:endParaRPr lang="ru-RU" dirty="0"/>
        </a:p>
      </dgm:t>
    </dgm:pt>
    <dgm:pt modelId="{0CC7CC10-C685-47AE-B713-CD00ADB938EE}" type="parTrans" cxnId="{332BC422-01EF-4BCF-9A28-648A9A1FDC25}">
      <dgm:prSet/>
      <dgm:spPr/>
      <dgm:t>
        <a:bodyPr/>
        <a:lstStyle/>
        <a:p>
          <a:endParaRPr lang="ru-RU"/>
        </a:p>
      </dgm:t>
    </dgm:pt>
    <dgm:pt modelId="{71100CA6-C81C-463C-BDE0-3E9DB7E63339}" type="sibTrans" cxnId="{332BC422-01EF-4BCF-9A28-648A9A1FDC25}">
      <dgm:prSet/>
      <dgm:spPr/>
      <dgm:t>
        <a:bodyPr/>
        <a:lstStyle/>
        <a:p>
          <a:endParaRPr lang="ru-RU"/>
        </a:p>
      </dgm:t>
    </dgm:pt>
    <dgm:pt modelId="{68B012A8-478F-4008-9CCF-BC0B63EB5450}">
      <dgm:prSet phldrT="[Текст]"/>
      <dgm:spPr/>
      <dgm:t>
        <a:bodyPr/>
        <a:lstStyle/>
        <a:p>
          <a:r>
            <a:rPr lang="en-US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ru-RU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=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solidFill>
                <a:schemeClr val="bg2">
                  <a:lumMod val="25000"/>
                </a:schemeClr>
              </a:solidFill>
              <a:latin typeface="Symbol" pitchFamily="18" charset="2"/>
            </a:rPr>
            <a:t>p</a:t>
          </a:r>
          <a:r>
            <a:rPr lang="en-US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D</a:t>
          </a:r>
          <a:endParaRPr lang="ru-RU" dirty="0"/>
        </a:p>
      </dgm:t>
    </dgm:pt>
    <dgm:pt modelId="{13637833-49C0-4904-93BB-5C6627BE6435}" type="parTrans" cxnId="{A5319E8A-E88B-4EBF-9BEF-1032AEB702CC}">
      <dgm:prSet/>
      <dgm:spPr/>
      <dgm:t>
        <a:bodyPr/>
        <a:lstStyle/>
        <a:p>
          <a:endParaRPr lang="ru-RU"/>
        </a:p>
      </dgm:t>
    </dgm:pt>
    <dgm:pt modelId="{E5EBE43D-986E-4049-B1F4-4E2AD0E0F1C3}" type="sibTrans" cxnId="{A5319E8A-E88B-4EBF-9BEF-1032AEB702CC}">
      <dgm:prSet/>
      <dgm:spPr/>
      <dgm:t>
        <a:bodyPr/>
        <a:lstStyle/>
        <a:p>
          <a:endParaRPr lang="ru-RU"/>
        </a:p>
      </dgm:t>
    </dgm:pt>
    <dgm:pt modelId="{DB7C6BAE-7C1C-4272-B49A-E8FE1D11635A}">
      <dgm:prSet phldrT="[Текст]"/>
      <dgm:spPr/>
      <dgm:t>
        <a:bodyPr/>
        <a:lstStyle/>
        <a:p>
          <a:r>
            <a:rPr lang="en-US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ru-RU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=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b="1" dirty="0" err="1" smtClean="0">
              <a:solidFill>
                <a:schemeClr val="bg2">
                  <a:lumMod val="25000"/>
                </a:schemeClr>
              </a:solidFill>
              <a:latin typeface="Symbol" pitchFamily="18" charset="2"/>
            </a:rPr>
            <a:t>p</a:t>
          </a:r>
          <a:r>
            <a:rPr lang="en-US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R</a:t>
          </a:r>
          <a:endParaRPr lang="ru-RU" dirty="0"/>
        </a:p>
      </dgm:t>
    </dgm:pt>
    <dgm:pt modelId="{75029BAA-D9A7-4268-AFE2-D8D2E2FC7C24}" type="parTrans" cxnId="{A101BC07-0E4F-4D7B-A4A6-1CE744DFC750}">
      <dgm:prSet/>
      <dgm:spPr/>
      <dgm:t>
        <a:bodyPr/>
        <a:lstStyle/>
        <a:p>
          <a:endParaRPr lang="ru-RU"/>
        </a:p>
      </dgm:t>
    </dgm:pt>
    <dgm:pt modelId="{5AB7B15F-9820-4655-8F19-BABAAE6521A6}" type="sibTrans" cxnId="{A101BC07-0E4F-4D7B-A4A6-1CE744DFC750}">
      <dgm:prSet/>
      <dgm:spPr/>
      <dgm:t>
        <a:bodyPr/>
        <a:lstStyle/>
        <a:p>
          <a:endParaRPr lang="ru-RU"/>
        </a:p>
      </dgm:t>
    </dgm:pt>
    <dgm:pt modelId="{5B70920D-A7B2-4EC0-B056-9E88C9F77D04}" type="pres">
      <dgm:prSet presAssocID="{120ACB81-9C74-4189-B4F3-C3571FDBDB1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A5CF02-EB85-47C2-94B7-06CF047BDBAA}" type="pres">
      <dgm:prSet presAssocID="{120ACB81-9C74-4189-B4F3-C3571FDBDB1A}" presName="dummyMaxCanvas" presStyleCnt="0">
        <dgm:presLayoutVars/>
      </dgm:prSet>
      <dgm:spPr/>
    </dgm:pt>
    <dgm:pt modelId="{5439F3FC-2039-40B8-BCF2-B47C034F6D9B}" type="pres">
      <dgm:prSet presAssocID="{120ACB81-9C74-4189-B4F3-C3571FDBDB1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7F4AD-B67D-4E11-BDA0-30EC2C6529F0}" type="pres">
      <dgm:prSet presAssocID="{120ACB81-9C74-4189-B4F3-C3571FDBDB1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9F5B7-DBBA-4315-B909-D016C9912569}" type="pres">
      <dgm:prSet presAssocID="{120ACB81-9C74-4189-B4F3-C3571FDBDB1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7056A-7276-495A-AA54-2252C3894A8A}" type="pres">
      <dgm:prSet presAssocID="{120ACB81-9C74-4189-B4F3-C3571FDBDB1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462D3-3349-4DB4-9C59-9A5FD382A47B}" type="pres">
      <dgm:prSet presAssocID="{120ACB81-9C74-4189-B4F3-C3571FDBDB1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A0025-1466-4CD0-BC06-BCE0CCBD008D}" type="pres">
      <dgm:prSet presAssocID="{120ACB81-9C74-4189-B4F3-C3571FDBDB1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C6A38-9A9B-41B3-9294-5BD8B0EB89F7}" type="pres">
      <dgm:prSet presAssocID="{120ACB81-9C74-4189-B4F3-C3571FDBDB1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A4749-09F1-4F81-BE19-38113BFE2670}" type="pres">
      <dgm:prSet presAssocID="{120ACB81-9C74-4189-B4F3-C3571FDBDB1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8B0E4F-2C1E-4DA4-AD0B-80A45E7EE708}" type="presOf" srcId="{D809D3DF-2431-4AB9-BEAD-9E26E9F3ECEB}" destId="{5439F3FC-2039-40B8-BCF2-B47C034F6D9B}" srcOrd="0" destOrd="0" presId="urn:microsoft.com/office/officeart/2005/8/layout/vProcess5"/>
    <dgm:cxn modelId="{48A16959-77A6-4756-9601-2DFD9962EA6C}" type="presOf" srcId="{120ACB81-9C74-4189-B4F3-C3571FDBDB1A}" destId="{5B70920D-A7B2-4EC0-B056-9E88C9F77D04}" srcOrd="0" destOrd="0" presId="urn:microsoft.com/office/officeart/2005/8/layout/vProcess5"/>
    <dgm:cxn modelId="{4C34A8C7-9A22-46F5-9474-98968084ECFD}" type="presOf" srcId="{D809D3DF-2431-4AB9-BEAD-9E26E9F3ECEB}" destId="{C54A0025-1466-4CD0-BC06-BCE0CCBD008D}" srcOrd="1" destOrd="0" presId="urn:microsoft.com/office/officeart/2005/8/layout/vProcess5"/>
    <dgm:cxn modelId="{23C35092-B21E-4147-8047-46433345EE8A}" type="presOf" srcId="{71100CA6-C81C-463C-BDE0-3E9DB7E63339}" destId="{9CC7056A-7276-495A-AA54-2252C3894A8A}" srcOrd="0" destOrd="0" presId="urn:microsoft.com/office/officeart/2005/8/layout/vProcess5"/>
    <dgm:cxn modelId="{8564922C-112E-4893-8F6E-90E814404489}" type="presOf" srcId="{68B012A8-478F-4008-9CCF-BC0B63EB5450}" destId="{EDB7F4AD-B67D-4E11-BDA0-30EC2C6529F0}" srcOrd="0" destOrd="0" presId="urn:microsoft.com/office/officeart/2005/8/layout/vProcess5"/>
    <dgm:cxn modelId="{A101BC07-0E4F-4D7B-A4A6-1CE744DFC750}" srcId="{120ACB81-9C74-4189-B4F3-C3571FDBDB1A}" destId="{DB7C6BAE-7C1C-4272-B49A-E8FE1D11635A}" srcOrd="2" destOrd="0" parTransId="{75029BAA-D9A7-4268-AFE2-D8D2E2FC7C24}" sibTransId="{5AB7B15F-9820-4655-8F19-BABAAE6521A6}"/>
    <dgm:cxn modelId="{246CA40A-2315-4725-AE65-D66C2A494803}" type="presOf" srcId="{E5EBE43D-986E-4049-B1F4-4E2AD0E0F1C3}" destId="{A51462D3-3349-4DB4-9C59-9A5FD382A47B}" srcOrd="0" destOrd="0" presId="urn:microsoft.com/office/officeart/2005/8/layout/vProcess5"/>
    <dgm:cxn modelId="{E205F20C-DE4F-4CEF-9302-095B2E7C111F}" type="presOf" srcId="{DB7C6BAE-7C1C-4272-B49A-E8FE1D11635A}" destId="{931A4749-09F1-4F81-BE19-38113BFE2670}" srcOrd="1" destOrd="0" presId="urn:microsoft.com/office/officeart/2005/8/layout/vProcess5"/>
    <dgm:cxn modelId="{A5319E8A-E88B-4EBF-9BEF-1032AEB702CC}" srcId="{120ACB81-9C74-4189-B4F3-C3571FDBDB1A}" destId="{68B012A8-478F-4008-9CCF-BC0B63EB5450}" srcOrd="1" destOrd="0" parTransId="{13637833-49C0-4904-93BB-5C6627BE6435}" sibTransId="{E5EBE43D-986E-4049-B1F4-4E2AD0E0F1C3}"/>
    <dgm:cxn modelId="{109718C7-EFF2-488F-BFC5-248C237B6F12}" type="presOf" srcId="{DB7C6BAE-7C1C-4272-B49A-E8FE1D11635A}" destId="{8189F5B7-DBBA-4315-B909-D016C9912569}" srcOrd="0" destOrd="0" presId="urn:microsoft.com/office/officeart/2005/8/layout/vProcess5"/>
    <dgm:cxn modelId="{332BC422-01EF-4BCF-9A28-648A9A1FDC25}" srcId="{120ACB81-9C74-4189-B4F3-C3571FDBDB1A}" destId="{D809D3DF-2431-4AB9-BEAD-9E26E9F3ECEB}" srcOrd="0" destOrd="0" parTransId="{0CC7CC10-C685-47AE-B713-CD00ADB938EE}" sibTransId="{71100CA6-C81C-463C-BDE0-3E9DB7E63339}"/>
    <dgm:cxn modelId="{9AE94782-05CD-4DDE-AEAB-E400AA6306CA}" type="presOf" srcId="{68B012A8-478F-4008-9CCF-BC0B63EB5450}" destId="{FAEC6A38-9A9B-41B3-9294-5BD8B0EB89F7}" srcOrd="1" destOrd="0" presId="urn:microsoft.com/office/officeart/2005/8/layout/vProcess5"/>
    <dgm:cxn modelId="{48AE411E-4B29-4FA9-A0CC-9CDC0326E383}" type="presParOf" srcId="{5B70920D-A7B2-4EC0-B056-9E88C9F77D04}" destId="{52A5CF02-EB85-47C2-94B7-06CF047BDBAA}" srcOrd="0" destOrd="0" presId="urn:microsoft.com/office/officeart/2005/8/layout/vProcess5"/>
    <dgm:cxn modelId="{90141EA2-31D7-47F9-A5DF-E3C836509494}" type="presParOf" srcId="{5B70920D-A7B2-4EC0-B056-9E88C9F77D04}" destId="{5439F3FC-2039-40B8-BCF2-B47C034F6D9B}" srcOrd="1" destOrd="0" presId="urn:microsoft.com/office/officeart/2005/8/layout/vProcess5"/>
    <dgm:cxn modelId="{42106DA2-3ED0-4FC3-AD76-83FC79418173}" type="presParOf" srcId="{5B70920D-A7B2-4EC0-B056-9E88C9F77D04}" destId="{EDB7F4AD-B67D-4E11-BDA0-30EC2C6529F0}" srcOrd="2" destOrd="0" presId="urn:microsoft.com/office/officeart/2005/8/layout/vProcess5"/>
    <dgm:cxn modelId="{81A6F25F-B754-4EA7-800E-E5A1E34B969E}" type="presParOf" srcId="{5B70920D-A7B2-4EC0-B056-9E88C9F77D04}" destId="{8189F5B7-DBBA-4315-B909-D016C9912569}" srcOrd="3" destOrd="0" presId="urn:microsoft.com/office/officeart/2005/8/layout/vProcess5"/>
    <dgm:cxn modelId="{C3146921-9F12-4C83-B238-17FB4D9A072E}" type="presParOf" srcId="{5B70920D-A7B2-4EC0-B056-9E88C9F77D04}" destId="{9CC7056A-7276-495A-AA54-2252C3894A8A}" srcOrd="4" destOrd="0" presId="urn:microsoft.com/office/officeart/2005/8/layout/vProcess5"/>
    <dgm:cxn modelId="{397716EC-BE04-4D0F-B566-639FFD775729}" type="presParOf" srcId="{5B70920D-A7B2-4EC0-B056-9E88C9F77D04}" destId="{A51462D3-3349-4DB4-9C59-9A5FD382A47B}" srcOrd="5" destOrd="0" presId="urn:microsoft.com/office/officeart/2005/8/layout/vProcess5"/>
    <dgm:cxn modelId="{7DFB4AD1-D6B0-4F12-B630-1A94FB7C996F}" type="presParOf" srcId="{5B70920D-A7B2-4EC0-B056-9E88C9F77D04}" destId="{C54A0025-1466-4CD0-BC06-BCE0CCBD008D}" srcOrd="6" destOrd="0" presId="urn:microsoft.com/office/officeart/2005/8/layout/vProcess5"/>
    <dgm:cxn modelId="{1649128B-BA7A-4F36-8B52-D5A232AE9BDB}" type="presParOf" srcId="{5B70920D-A7B2-4EC0-B056-9E88C9F77D04}" destId="{FAEC6A38-9A9B-41B3-9294-5BD8B0EB89F7}" srcOrd="7" destOrd="0" presId="urn:microsoft.com/office/officeart/2005/8/layout/vProcess5"/>
    <dgm:cxn modelId="{DA781A49-5B0D-4124-B783-A603D8CAD479}" type="presParOf" srcId="{5B70920D-A7B2-4EC0-B056-9E88C9F77D04}" destId="{931A4749-09F1-4F81-BE19-38113BFE267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39F3FC-2039-40B8-BCF2-B47C034F6D9B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err="1" smtClean="0">
              <a:solidFill>
                <a:schemeClr val="bg2">
                  <a:lumMod val="25000"/>
                </a:schemeClr>
              </a:solidFill>
              <a:latin typeface="Symbol" pitchFamily="18" charset="2"/>
            </a:rPr>
            <a:t>p</a:t>
          </a:r>
          <a:r>
            <a:rPr lang="ru-RU" sz="5100" b="1" i="1" kern="1200" dirty="0" err="1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=</a:t>
          </a:r>
          <a:r>
            <a:rPr lang="en-US" sz="5100" b="1" i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C:D</a:t>
          </a:r>
          <a:endParaRPr lang="ru-RU" sz="5100" kern="1200" dirty="0"/>
        </a:p>
      </dsp:txBody>
      <dsp:txXfrm>
        <a:off x="0" y="0"/>
        <a:ext cx="3937406" cy="1219200"/>
      </dsp:txXfrm>
    </dsp:sp>
    <dsp:sp modelId="{EDB7F4AD-B67D-4E11-BDA0-30EC2C6529F0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i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ru-RU" sz="5100" b="1" i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=</a:t>
          </a:r>
          <a:r>
            <a:rPr lang="ru-RU" sz="51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5100" b="1" kern="1200" dirty="0" err="1" smtClean="0">
              <a:solidFill>
                <a:schemeClr val="bg2">
                  <a:lumMod val="25000"/>
                </a:schemeClr>
              </a:solidFill>
              <a:latin typeface="Symbol" pitchFamily="18" charset="2"/>
            </a:rPr>
            <a:t>p</a:t>
          </a:r>
          <a:r>
            <a:rPr lang="en-US" sz="5100" b="1" i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D</a:t>
          </a:r>
          <a:endParaRPr lang="ru-RU" sz="5100" kern="1200" dirty="0"/>
        </a:p>
      </dsp:txBody>
      <dsp:txXfrm>
        <a:off x="457199" y="1422399"/>
        <a:ext cx="3931920" cy="1219200"/>
      </dsp:txXfrm>
    </dsp:sp>
    <dsp:sp modelId="{8189F5B7-DBBA-4315-B909-D016C9912569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i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ru-RU" sz="5100" b="1" i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=</a:t>
          </a:r>
          <a:r>
            <a:rPr lang="ru-RU" sz="51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51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5100" b="1" kern="1200" dirty="0" err="1" smtClean="0">
              <a:solidFill>
                <a:schemeClr val="bg2">
                  <a:lumMod val="25000"/>
                </a:schemeClr>
              </a:solidFill>
              <a:latin typeface="Symbol" pitchFamily="18" charset="2"/>
            </a:rPr>
            <a:t>p</a:t>
          </a:r>
          <a:r>
            <a:rPr lang="en-US" sz="5100" b="1" i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R</a:t>
          </a:r>
          <a:endParaRPr lang="ru-RU" sz="5100" kern="1200" dirty="0"/>
        </a:p>
      </dsp:txBody>
      <dsp:txXfrm>
        <a:off x="914399" y="2844799"/>
        <a:ext cx="3931920" cy="1219200"/>
      </dsp:txXfrm>
    </dsp:sp>
    <dsp:sp modelId="{9CC7056A-7276-495A-AA54-2252C3894A8A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389120" y="924560"/>
        <a:ext cx="792480" cy="792480"/>
      </dsp:txXfrm>
    </dsp:sp>
    <dsp:sp modelId="{A51462D3-3349-4DB4-9C59-9A5FD382A47B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846320" y="2338832"/>
        <a:ext cx="792480" cy="79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4CACC-16CC-484D-BADD-AB731BCC4FA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36E39-62A3-431E-8F05-10FA0DF0F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36E39-62A3-431E-8F05-10FA0DF0FCE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A5CB03C-E680-4E88-BEA6-1FDB9E8B276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23AD0-BC65-4735-93F8-D577588D7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03C-E680-4E88-BEA6-1FDB9E8B276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3AD0-BC65-4735-93F8-D577588D7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A5CB03C-E680-4E88-BEA6-1FDB9E8B276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0A23AD0-BC65-4735-93F8-D577588D7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03C-E680-4E88-BEA6-1FDB9E8B276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A23AD0-BC65-4735-93F8-D577588D7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03C-E680-4E88-BEA6-1FDB9E8B276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0A23AD0-BC65-4735-93F8-D577588D7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5CB03C-E680-4E88-BEA6-1FDB9E8B276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A23AD0-BC65-4735-93F8-D577588D7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5CB03C-E680-4E88-BEA6-1FDB9E8B276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A23AD0-BC65-4735-93F8-D577588D7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03C-E680-4E88-BEA6-1FDB9E8B276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A23AD0-BC65-4735-93F8-D577588D7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03C-E680-4E88-BEA6-1FDB9E8B276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23AD0-BC65-4735-93F8-D577588D7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03C-E680-4E88-BEA6-1FDB9E8B276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A23AD0-BC65-4735-93F8-D577588D7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A5CB03C-E680-4E88-BEA6-1FDB9E8B276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0A23AD0-BC65-4735-93F8-D577588D7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5CB03C-E680-4E88-BEA6-1FDB9E8B276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A23AD0-BC65-4735-93F8-D577588D7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8_(%D1%87%D0%B8%D1%81%D0%BB%D0%BE)" TargetMode="External"/><Relationship Id="rId2" Type="http://schemas.openxmlformats.org/officeDocument/2006/relationships/hyperlink" Target="http://school-collection.edu.ru/catalog/rubr/ab9a5f35-410a-40d3-88a6-d27f37dcd725/114216/?interface=pupil&amp;class=48&amp;subject=1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692696"/>
            <a:ext cx="4071739" cy="418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860032" y="1252278"/>
            <a:ext cx="3960440" cy="146423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Длина </a:t>
            </a:r>
            <a:r>
              <a:rPr lang="ru-RU" sz="4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окружности.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609329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математики: Комарова Н.А.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027003"/>
            <a:ext cx="2195736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№38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Озерск, Челябинская область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8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048672" cy="108012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числу «пи»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2008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759552" cy="990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исследования: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1" y="2060848"/>
          <a:ext cx="878497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350"/>
                <a:gridCol w="1459439"/>
                <a:gridCol w="1350732"/>
                <a:gridCol w="1440160"/>
                <a:gridCol w="1296144"/>
                <a:gridCol w="1368153"/>
              </a:tblGrid>
              <a:tr h="370840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R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D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C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C:D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C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Большой круг</a:t>
                      </a:r>
                      <a:endParaRPr lang="en-US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Маленький круг</a:t>
                      </a:r>
                      <a:endParaRPr lang="ru-RU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491880" y="3068960"/>
            <a:ext cx="1224136" cy="64807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91880" y="2420888"/>
            <a:ext cx="1367064" cy="64807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79712" y="2420888"/>
            <a:ext cx="1439072" cy="64807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4,5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79712" y="3068960"/>
            <a:ext cx="1295056" cy="64807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860032" y="3068960"/>
            <a:ext cx="1439072" cy="648072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18,9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860032" y="2420888"/>
            <a:ext cx="1439072" cy="648072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28,2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300192" y="2420888"/>
            <a:ext cx="1296144" cy="64807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3,133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300192" y="3068960"/>
            <a:ext cx="1439072" cy="64807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,15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524328" y="2420888"/>
            <a:ext cx="1619672" cy="648072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28,26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452320" y="3068960"/>
            <a:ext cx="1583088" cy="64807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18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,84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4391400" cy="990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Проверим себя: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4464496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№649(а)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Дано: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 = 3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см; </a:t>
            </a:r>
            <a:r>
              <a:rPr lang="ru-RU" sz="3200" b="1" i="1" dirty="0" err="1" smtClean="0">
                <a:solidFill>
                  <a:schemeClr val="bg2">
                    <a:lumMod val="25000"/>
                  </a:schemeClr>
                </a:solidFill>
              </a:rPr>
              <a:t>π</a:t>
            </a:r>
            <a:r>
              <a:rPr lang="ru-RU" sz="32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3,14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Найти: С - ?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 С= </a:t>
            </a:r>
            <a:r>
              <a:rPr lang="ru-RU" sz="3200" b="1" i="1" dirty="0" err="1" smtClean="0">
                <a:solidFill>
                  <a:schemeClr val="bg2">
                    <a:lumMod val="25000"/>
                  </a:schemeClr>
                </a:solidFill>
              </a:rPr>
              <a:t>π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С= 3,14 *3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С= 9,42(см)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9,42см.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499992" y="1628800"/>
            <a:ext cx="4644008" cy="44755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№650(а)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Дано: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1,2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см;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3,14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Найти: С - 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Решение: С=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2*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3,14 *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1,2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7,536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(см)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7,536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см.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5834608" cy="9906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  <p:sp>
        <p:nvSpPr>
          <p:cNvPr id="4198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2890664" cy="298092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№648,</a:t>
            </a:r>
          </a:p>
          <a:p>
            <a:pPr>
              <a:buFontTx/>
              <a:buNone/>
            </a:pPr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№649(в),</a:t>
            </a:r>
          </a:p>
          <a:p>
            <a:pPr>
              <a:buFontTx/>
              <a:buNone/>
            </a:pPr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№650(в).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88729">
            <a:off x="4762500" y="2071688"/>
            <a:ext cx="3810000" cy="3581400"/>
          </a:xfrm>
          <a:prstGeom prst="rect">
            <a:avLst/>
          </a:prstGeom>
          <a:ln w="57150">
            <a:solidFill>
              <a:schemeClr val="bg2">
                <a:lumMod val="9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54726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i="1" cap="all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урок!</a:t>
            </a:r>
            <a:br>
              <a:rPr lang="ru-RU" sz="7200" b="1" i="1" cap="all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cap="all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i="1" cap="all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/>
            </a:r>
            <a:br>
              <a:rPr lang="ru-RU" sz="8000" b="1" i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</a:br>
            <a:r>
              <a:rPr lang="ru-RU" sz="8000" b="1" i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/>
            </a:r>
            <a:br>
              <a:rPr lang="ru-RU" sz="8000" b="1" i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</a:br>
            <a:r>
              <a:rPr lang="ru-RU" sz="8000" b="1" i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      </a:t>
            </a:r>
            <a:r>
              <a:rPr lang="ru-RU" sz="80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000" b="1" i="1" cap="all" dirty="0">
              <a:solidFill>
                <a:schemeClr val="bg2">
                  <a:lumMod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Рисунок2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1916832"/>
            <a:ext cx="2944812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3960440" cy="990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Использованные источники: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Энциклопедия для детей. Т.11. Математика / Глав.ред.Э68 М.Д.Аксенова.- М.: Аванта+,1999.- 688с.:ил. , с. 338-341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Наглядная геометрия. 5-6кл.: пособие для общеобразовательных учреждений / И.Ф.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Шарыгин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Л.Н.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Ерганжиева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- 10-е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изд.,стереотип.-М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Дрофа,2008.-189,(3)с.: ил., с. 34-37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Математика. 6кл.: Учеб. для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учреждений / И.И. Зубарева, А.Г. Мордкович. – 3-е изд.,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дораб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М.: Мнемозина, 2004. – 264 с.: ил.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http://school-collection.edu.ru/catalog/rubr/ab9a5f35-410a-40d3-88a6-d27f37dcd725/114216/?interface=pupil&amp;class=48&amp;subject=16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(Единая коллекция ЦОР: параграф 22. Окружность. Длина окружности: 22_1_1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http://ru.wikipedia.org/wiki/%D0%9F%D0%B8_(%D1%87%D0%B8%D1%81%D0%BB%D0%BE)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Число «Пи»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Храм Покрова Пресвятой Богородицы,  г.Озерск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67744" y="260648"/>
            <a:ext cx="475144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Ротонда г.Озерск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I:\Отркрытый урок окружность 2012\Рисунок 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624736" cy="5112568"/>
          </a:xfrm>
          <a:prstGeom prst="rect">
            <a:avLst/>
          </a:prstGeom>
          <a:noFill/>
        </p:spPr>
      </p:pic>
      <p:pic>
        <p:nvPicPr>
          <p:cNvPr id="1028" name="Picture 4" descr="I:\Отркрытый урок окружность 2012\Рисунок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6844365" cy="5133274"/>
          </a:xfrm>
          <a:prstGeom prst="rect">
            <a:avLst/>
          </a:prstGeom>
          <a:noFill/>
        </p:spPr>
      </p:pic>
      <p:pic>
        <p:nvPicPr>
          <p:cNvPr id="1029" name="Picture 5" descr="I:\Отркрытый урок окружность 2012\Рисунок 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7551936" cy="5256584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188640"/>
            <a:ext cx="8488560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Площадь им. Курчатова,  г.Озерск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30" name="Picture 6" descr="I:\Отркрытый урок окружность 2012\Рисунок 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484784"/>
            <a:ext cx="8128000" cy="5256584"/>
          </a:xfrm>
          <a:prstGeom prst="rect">
            <a:avLst/>
          </a:prstGeom>
          <a:noFill/>
        </p:spPr>
      </p:pic>
      <p:pic>
        <p:nvPicPr>
          <p:cNvPr id="1031" name="Picture 7" descr="I:\Отркрытый урок окружность 2012\Рисунок 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484784"/>
            <a:ext cx="812800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332538" y="3421063"/>
            <a:ext cx="156845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5457825" y="2095500"/>
            <a:ext cx="1708150" cy="26320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1" name="AutoShape 13"/>
          <p:cNvSpPr>
            <a:spLocks/>
          </p:cNvSpPr>
          <p:nvPr/>
        </p:nvSpPr>
        <p:spPr bwMode="auto">
          <a:xfrm>
            <a:off x="3352800" y="4800600"/>
            <a:ext cx="1343025" cy="428625"/>
          </a:xfrm>
          <a:prstGeom prst="borderCallout2">
            <a:avLst>
              <a:gd name="adj1" fmla="val 26667"/>
              <a:gd name="adj2" fmla="val 105676"/>
              <a:gd name="adj3" fmla="val 26667"/>
              <a:gd name="adj4" fmla="val 130852"/>
              <a:gd name="adj5" fmla="val -460000"/>
              <a:gd name="adj6" fmla="val 190306"/>
            </a:avLst>
          </a:prstGeom>
          <a:solidFill>
            <a:srgbClr val="EAEAEA"/>
          </a:solidFill>
          <a:ln w="19050">
            <a:solidFill>
              <a:schemeClr val="accent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0" hangingPunct="0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диаметр</a:t>
            </a: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3923928" y="1124744"/>
            <a:ext cx="2540372" cy="52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Окружность</a:t>
            </a: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755576" y="1124744"/>
            <a:ext cx="1905000" cy="529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Колесо</a:t>
            </a:r>
          </a:p>
        </p:txBody>
      </p:sp>
      <p:sp>
        <p:nvSpPr>
          <p:cNvPr id="2071" name="AutoShape 23"/>
          <p:cNvSpPr>
            <a:spLocks/>
          </p:cNvSpPr>
          <p:nvPr/>
        </p:nvSpPr>
        <p:spPr bwMode="auto">
          <a:xfrm>
            <a:off x="7848600" y="1066800"/>
            <a:ext cx="1143000" cy="457200"/>
          </a:xfrm>
          <a:prstGeom prst="borderCallout2">
            <a:avLst>
              <a:gd name="adj1" fmla="val 25000"/>
              <a:gd name="adj2" fmla="val -6667"/>
              <a:gd name="adj3" fmla="val 25000"/>
              <a:gd name="adj4" fmla="val -68889"/>
              <a:gd name="adj5" fmla="val 510417"/>
              <a:gd name="adj6" fmla="val -132500"/>
            </a:avLst>
          </a:prstGeom>
          <a:solidFill>
            <a:srgbClr val="EAEAEA"/>
          </a:solidFill>
          <a:ln w="19050">
            <a:solidFill>
              <a:schemeClr val="accent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eaLnBrk="0" hangingPunct="0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52975" y="1876425"/>
            <a:ext cx="3130550" cy="3130550"/>
            <a:chOff x="5250" y="6590"/>
            <a:chExt cx="2480" cy="2480"/>
          </a:xfrm>
        </p:grpSpPr>
        <p:sp>
          <p:nvSpPr>
            <p:cNvPr id="2053" name="Oval 5"/>
            <p:cNvSpPr>
              <a:spLocks noChangeArrowheads="1"/>
            </p:cNvSpPr>
            <p:nvPr/>
          </p:nvSpPr>
          <p:spPr bwMode="auto">
            <a:xfrm>
              <a:off x="6470" y="7800"/>
              <a:ext cx="56" cy="56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>
              <a:off x="5250" y="6590"/>
              <a:ext cx="2480" cy="2480"/>
            </a:xfrm>
            <a:prstGeom prst="ellips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162800" y="2867025"/>
            <a:ext cx="381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 i="1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791200" y="230505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D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943600" y="3324225"/>
            <a:ext cx="8905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O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71450" y="1771650"/>
            <a:ext cx="3105150" cy="3105150"/>
            <a:chOff x="1152" y="1680"/>
            <a:chExt cx="1062" cy="1062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169" y="1714"/>
              <a:ext cx="1012" cy="984"/>
              <a:chOff x="2188" y="6760"/>
              <a:chExt cx="2530" cy="2460"/>
            </a:xfrm>
          </p:grpSpPr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3444" y="6760"/>
                <a:ext cx="56" cy="246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2188" y="7972"/>
                <a:ext cx="2530" cy="106"/>
                <a:chOff x="2188" y="7972"/>
                <a:chExt cx="2530" cy="106"/>
              </a:xfrm>
            </p:grpSpPr>
            <p:sp>
              <p:nvSpPr>
                <p:cNvPr id="2066" name="Rectangle 18"/>
                <p:cNvSpPr>
                  <a:spLocks noChangeArrowheads="1"/>
                </p:cNvSpPr>
                <p:nvPr/>
              </p:nvSpPr>
              <p:spPr bwMode="auto">
                <a:xfrm rot="-2744638">
                  <a:off x="3390" y="6770"/>
                  <a:ext cx="56" cy="246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7" name="Rectangle 19"/>
                <p:cNvSpPr>
                  <a:spLocks noChangeArrowheads="1"/>
                </p:cNvSpPr>
                <p:nvPr/>
              </p:nvSpPr>
              <p:spPr bwMode="auto">
                <a:xfrm rot="2740388">
                  <a:off x="3460" y="6780"/>
                  <a:ext cx="56" cy="246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8" name="Rectangle 20"/>
                <p:cNvSpPr>
                  <a:spLocks noChangeArrowheads="1"/>
                </p:cNvSpPr>
                <p:nvPr/>
              </p:nvSpPr>
              <p:spPr bwMode="auto">
                <a:xfrm rot="5400000">
                  <a:off x="3460" y="6820"/>
                  <a:ext cx="56" cy="246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1152" y="1680"/>
              <a:ext cx="1062" cy="1062"/>
            </a:xfrm>
            <a:custGeom>
              <a:avLst/>
              <a:gdLst>
                <a:gd name="G0" fmla="+- 1495 0 0"/>
                <a:gd name="G1" fmla="+- 21600 0 1495"/>
                <a:gd name="G2" fmla="+- 21600 0 149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95" y="10800"/>
                  </a:moveTo>
                  <a:cubicBezTo>
                    <a:pt x="1495" y="15939"/>
                    <a:pt x="5661" y="20105"/>
                    <a:pt x="10800" y="20105"/>
                  </a:cubicBezTo>
                  <a:cubicBezTo>
                    <a:pt x="15939" y="20105"/>
                    <a:pt x="20105" y="15939"/>
                    <a:pt x="20105" y="10800"/>
                  </a:cubicBezTo>
                  <a:cubicBezTo>
                    <a:pt x="20105" y="5661"/>
                    <a:pt x="15939" y="1495"/>
                    <a:pt x="10800" y="1495"/>
                  </a:cubicBezTo>
                  <a:cubicBezTo>
                    <a:pt x="5661" y="1495"/>
                    <a:pt x="1495" y="5661"/>
                    <a:pt x="1495" y="108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1624" y="2174"/>
              <a:ext cx="112" cy="1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1664" y="2218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0" name="AutoShape 12"/>
          <p:cNvSpPr>
            <a:spLocks/>
          </p:cNvSpPr>
          <p:nvPr/>
        </p:nvSpPr>
        <p:spPr bwMode="auto">
          <a:xfrm>
            <a:off x="7696200" y="4686300"/>
            <a:ext cx="1447800" cy="471488"/>
          </a:xfrm>
          <a:prstGeom prst="borderCallout2">
            <a:avLst>
              <a:gd name="adj1" fmla="val 24241"/>
              <a:gd name="adj2" fmla="val -5264"/>
              <a:gd name="adj3" fmla="val 24241"/>
              <a:gd name="adj4" fmla="val -14801"/>
              <a:gd name="adj5" fmla="val -260606"/>
              <a:gd name="adj6" fmla="val -24343"/>
            </a:avLst>
          </a:prstGeom>
          <a:solidFill>
            <a:srgbClr val="EAEAEA"/>
          </a:solidFill>
          <a:ln w="19050">
            <a:solidFill>
              <a:schemeClr val="accent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0" hangingPunct="0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радиус</a:t>
            </a: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 flipV="1">
            <a:off x="4510088" y="3359150"/>
            <a:ext cx="519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105" name="AutoShape 57"/>
          <p:cNvSpPr>
            <a:spLocks noChangeArrowheads="1"/>
          </p:cNvSpPr>
          <p:nvPr/>
        </p:nvSpPr>
        <p:spPr bwMode="auto">
          <a:xfrm>
            <a:off x="87313" y="88900"/>
            <a:ext cx="8875712" cy="77787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Окружность</a:t>
            </a:r>
            <a:r>
              <a:rPr lang="ru-RU" sz="4000" b="1" i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nimBg="1"/>
      <p:bldP spid="2061" grpId="0" animBg="1" autoUpdateAnimBg="0"/>
      <p:bldP spid="2062" grpId="0" animBg="1" autoUpdateAnimBg="0"/>
      <p:bldP spid="2070" grpId="0" animBg="1" autoUpdateAnimBg="0"/>
      <p:bldP spid="2071" grpId="0" animBg="1" autoUpdateAnimBg="0"/>
      <p:bldP spid="2058" grpId="0" autoUpdateAnimBg="0"/>
      <p:bldP spid="2059" grpId="0" autoUpdateAnimBg="0"/>
      <p:bldP spid="2072" grpId="0" autoUpdateAnimBg="0"/>
      <p:bldP spid="2060" grpId="0" animBg="1" autoUpdateAnimBg="0"/>
      <p:bldP spid="21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ортфолио Воробьев Егор\два круг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884368" cy="5157192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4392488" cy="990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Проверим себя: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856984" cy="990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Измерим длину каждой окружности, ограничивающие наши заготовки: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Портфолио Воробьев Егор\6см - длин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1628800"/>
            <a:ext cx="3048000" cy="2931160"/>
          </a:xfrm>
          <a:prstGeom prst="rect">
            <a:avLst/>
          </a:prstGeom>
          <a:noFill/>
        </p:spPr>
      </p:pic>
      <p:pic>
        <p:nvPicPr>
          <p:cNvPr id="5123" name="Picture 3" descr="G:\Портфолио Воробьев Егор\9см - длин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1484784"/>
            <a:ext cx="3696072" cy="3600400"/>
          </a:xfrm>
          <a:prstGeom prst="rect">
            <a:avLst/>
          </a:prstGeom>
          <a:noFill/>
        </p:spPr>
      </p:pic>
      <p:pic>
        <p:nvPicPr>
          <p:cNvPr id="5126" name="Picture 6" descr="G:\Портфолио Воробьев Егор\линейка больша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628800"/>
            <a:ext cx="8640960" cy="3240360"/>
          </a:xfrm>
          <a:prstGeom prst="rect">
            <a:avLst/>
          </a:prstGeom>
          <a:noFill/>
        </p:spPr>
      </p:pic>
      <p:pic>
        <p:nvPicPr>
          <p:cNvPr id="5127" name="Picture 7" descr="G:\Портфолио Воробьев Егор\18,9 см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556792"/>
            <a:ext cx="8712968" cy="4090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759552" cy="990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исследования: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1" y="2060848"/>
          <a:ext cx="878497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350"/>
                <a:gridCol w="1459439"/>
                <a:gridCol w="1350732"/>
                <a:gridCol w="1440160"/>
                <a:gridCol w="1296144"/>
                <a:gridCol w="1368153"/>
              </a:tblGrid>
              <a:tr h="370840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R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D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C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C:D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C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Большой круг</a:t>
                      </a:r>
                      <a:endParaRPr lang="en-US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Маленький круг</a:t>
                      </a:r>
                      <a:endParaRPr lang="ru-RU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491880" y="3068960"/>
            <a:ext cx="1224136" cy="64807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91880" y="2420888"/>
            <a:ext cx="1367064" cy="64807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79712" y="2420888"/>
            <a:ext cx="1439072" cy="64807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4,5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79712" y="3068960"/>
            <a:ext cx="1295056" cy="64807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860032" y="3068960"/>
            <a:ext cx="1439072" cy="648072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18,9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860032" y="2420888"/>
            <a:ext cx="1439072" cy="648072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28,2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300192" y="2420888"/>
            <a:ext cx="1296144" cy="64807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3,133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300192" y="3068960"/>
            <a:ext cx="1439072" cy="64807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,15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39552" y="1600200"/>
            <a:ext cx="8226496" cy="2188840"/>
          </a:xfrm>
        </p:spPr>
        <p:txBody>
          <a:bodyPr>
            <a:normAutofit lnSpcReduction="10000"/>
          </a:bodyPr>
          <a:lstStyle/>
          <a:p>
            <a:r>
              <a:rPr lang="ru-RU" sz="3500" b="1" dirty="0" err="1" smtClean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p</a:t>
            </a:r>
            <a:r>
              <a:rPr lang="ru-RU" sz="3500" b="1" dirty="0" smtClean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 </a:t>
            </a:r>
            <a:r>
              <a:rPr lang="ru-RU" sz="3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происходит от начальной буквы греческого слова периферия (</a:t>
            </a:r>
            <a:r>
              <a:rPr lang="ru-RU" sz="35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περιφέρεια</a:t>
            </a:r>
            <a:r>
              <a:rPr lang="ru-RU" sz="3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35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окружность</a:t>
            </a:r>
            <a:r>
              <a:rPr lang="ru-RU" sz="3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обозначается буквой греческого алфавита «пи». </a:t>
            </a:r>
          </a:p>
          <a:p>
            <a:endParaRPr lang="ru-RU" dirty="0"/>
          </a:p>
        </p:txBody>
      </p:sp>
      <p:sp>
        <p:nvSpPr>
          <p:cNvPr id="8" name="AutoShape 58"/>
          <p:cNvSpPr>
            <a:spLocks noChangeArrowheads="1"/>
          </p:cNvSpPr>
          <p:nvPr/>
        </p:nvSpPr>
        <p:spPr bwMode="auto">
          <a:xfrm>
            <a:off x="827584" y="188640"/>
            <a:ext cx="7416824" cy="936104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2411760" y="-243408"/>
            <a:ext cx="68262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9800" dirty="0" err="1">
                <a:solidFill>
                  <a:schemeClr val="bg1"/>
                </a:solidFill>
                <a:latin typeface="Symbol" pitchFamily="18" charset="2"/>
              </a:rPr>
              <a:t>p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3131840" y="0"/>
            <a:ext cx="5760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8600" dirty="0">
                <a:solidFill>
                  <a:schemeClr val="bg1"/>
                </a:solidFill>
                <a:latin typeface="Symbol" pitchFamily="18" charset="2"/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39552" y="3717032"/>
            <a:ext cx="8604448" cy="2304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ru-RU" sz="3200" noProof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роизносится «пи»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Является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математической константой, выражающая отношение длины окружности к длине её диаметра.</a:t>
            </a:r>
          </a:p>
        </p:txBody>
      </p:sp>
      <p:sp>
        <p:nvSpPr>
          <p:cNvPr id="14" name="WordArt 31"/>
          <p:cNvSpPr>
            <a:spLocks noChangeArrowheads="1" noChangeShapeType="1" noTextEdit="1"/>
          </p:cNvSpPr>
          <p:nvPr/>
        </p:nvSpPr>
        <p:spPr bwMode="auto">
          <a:xfrm>
            <a:off x="3707904" y="476672"/>
            <a:ext cx="3672408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6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3,141592653589…</a:t>
            </a:r>
            <a:r>
              <a:rPr lang="ru-RU" sz="3600" b="1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ru-RU" sz="3600" b="1" kern="10" dirty="0">
              <a:ln w="12700">
                <a:noFill/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475656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8" grpId="0" animBg="1"/>
      <p:bldP spid="9" grpId="0"/>
      <p:bldP spid="11" grpId="0"/>
      <p:bldP spid="12" grpId="0"/>
      <p:bldP spid="12" grpId="1"/>
      <p:bldP spid="14" grpId="0"/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407624" cy="990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Историческая справка.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627784" y="1600200"/>
            <a:ext cx="6138264" cy="26208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обозначением этого числа греческой буквой  воспользовался британский математик Уильям Джонс в 1706 году.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4248150"/>
            <a:ext cx="1944216" cy="243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771800" y="4581128"/>
            <a:ext cx="5994248" cy="1944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общепринятым оно стало после работ Леонарда Эйлера в 1737 году.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7664" cy="104016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Мнемоническое правило: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Нужно только постараться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запомнить всё как есть: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Три, четырнадцать, пятнадцать,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Девяносто два и шесть.</a:t>
            </a:r>
          </a:p>
          <a:p>
            <a:pPr>
              <a:buNone/>
            </a:pPr>
            <a:r>
              <a:rPr lang="ru-RU" sz="4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Бобров. «Волшебный двурог»</a:t>
            </a:r>
            <a:endParaRPr lang="ru-RU" sz="44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672</TotalTime>
  <Words>488</Words>
  <Application>Microsoft Office PowerPoint</Application>
  <PresentationFormat>Экран (4:3)</PresentationFormat>
  <Paragraphs>99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Слайд 1</vt:lpstr>
      <vt:lpstr>Храм Покрова Пресвятой Богородицы,  г.Озерск</vt:lpstr>
      <vt:lpstr>Слайд 3</vt:lpstr>
      <vt:lpstr>Проверим себя:</vt:lpstr>
      <vt:lpstr>Измерим длину каждой окружности, ограничивающие наши заготовки:</vt:lpstr>
      <vt:lpstr>Наши исследования:</vt:lpstr>
      <vt:lpstr>Слайд 7</vt:lpstr>
      <vt:lpstr>Историческая справка.</vt:lpstr>
      <vt:lpstr>Мнемоническое правило:</vt:lpstr>
      <vt:lpstr>Памятник числу «пи»</vt:lpstr>
      <vt:lpstr>Наши исследования:</vt:lpstr>
      <vt:lpstr>Проверим себя:</vt:lpstr>
      <vt:lpstr>Домашнее задание:</vt:lpstr>
      <vt:lpstr>Спасибо за урок!          МОЛОДЦЫ!</vt:lpstr>
      <vt:lpstr>Использованные источники: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Длина окружности</dc:title>
  <dc:creator>Комарова Н.А.</dc:creator>
  <cp:lastModifiedBy>Tata</cp:lastModifiedBy>
  <cp:revision>71</cp:revision>
  <dcterms:created xsi:type="dcterms:W3CDTF">2012-12-02T17:07:33Z</dcterms:created>
  <dcterms:modified xsi:type="dcterms:W3CDTF">2013-03-19T16:43:12Z</dcterms:modified>
</cp:coreProperties>
</file>