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00"/>
    <a:srgbClr val="660033"/>
    <a:srgbClr val="800080"/>
    <a:srgbClr val="94006B"/>
    <a:srgbClr val="CC00CC"/>
    <a:srgbClr val="3333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7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3B339-E181-46BC-B394-8F49BC1B29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7907DC-CDF8-4DCF-879C-4F66043814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3AD98D-8BD3-401C-9544-09EC493F81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012BE-9B63-404A-88A2-465D056775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360AA-A738-4EC1-8B71-CD445DEBCB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B747E-0285-4EDC-B474-F7C3F71514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74258-23B0-4D92-84B4-F2E5D60C66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0DD04-C174-4902-919E-9F40EFCDB9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E4BB4-6D39-4619-AB1F-C43089F88F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D201F-D83E-49F6-B32C-8F4B84CA39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CE80C-D30F-4256-ADA1-679B6AD502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0A6DCF90-F7F3-420F-AC41-146DEA8EEF0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4;&#1086;&#1082;&#1091;&#1084;&#1077;&#1085;&#1090;&#1099;\Users\VL93\&#1055;&#1072;&#1088;&#1090;&#1085;&#1105;&#1088;&#1099;\&#1044;&#1083;&#1103;%20&#1086;&#1073;&#1088;&#1072;&#1073;&#1086;&#1090;&#1082;&#1080;\&#1054;%20&#1090;&#1088;&#1072;&#1075;&#1077;&#1076;&#1080;&#1080;%20&#1064;&#1077;&#1082;&#1089;&#1087;&#1080;&#1088;&#1072;%20&#1076;&#1083;&#1103;%20&#1096;&#1082;&#1086;&#1083;&#1099;\ninorotatrack6.mp3" TargetMode="Externa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4;&#1086;&#1082;&#1091;&#1084;&#1077;&#1085;&#1090;&#1099;\Users\VL93\&#1055;&#1072;&#1088;&#1090;&#1085;&#1105;&#1088;&#1099;\&#1044;&#1083;&#1103;%20&#1086;&#1073;&#1088;&#1072;&#1073;&#1086;&#1090;&#1082;&#1080;\&#1054;%20&#1090;&#1088;&#1072;&#1075;&#1077;&#1076;&#1080;&#1080;%20&#1064;&#1077;&#1082;&#1089;&#1087;&#1080;&#1088;&#1072;%20&#1076;&#1083;&#1103;%20&#1096;&#1082;&#1086;&#1083;&#1099;\&#1063;&#1072;&#1081;&#1082;&#1086;&#1074;&#1089;&#1082;&#1080;&#1081;.mp3" TargetMode="Externa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4;&#1086;&#1082;&#1091;&#1084;&#1077;&#1085;&#1090;&#1099;\Users\VL93\&#1055;&#1072;&#1088;&#1090;&#1085;&#1105;&#1088;&#1099;\&#1044;&#1083;&#1103;%20&#1086;&#1073;&#1088;&#1072;&#1073;&#1086;&#1090;&#1082;&#1080;\&#1054;%20&#1090;&#1088;&#1072;&#1075;&#1077;&#1076;&#1080;&#1080;%20&#1064;&#1077;&#1082;&#1089;&#1087;&#1080;&#1088;&#1072;%20&#1076;&#1083;&#1103;%20&#1096;&#1082;&#1086;&#1083;&#1099;\ninorotatrack6.mp3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4;&#1086;&#1082;&#1091;&#1084;&#1077;&#1085;&#1090;&#1099;\Users\VL93\&#1055;&#1072;&#1088;&#1090;&#1085;&#1105;&#1088;&#1099;\&#1044;&#1083;&#1103;%20&#1086;&#1073;&#1088;&#1072;&#1073;&#1086;&#1090;&#1082;&#1080;\&#1054;%20&#1090;&#1088;&#1072;&#1075;&#1077;&#1076;&#1080;&#1080;%20&#1064;&#1077;&#1082;&#1089;&#1087;&#1080;&#1088;&#1072;%20&#1076;&#1083;&#1103;%20&#1096;&#1082;&#1086;&#1083;&#1099;\&#1055;&#1088;&#1086;&#1082;&#1086;&#1092;&#1100;&#1077;&#1074;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50825" y="404813"/>
            <a:ext cx="8680450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>
                <a:solidFill>
                  <a:srgbClr val="3333CC"/>
                </a:solidFill>
              </a:rPr>
              <a:t>НЕТ ПОВЕСТИ ПРЕКРАСНЕЕ НА СВЕТЕ,</a:t>
            </a:r>
            <a:br>
              <a:rPr lang="ru-RU" sz="3200" b="1">
                <a:solidFill>
                  <a:srgbClr val="3333CC"/>
                </a:solidFill>
              </a:rPr>
            </a:br>
            <a:r>
              <a:rPr lang="ru-RU" sz="3200" b="1">
                <a:solidFill>
                  <a:srgbClr val="3333CC"/>
                </a:solidFill>
              </a:rPr>
              <a:t>ЧЕМ ПОВЕСТЬ О РОМЕО И ДЖУЛЬЕТТЕ…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616075" y="5661025"/>
            <a:ext cx="59499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>
                <a:solidFill>
                  <a:srgbClr val="3333CC"/>
                </a:solidFill>
              </a:rPr>
              <a:t>Иллюстрация Саввы Бродского</a:t>
            </a:r>
          </a:p>
        </p:txBody>
      </p:sp>
      <p:pic>
        <p:nvPicPr>
          <p:cNvPr id="2059" name="Picture 11" descr="image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0" y="1568450"/>
            <a:ext cx="5905500" cy="372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792413" y="6110288"/>
            <a:ext cx="3595687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/>
              <a:t>Рис. Д. Шмаринова</a:t>
            </a: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965200"/>
            <a:ext cx="878522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195513" y="44450"/>
            <a:ext cx="4897437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000" b="1">
                <a:solidFill>
                  <a:srgbClr val="3333CC"/>
                </a:solidFill>
              </a:rPr>
              <a:t>Изменники, убийцы тишины,</a:t>
            </a:r>
          </a:p>
          <a:p>
            <a:r>
              <a:rPr lang="ru-RU" sz="2000" b="1">
                <a:solidFill>
                  <a:srgbClr val="3333CC"/>
                </a:solidFill>
              </a:rPr>
              <a:t>Грязнящие железо братской кровью!</a:t>
            </a:r>
          </a:p>
          <a:p>
            <a:r>
              <a:rPr lang="ru-RU" sz="2000" b="1">
                <a:solidFill>
                  <a:srgbClr val="3333CC"/>
                </a:solidFill>
              </a:rPr>
              <a:t>Не люди, а подобия зверей,</a:t>
            </a:r>
          </a:p>
          <a:p>
            <a:r>
              <a:rPr lang="ru-RU" sz="2000" b="1">
                <a:solidFill>
                  <a:srgbClr val="3333CC"/>
                </a:solidFill>
              </a:rPr>
              <a:t>Гасящие пожар смертельной розни</a:t>
            </a:r>
          </a:p>
          <a:p>
            <a:r>
              <a:rPr lang="ru-RU" sz="2000" b="1">
                <a:solidFill>
                  <a:srgbClr val="3333CC"/>
                </a:solidFill>
              </a:rPr>
              <a:t>Струями красной жидкости из жил!</a:t>
            </a:r>
          </a:p>
          <a:p>
            <a:r>
              <a:rPr lang="ru-RU" sz="2000" b="1">
                <a:solidFill>
                  <a:srgbClr val="3333CC"/>
                </a:solidFill>
              </a:rPr>
              <a:t>Кому я говорю? Под страхом пыток</a:t>
            </a:r>
          </a:p>
          <a:p>
            <a:r>
              <a:rPr lang="ru-RU" sz="2000" b="1">
                <a:solidFill>
                  <a:srgbClr val="3333CC"/>
                </a:solidFill>
              </a:rPr>
              <a:t>Бросайте шпаги из бесславных рук</a:t>
            </a:r>
          </a:p>
          <a:p>
            <a:r>
              <a:rPr lang="ru-RU" sz="2000" b="1">
                <a:solidFill>
                  <a:srgbClr val="3333CC"/>
                </a:solidFill>
              </a:rPr>
              <a:t>И выслушайте княжескую волю.</a:t>
            </a:r>
          </a:p>
          <a:p>
            <a:r>
              <a:rPr lang="ru-RU" sz="2000" b="1">
                <a:solidFill>
                  <a:srgbClr val="3333CC"/>
                </a:solidFill>
              </a:rPr>
              <a:t>Три раза  под влияньем вздорных слов</a:t>
            </a:r>
          </a:p>
          <a:p>
            <a:r>
              <a:rPr lang="ru-RU" sz="2000" b="1">
                <a:solidFill>
                  <a:srgbClr val="3333CC"/>
                </a:solidFill>
              </a:rPr>
              <a:t>Вы оба, Капулетти и Монтекки,</a:t>
            </a:r>
          </a:p>
          <a:p>
            <a:r>
              <a:rPr lang="ru-RU" sz="2000" b="1">
                <a:solidFill>
                  <a:srgbClr val="3333CC"/>
                </a:solidFill>
              </a:rPr>
              <a:t>Резней смущали уличный покой.</a:t>
            </a:r>
          </a:p>
          <a:p>
            <a:r>
              <a:rPr lang="ru-RU" sz="2000" b="1">
                <a:solidFill>
                  <a:srgbClr val="3333CC"/>
                </a:solidFill>
              </a:rPr>
              <a:t>Сняв мантии, советники Вероны</a:t>
            </a:r>
          </a:p>
          <a:p>
            <a:r>
              <a:rPr lang="ru-RU" sz="2000" b="1">
                <a:solidFill>
                  <a:srgbClr val="3333CC"/>
                </a:solidFill>
              </a:rPr>
              <a:t>Сжимали трижды в старческих руках</a:t>
            </a:r>
          </a:p>
          <a:p>
            <a:r>
              <a:rPr lang="ru-RU" sz="2000" b="1">
                <a:solidFill>
                  <a:srgbClr val="3333CC"/>
                </a:solidFill>
              </a:rPr>
              <a:t>От ветхости тупые алебарды,</a:t>
            </a:r>
          </a:p>
          <a:p>
            <a:r>
              <a:rPr lang="ru-RU" sz="2000" b="1">
                <a:solidFill>
                  <a:srgbClr val="3333CC"/>
                </a:solidFill>
              </a:rPr>
              <a:t>Решая тяжбу дряхлой старины.</a:t>
            </a:r>
          </a:p>
          <a:p>
            <a:r>
              <a:rPr lang="ru-RU" sz="2000" b="1">
                <a:solidFill>
                  <a:srgbClr val="3333CC"/>
                </a:solidFill>
              </a:rPr>
              <a:t>И если вы хоть раз столкнетесь снова,</a:t>
            </a:r>
          </a:p>
          <a:p>
            <a:r>
              <a:rPr lang="ru-RU" sz="2000" b="1">
                <a:solidFill>
                  <a:srgbClr val="3333CC"/>
                </a:solidFill>
              </a:rPr>
              <a:t>Вы жизнью мне заплатите за все.</a:t>
            </a:r>
          </a:p>
          <a:p>
            <a:r>
              <a:rPr lang="ru-RU" sz="2000" b="1">
                <a:solidFill>
                  <a:srgbClr val="3333CC"/>
                </a:solidFill>
              </a:rPr>
              <a:t>На этот раз пусть люди разойдутся.</a:t>
            </a:r>
          </a:p>
          <a:p>
            <a:r>
              <a:rPr lang="ru-RU" sz="2000" b="1">
                <a:solidFill>
                  <a:srgbClr val="3333CC"/>
                </a:solidFill>
              </a:rPr>
              <a:t>Вы, Капулетти, следуйте за мной,</a:t>
            </a:r>
          </a:p>
          <a:p>
            <a:r>
              <a:rPr lang="ru-RU" sz="2000" b="1">
                <a:solidFill>
                  <a:srgbClr val="3333CC"/>
                </a:solidFill>
              </a:rPr>
              <a:t>А вас я жду, Монтекки, в Виллафранке</a:t>
            </a:r>
          </a:p>
          <a:p>
            <a:r>
              <a:rPr lang="ru-RU" sz="2000" b="1">
                <a:solidFill>
                  <a:srgbClr val="3333CC"/>
                </a:solidFill>
              </a:rPr>
              <a:t>По делу этому в теченье дня.</a:t>
            </a:r>
          </a:p>
          <a:p>
            <a:r>
              <a:rPr lang="ru-RU" sz="2000" b="1">
                <a:solidFill>
                  <a:srgbClr val="3333CC"/>
                </a:solidFill>
              </a:rPr>
              <a:t>Итак, под страхом смерти — разойдитесь!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493713" y="2924175"/>
            <a:ext cx="8039100" cy="1219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4000" b="1">
                <a:solidFill>
                  <a:srgbClr val="3333CC"/>
                </a:solidFill>
              </a:rPr>
              <a:t>столкновение любви юных героев и обстоятельств (судьбы)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882775" y="981075"/>
            <a:ext cx="5353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ru-RU" sz="4000" b="1">
                <a:solidFill>
                  <a:srgbClr val="3333CC"/>
                </a:solidFill>
              </a:rPr>
              <a:t>Конфликт в трагедии: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68313" y="549275"/>
            <a:ext cx="6696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600" b="1">
                <a:solidFill>
                  <a:srgbClr val="660033"/>
                </a:solidFill>
              </a:rPr>
              <a:t>Сюжет  </a:t>
            </a:r>
            <a:r>
              <a:rPr lang="ru-RU" sz="2600">
                <a:solidFill>
                  <a:srgbClr val="660033"/>
                </a:solidFill>
              </a:rPr>
              <a:t>—  система событий в произведении.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68313" y="1393825"/>
            <a:ext cx="81359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600" b="1">
                <a:solidFill>
                  <a:srgbClr val="660033"/>
                </a:solidFill>
              </a:rPr>
              <a:t>Экспозиция</a:t>
            </a:r>
            <a:r>
              <a:rPr lang="ru-RU" sz="2600">
                <a:solidFill>
                  <a:srgbClr val="660033"/>
                </a:solidFill>
              </a:rPr>
              <a:t> — изображение столкновения Монтекки и Капулетти, беседа Бенволио и Ромео, подготовка к балу в доме Капулетти.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68313" y="3032125"/>
            <a:ext cx="7704137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600" b="1">
                <a:solidFill>
                  <a:srgbClr val="660033"/>
                </a:solidFill>
              </a:rPr>
              <a:t>Завязка</a:t>
            </a:r>
            <a:r>
              <a:rPr lang="ru-RU" sz="2600">
                <a:solidFill>
                  <a:srgbClr val="660033"/>
                </a:solidFill>
              </a:rPr>
              <a:t> — встреча Ромео и Джульетты на балу у Капулетти и рождение любви.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468313" y="4273550"/>
            <a:ext cx="8207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600" b="1">
                <a:solidFill>
                  <a:srgbClr val="660033"/>
                </a:solidFill>
              </a:rPr>
              <a:t>Кульминация</a:t>
            </a:r>
            <a:r>
              <a:rPr lang="ru-RU" sz="2600">
                <a:solidFill>
                  <a:srgbClr val="660033"/>
                </a:solidFill>
              </a:rPr>
              <a:t> — сцена в склепе, когда каждый герой, считая своего возлюбленного умершим, принимает решение уйти из жизни.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468313" y="5911850"/>
            <a:ext cx="8135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600" b="1">
                <a:solidFill>
                  <a:srgbClr val="660033"/>
                </a:solidFill>
              </a:rPr>
              <a:t>Развязка</a:t>
            </a:r>
            <a:r>
              <a:rPr lang="ru-RU" sz="2600">
                <a:solidFill>
                  <a:srgbClr val="660033"/>
                </a:solidFill>
              </a:rPr>
              <a:t> — рассказ брата Лоренцо и примирение семей.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/>
      <p:bldP spid="30725" grpId="0"/>
      <p:bldP spid="30726" grpId="0"/>
      <p:bldP spid="307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278063" y="6308725"/>
            <a:ext cx="46259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/>
              <a:t>С. Бродский. Кормилица</a:t>
            </a:r>
          </a:p>
        </p:txBody>
      </p:sp>
      <p:pic>
        <p:nvPicPr>
          <p:cNvPr id="29701" name="Picture 5" descr="image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9350" y="188913"/>
            <a:ext cx="4302125" cy="604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792413" y="6326188"/>
            <a:ext cx="3595687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>
                <a:solidFill>
                  <a:srgbClr val="94006B"/>
                </a:solidFill>
              </a:rPr>
              <a:t>Рис. Д. Шмаринова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65250" y="115888"/>
            <a:ext cx="6413500" cy="613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089150" y="5876925"/>
            <a:ext cx="50022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2600" b="1"/>
              <a:t>О. Крапивин. Ромео и Джульетта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81225" y="115888"/>
            <a:ext cx="4779963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4925" y="6381750"/>
            <a:ext cx="9109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i="1"/>
              <a:t>Муз. Нино Рота к фильму Ф. Дзеффирелли “Ромео и Джульетта”</a:t>
            </a:r>
          </a:p>
        </p:txBody>
      </p:sp>
      <p:pic>
        <p:nvPicPr>
          <p:cNvPr id="27653" name="ninorotatrack6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550" y="306863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616075" y="5965825"/>
            <a:ext cx="59499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>
                <a:solidFill>
                  <a:srgbClr val="666600"/>
                </a:solidFill>
              </a:rPr>
              <a:t>Иллюстрация Саввы Бродского</a:t>
            </a:r>
          </a:p>
        </p:txBody>
      </p:sp>
      <p:pic>
        <p:nvPicPr>
          <p:cNvPr id="26629" name="Picture 5" descr="image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175" y="1990725"/>
            <a:ext cx="9147175" cy="2876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403350" y="819150"/>
            <a:ext cx="6192838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800" b="1" i="1">
                <a:solidFill>
                  <a:srgbClr val="3333CC"/>
                </a:solidFill>
              </a:rPr>
              <a:t>	Ромео:</a:t>
            </a:r>
          </a:p>
          <a:p>
            <a:r>
              <a:rPr lang="ru-RU" sz="2800" b="1">
                <a:solidFill>
                  <a:srgbClr val="3333CC"/>
                </a:solidFill>
              </a:rPr>
              <a:t>Её сиянье факелы затмило.</a:t>
            </a:r>
          </a:p>
          <a:p>
            <a:r>
              <a:rPr lang="ru-RU" sz="2800" b="1">
                <a:solidFill>
                  <a:srgbClr val="3333CC"/>
                </a:solidFill>
              </a:rPr>
              <a:t>Она, подобно яркому бериллу</a:t>
            </a:r>
          </a:p>
          <a:p>
            <a:r>
              <a:rPr lang="ru-RU" sz="2800" b="1">
                <a:solidFill>
                  <a:srgbClr val="3333CC"/>
                </a:solidFill>
              </a:rPr>
              <a:t>В ушах арапки, чересчур светла</a:t>
            </a:r>
          </a:p>
          <a:p>
            <a:r>
              <a:rPr lang="ru-RU" sz="2800" b="1">
                <a:solidFill>
                  <a:srgbClr val="3333CC"/>
                </a:solidFill>
              </a:rPr>
              <a:t>Для мира безобразия и зла.</a:t>
            </a:r>
          </a:p>
          <a:p>
            <a:r>
              <a:rPr lang="ru-RU" sz="2800" b="1">
                <a:solidFill>
                  <a:srgbClr val="3333CC"/>
                </a:solidFill>
              </a:rPr>
              <a:t>Как голубя среди вороньей стаи,</a:t>
            </a:r>
          </a:p>
          <a:p>
            <a:r>
              <a:rPr lang="ru-RU" sz="2800" b="1">
                <a:solidFill>
                  <a:srgbClr val="3333CC"/>
                </a:solidFill>
              </a:rPr>
              <a:t>Её в толпе я сразу отличаю.</a:t>
            </a:r>
          </a:p>
          <a:p>
            <a:r>
              <a:rPr lang="ru-RU" sz="2800" b="1">
                <a:solidFill>
                  <a:srgbClr val="3333CC"/>
                </a:solidFill>
              </a:rPr>
              <a:t>Я к ней пробьюсь и посмотрю в упор.</a:t>
            </a:r>
          </a:p>
          <a:p>
            <a:r>
              <a:rPr lang="ru-RU" sz="2800" b="1">
                <a:solidFill>
                  <a:srgbClr val="3333CC"/>
                </a:solidFill>
              </a:rPr>
              <a:t>Любил ли я хоть раз до этих пор?</a:t>
            </a:r>
          </a:p>
          <a:p>
            <a:r>
              <a:rPr lang="ru-RU" sz="2800" b="1">
                <a:solidFill>
                  <a:srgbClr val="3333CC"/>
                </a:solidFill>
              </a:rPr>
              <a:t>О, нет, то были ложные богини.</a:t>
            </a:r>
          </a:p>
          <a:p>
            <a:r>
              <a:rPr lang="ru-RU" sz="2800" b="1">
                <a:solidFill>
                  <a:srgbClr val="3333CC"/>
                </a:solidFill>
              </a:rPr>
              <a:t>Я истинной красы не знал доныне.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403350" y="819150"/>
            <a:ext cx="6553200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200" b="1" i="1">
                <a:solidFill>
                  <a:srgbClr val="3333CC"/>
                </a:solidFill>
              </a:rPr>
              <a:t>	Джульетта:</a:t>
            </a:r>
          </a:p>
          <a:p>
            <a:r>
              <a:rPr lang="ru-RU" sz="3200" b="1">
                <a:solidFill>
                  <a:srgbClr val="3333CC"/>
                </a:solidFill>
              </a:rPr>
              <a:t>Я воплощение ненавистной силы</a:t>
            </a:r>
          </a:p>
          <a:p>
            <a:r>
              <a:rPr lang="ru-RU" sz="3200" b="1">
                <a:solidFill>
                  <a:srgbClr val="3333CC"/>
                </a:solidFill>
              </a:rPr>
              <a:t>Некстати по незнанью полюбила!</a:t>
            </a:r>
          </a:p>
          <a:p>
            <a:r>
              <a:rPr lang="ru-RU" sz="3200" b="1">
                <a:solidFill>
                  <a:srgbClr val="3333CC"/>
                </a:solidFill>
              </a:rPr>
              <a:t>Что могут обещать мне времена,</a:t>
            </a:r>
          </a:p>
          <a:p>
            <a:r>
              <a:rPr lang="ru-RU" sz="3200" b="1">
                <a:solidFill>
                  <a:srgbClr val="3333CC"/>
                </a:solidFill>
              </a:rPr>
              <a:t>Когда врагом я так увлечена?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53988" y="4076700"/>
            <a:ext cx="8497887" cy="1949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200" b="1">
                <a:solidFill>
                  <a:srgbClr val="3333CC"/>
                </a:solidFill>
              </a:rPr>
              <a:t>Любовь сильнее смерти и страха смерти, </a:t>
            </a:r>
          </a:p>
          <a:p>
            <a:r>
              <a:rPr lang="ru-RU" sz="3200" b="1">
                <a:solidFill>
                  <a:srgbClr val="3333CC"/>
                </a:solidFill>
              </a:rPr>
              <a:t>только ею, только любовью держится и</a:t>
            </a:r>
          </a:p>
          <a:p>
            <a:r>
              <a:rPr lang="ru-RU" sz="3200" b="1">
                <a:solidFill>
                  <a:srgbClr val="3333CC"/>
                </a:solidFill>
              </a:rPr>
              <a:t>движется жизнь.</a:t>
            </a:r>
          </a:p>
          <a:p>
            <a:r>
              <a:rPr lang="ru-RU" sz="3200" b="1">
                <a:solidFill>
                  <a:srgbClr val="3333CC"/>
                </a:solidFill>
              </a:rPr>
              <a:t>			                            И. С. Тургенев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53988" y="981075"/>
            <a:ext cx="88106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200" b="1">
                <a:solidFill>
                  <a:srgbClr val="CC00CC"/>
                </a:solidFill>
              </a:rPr>
              <a:t>Любовь всегда прекрасна и желанна,</a:t>
            </a:r>
          </a:p>
          <a:p>
            <a:r>
              <a:rPr lang="ru-RU" sz="3200" b="1">
                <a:solidFill>
                  <a:srgbClr val="CC00CC"/>
                </a:solidFill>
              </a:rPr>
              <a:t>Особенно, когда она нежданна.</a:t>
            </a:r>
          </a:p>
          <a:p>
            <a:r>
              <a:rPr lang="ru-RU" sz="3200" b="1">
                <a:solidFill>
                  <a:srgbClr val="CC00CC"/>
                </a:solidFill>
              </a:rPr>
              <a:t>							У. Шекспир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762125" y="6361113"/>
            <a:ext cx="565943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2500" b="1">
                <a:solidFill>
                  <a:srgbClr val="3333CC"/>
                </a:solidFill>
              </a:rPr>
              <a:t>У. Хэтрелл. Илл. к действию II, сцене 2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52688" y="115888"/>
            <a:ext cx="4237037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52688" y="273050"/>
            <a:ext cx="4237037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668463" y="6361113"/>
            <a:ext cx="58483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2500" b="1">
                <a:solidFill>
                  <a:srgbClr val="94006B"/>
                </a:solidFill>
              </a:rPr>
              <a:t>Кальдерон Филипп Ермоген. Джульетта</a:t>
            </a:r>
          </a:p>
        </p:txBody>
      </p:sp>
      <p:pic>
        <p:nvPicPr>
          <p:cNvPr id="22532" name="Picture 4" descr="image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46313" y="188913"/>
            <a:ext cx="4651375" cy="619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2792413" y="6092825"/>
            <a:ext cx="359568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/>
              <a:t>Рис. Д. Шмаринова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519113"/>
            <a:ext cx="87852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65113" y="6361113"/>
            <a:ext cx="86566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2500" b="1">
                <a:solidFill>
                  <a:srgbClr val="94006B"/>
                </a:solidFill>
              </a:rPr>
              <a:t>Джон Уильям Уотерхаус. Джульетта, или Голубое ожерелье</a:t>
            </a:r>
          </a:p>
        </p:txBody>
      </p:sp>
      <p:pic>
        <p:nvPicPr>
          <p:cNvPr id="20484" name="Picture 4" descr="image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5075" y="115888"/>
            <a:ext cx="4133850" cy="604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616075" y="5157788"/>
            <a:ext cx="594995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>
                <a:solidFill>
                  <a:srgbClr val="666600"/>
                </a:solidFill>
              </a:rPr>
              <a:t>Иллюстрация Саввы Бродского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925" y="6272213"/>
            <a:ext cx="9109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ru-RU" sz="2600" b="1" i="1">
                <a:solidFill>
                  <a:srgbClr val="666600"/>
                </a:solidFill>
              </a:rPr>
              <a:t>Увертюра-фантазия П. Чайковского “Ромео и Джульетта”</a:t>
            </a:r>
          </a:p>
        </p:txBody>
      </p:sp>
      <p:pic>
        <p:nvPicPr>
          <p:cNvPr id="19462" name="Picture 6" descr="image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175" y="1990725"/>
            <a:ext cx="9147175" cy="2876550"/>
          </a:xfrm>
          <a:prstGeom prst="rect">
            <a:avLst/>
          </a:prstGeom>
          <a:noFill/>
        </p:spPr>
      </p:pic>
      <p:pic>
        <p:nvPicPr>
          <p:cNvPr id="19463" name="Чайковский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3" y="54927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4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616075" y="5661025"/>
            <a:ext cx="59499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>
                <a:solidFill>
                  <a:srgbClr val="666600"/>
                </a:solidFill>
              </a:rPr>
              <a:t>Иллюстрация Саввы Бродского</a:t>
            </a:r>
          </a:p>
        </p:txBody>
      </p:sp>
      <p:pic>
        <p:nvPicPr>
          <p:cNvPr id="18437" name="Picture 5" descr="image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987550"/>
            <a:ext cx="9144000" cy="2882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87625" y="569913"/>
            <a:ext cx="396875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874838" y="6361113"/>
            <a:ext cx="543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2500" b="1">
                <a:solidFill>
                  <a:srgbClr val="94006B"/>
                </a:solidFill>
              </a:rPr>
              <a:t>Ф. Б. Дикси. Ромео и Джульетта. 1884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49500" y="377825"/>
            <a:ext cx="4445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792413" y="6092825"/>
            <a:ext cx="359568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/>
              <a:t>Рис. Д. Шмаринова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616075" y="5661025"/>
            <a:ext cx="59499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>
                <a:solidFill>
                  <a:srgbClr val="666600"/>
                </a:solidFill>
              </a:rPr>
              <a:t>Иллюстрация Саввы Бродского</a:t>
            </a:r>
          </a:p>
        </p:txBody>
      </p:sp>
      <p:pic>
        <p:nvPicPr>
          <p:cNvPr id="15364" name="Picture 4" descr="image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175" y="1289050"/>
            <a:ext cx="9147175" cy="4276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0450" y="115888"/>
            <a:ext cx="4481513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036763" y="6308725"/>
            <a:ext cx="51085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/>
              <a:t>С. Бродский. Отец Лоренцо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2675" y="260350"/>
            <a:ext cx="4438650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630363" y="6110288"/>
            <a:ext cx="5919787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/>
              <a:t>Уильям Шекспир (1564 — 1616)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07950" y="115888"/>
            <a:ext cx="4319588" cy="302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Чтоб замуж за Париса не идти,</a:t>
            </a:r>
          </a:p>
          <a:p>
            <a:r>
              <a:rPr lang="ru-RU" b="1">
                <a:solidFill>
                  <a:srgbClr val="3333CC"/>
                </a:solidFill>
              </a:rPr>
              <a:t>Я лучше брошусь с башни, присосежусь</a:t>
            </a:r>
          </a:p>
          <a:p>
            <a:r>
              <a:rPr lang="ru-RU" b="1">
                <a:solidFill>
                  <a:srgbClr val="3333CC"/>
                </a:solidFill>
              </a:rPr>
              <a:t>К разбойникам, я к змеям заберусь</a:t>
            </a:r>
          </a:p>
          <a:p>
            <a:r>
              <a:rPr lang="ru-RU" b="1">
                <a:solidFill>
                  <a:srgbClr val="3333CC"/>
                </a:solidFill>
              </a:rPr>
              <a:t>И дам себя сковать вдвоём с медведем.</a:t>
            </a:r>
          </a:p>
          <a:p>
            <a:r>
              <a:rPr lang="ru-RU" b="1">
                <a:solidFill>
                  <a:srgbClr val="3333CC"/>
                </a:solidFill>
              </a:rPr>
              <a:t>Я вместо свадьбы лучше соглашусь</a:t>
            </a:r>
          </a:p>
          <a:p>
            <a:r>
              <a:rPr lang="ru-RU" b="1">
                <a:solidFill>
                  <a:srgbClr val="3333CC"/>
                </a:solidFill>
              </a:rPr>
              <a:t>Заночевать в мертвецкой или лягу</a:t>
            </a:r>
          </a:p>
          <a:p>
            <a:r>
              <a:rPr lang="ru-RU" b="1">
                <a:solidFill>
                  <a:srgbClr val="3333CC"/>
                </a:solidFill>
              </a:rPr>
              <a:t>В разрытую могилу. Всё, о чём</a:t>
            </a:r>
          </a:p>
          <a:p>
            <a:r>
              <a:rPr lang="ru-RU" b="1">
                <a:solidFill>
                  <a:srgbClr val="3333CC"/>
                </a:solidFill>
              </a:rPr>
              <a:t>Я прежде слышать не могла без дрожи,</a:t>
            </a:r>
          </a:p>
          <a:p>
            <a:r>
              <a:rPr lang="ru-RU" b="1">
                <a:solidFill>
                  <a:srgbClr val="3333CC"/>
                </a:solidFill>
              </a:rPr>
              <a:t>Теперь я, не колеблясь, совершу,</a:t>
            </a:r>
          </a:p>
          <a:p>
            <a:r>
              <a:rPr lang="ru-RU" b="1">
                <a:solidFill>
                  <a:srgbClr val="3333CC"/>
                </a:solidFill>
              </a:rPr>
              <a:t>Чтоб не нарушить верности Ромео.</a:t>
            </a:r>
          </a:p>
          <a:p>
            <a:r>
              <a:rPr lang="ru-RU" b="1">
                <a:solidFill>
                  <a:srgbClr val="3333CC"/>
                </a:solidFill>
              </a:rPr>
              <a:t>                      </a:t>
            </a:r>
            <a:r>
              <a:rPr lang="ru-RU" b="1" i="1">
                <a:solidFill>
                  <a:srgbClr val="3333CC"/>
                </a:solidFill>
              </a:rPr>
              <a:t>Пер. Б. Пастернака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067175" y="2492375"/>
            <a:ext cx="5003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000" b="1">
                <a:solidFill>
                  <a:srgbClr val="3333CC"/>
                </a:solidFill>
              </a:rPr>
              <a:t>Отец, скорей чем стать женой Париса,</a:t>
            </a:r>
          </a:p>
          <a:p>
            <a:r>
              <a:rPr lang="ru-RU" sz="2000" b="1">
                <a:solidFill>
                  <a:srgbClr val="3333CC"/>
                </a:solidFill>
              </a:rPr>
              <a:t>Вели мне спрыгнуть со стены той башни.</a:t>
            </a:r>
          </a:p>
          <a:p>
            <a:r>
              <a:rPr lang="ru-RU" sz="2000" b="1">
                <a:solidFill>
                  <a:srgbClr val="3333CC"/>
                </a:solidFill>
              </a:rPr>
              <a:t>Пошли меня к разбойникам в вертеп,</a:t>
            </a:r>
          </a:p>
          <a:p>
            <a:r>
              <a:rPr lang="ru-RU" sz="2000" b="1">
                <a:solidFill>
                  <a:srgbClr val="3333CC"/>
                </a:solidFill>
              </a:rPr>
              <a:t>В змеиный лог, свяжи одною цепью</a:t>
            </a:r>
          </a:p>
          <a:p>
            <a:r>
              <a:rPr lang="ru-RU" sz="2000" b="1">
                <a:solidFill>
                  <a:srgbClr val="3333CC"/>
                </a:solidFill>
              </a:rPr>
              <a:t>С ревущими медведями меня</a:t>
            </a:r>
          </a:p>
          <a:p>
            <a:r>
              <a:rPr lang="ru-RU" sz="2000" b="1">
                <a:solidFill>
                  <a:srgbClr val="3333CC"/>
                </a:solidFill>
              </a:rPr>
              <a:t>Иль на всю ночь запри меня в мертвецкой,</a:t>
            </a:r>
          </a:p>
          <a:p>
            <a:r>
              <a:rPr lang="ru-RU" sz="2000" b="1">
                <a:solidFill>
                  <a:srgbClr val="3333CC"/>
                </a:solidFill>
              </a:rPr>
              <a:t>Наполненной гремящими костями</a:t>
            </a:r>
          </a:p>
          <a:p>
            <a:r>
              <a:rPr lang="ru-RU" sz="2000" b="1">
                <a:solidFill>
                  <a:srgbClr val="3333CC"/>
                </a:solidFill>
              </a:rPr>
              <a:t>И грудами безглазых черепов,</a:t>
            </a:r>
          </a:p>
          <a:p>
            <a:r>
              <a:rPr lang="ru-RU" sz="2000" b="1">
                <a:solidFill>
                  <a:srgbClr val="3333CC"/>
                </a:solidFill>
              </a:rPr>
              <a:t>Зарой меня ты в свежую могилу</a:t>
            </a:r>
          </a:p>
          <a:p>
            <a:r>
              <a:rPr lang="ru-RU" sz="2000" b="1">
                <a:solidFill>
                  <a:srgbClr val="3333CC"/>
                </a:solidFill>
              </a:rPr>
              <a:t>И с мертвецом в один закутай саван —</a:t>
            </a:r>
          </a:p>
          <a:p>
            <a:r>
              <a:rPr lang="ru-RU" sz="2000" b="1">
                <a:solidFill>
                  <a:srgbClr val="3333CC"/>
                </a:solidFill>
              </a:rPr>
              <a:t>Всё, всё, о чём, лишь слушая, трепещешь,</a:t>
            </a:r>
          </a:p>
          <a:p>
            <a:r>
              <a:rPr lang="ru-RU" sz="2000" b="1">
                <a:solidFill>
                  <a:srgbClr val="3333CC"/>
                </a:solidFill>
              </a:rPr>
              <a:t>Всё сделаю без страха, чтоб остаться</a:t>
            </a:r>
          </a:p>
          <a:p>
            <a:r>
              <a:rPr lang="ru-RU" sz="2000" b="1">
                <a:solidFill>
                  <a:srgbClr val="3333CC"/>
                </a:solidFill>
              </a:rPr>
              <a:t>Возлюбленному верною женой.</a:t>
            </a:r>
          </a:p>
          <a:p>
            <a:r>
              <a:rPr lang="ru-RU" sz="2000" b="1">
                <a:solidFill>
                  <a:srgbClr val="3333CC"/>
                </a:solidFill>
              </a:rPr>
              <a:t>                        </a:t>
            </a:r>
            <a:r>
              <a:rPr lang="ru-RU" sz="2000" b="1" i="1">
                <a:solidFill>
                  <a:srgbClr val="3333CC"/>
                </a:solidFill>
              </a:rPr>
              <a:t>Пер. Т. Щепкиной-Куперник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616075" y="5821363"/>
            <a:ext cx="594995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>
                <a:solidFill>
                  <a:srgbClr val="666600"/>
                </a:solidFill>
              </a:rPr>
              <a:t>Иллюстрация Саввы Бродского</a:t>
            </a:r>
          </a:p>
        </p:txBody>
      </p:sp>
      <p:pic>
        <p:nvPicPr>
          <p:cNvPr id="12292" name="Picture 4" descr="image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973263"/>
            <a:ext cx="9144000" cy="291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0275" y="115888"/>
            <a:ext cx="4743450" cy="595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843213" y="6237288"/>
            <a:ext cx="34385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3200" b="1"/>
              <a:t>Рис. Н. Архиповой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538163" y="819150"/>
            <a:ext cx="7921625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200" b="1">
                <a:solidFill>
                  <a:srgbClr val="3333CC"/>
                </a:solidFill>
              </a:rPr>
              <a:t>Опера Шарля Гуно, балет Сергея Прокофьева, увертюра-фантазия Петра Чайковского, иллюстрации Дмитрия Шмаринова, Саввы Бродского, картины Ф. Б. Дикси, Ф. М. Брауна, стихотворение Маргариты Алигер, фильмы Франко Дзеффирелли, Бэза Лурмена, мюзикл Жерара Пресгурвик…</a:t>
            </a:r>
          </a:p>
        </p:txBody>
      </p:sp>
      <p:pic>
        <p:nvPicPr>
          <p:cNvPr id="10243" name="ninorotatrack6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9838" y="57340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07950" y="1125538"/>
            <a:ext cx="896461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500">
                <a:solidFill>
                  <a:srgbClr val="94006B"/>
                </a:solidFill>
              </a:rPr>
              <a:t>1. Откуда У. Шекспир заимствовал сюжет трагедии “Ромео и Джульетта”?</a:t>
            </a:r>
          </a:p>
          <a:p>
            <a:endParaRPr lang="ru-RU" sz="2500">
              <a:solidFill>
                <a:srgbClr val="94006B"/>
              </a:solidFill>
            </a:endParaRPr>
          </a:p>
          <a:p>
            <a:r>
              <a:rPr lang="ru-RU" sz="2500">
                <a:solidFill>
                  <a:srgbClr val="94006B"/>
                </a:solidFill>
              </a:rPr>
              <a:t>2. В чём заключается конфликт в произведении?</a:t>
            </a:r>
          </a:p>
          <a:p>
            <a:endParaRPr lang="ru-RU" sz="2500">
              <a:solidFill>
                <a:srgbClr val="94006B"/>
              </a:solidFill>
            </a:endParaRPr>
          </a:p>
          <a:p>
            <a:r>
              <a:rPr lang="ru-RU" sz="2500">
                <a:solidFill>
                  <a:srgbClr val="94006B"/>
                </a:solidFill>
              </a:rPr>
              <a:t>3. Как автор трактует любовь? Чем она стала для героев?</a:t>
            </a:r>
          </a:p>
          <a:p>
            <a:endParaRPr lang="ru-RU" sz="2500">
              <a:solidFill>
                <a:srgbClr val="94006B"/>
              </a:solidFill>
            </a:endParaRPr>
          </a:p>
          <a:p>
            <a:r>
              <a:rPr lang="ru-RU" sz="2500">
                <a:solidFill>
                  <a:srgbClr val="94006B"/>
                </a:solidFill>
              </a:rPr>
              <a:t>4. Почему образы главных героев трагедии Шекспира называют “вечными образами”?</a:t>
            </a:r>
          </a:p>
          <a:p>
            <a:endParaRPr lang="ru-RU" sz="2500">
              <a:solidFill>
                <a:srgbClr val="94006B"/>
              </a:solidFill>
            </a:endParaRPr>
          </a:p>
          <a:p>
            <a:r>
              <a:rPr lang="ru-RU" sz="2500">
                <a:solidFill>
                  <a:srgbClr val="94006B"/>
                </a:solidFill>
              </a:rPr>
              <a:t>5. Почему эту трагедию У. Шекспира называют “неправильной” трагедией?</a:t>
            </a:r>
          </a:p>
          <a:p>
            <a:endParaRPr lang="ru-RU" sz="2500">
              <a:solidFill>
                <a:srgbClr val="94006B"/>
              </a:solidFill>
            </a:endParaRPr>
          </a:p>
          <a:p>
            <a:r>
              <a:rPr lang="ru-RU" sz="2500">
                <a:solidFill>
                  <a:srgbClr val="94006B"/>
                </a:solidFill>
              </a:rPr>
              <a:t>6. Сформулируйте идею произведения.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949575" y="476250"/>
            <a:ext cx="34226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ru-RU" sz="2500" b="1">
                <a:solidFill>
                  <a:srgbClr val="94006B"/>
                </a:solidFill>
              </a:rPr>
              <a:t>Контрольные вопросы: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77800" y="2133600"/>
            <a:ext cx="864235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200" b="1">
                <a:solidFill>
                  <a:srgbClr val="3333CC"/>
                </a:solidFill>
              </a:rPr>
              <a:t>Почему трагедия У. Шекспира “Ромео и Джульетта” пользуется такой популярностью на протяжении веков, почему эта пьеса признана великой?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79388" y="2349500"/>
            <a:ext cx="87884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200" b="1">
                <a:solidFill>
                  <a:srgbClr val="94006B"/>
                </a:solidFill>
              </a:rPr>
              <a:t>1. Почему трагедия У. Шекспира “Ромео и Джульетта” продолжает жить в веках?</a:t>
            </a:r>
          </a:p>
          <a:p>
            <a:r>
              <a:rPr lang="ru-RU" sz="3200" b="1">
                <a:solidFill>
                  <a:srgbClr val="94006B"/>
                </a:solidFill>
              </a:rPr>
              <a:t>2. “Нет повести прекраснее на свете, чем повесть о Ромео и Джульетте…”</a:t>
            </a:r>
          </a:p>
          <a:p>
            <a:r>
              <a:rPr lang="ru-RU" sz="3200" b="1">
                <a:solidFill>
                  <a:srgbClr val="94006B"/>
                </a:solidFill>
              </a:rPr>
              <a:t>3. Отзыв о трагедии У. Шекспира “Ромео и Джульетта”.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473200" y="549275"/>
            <a:ext cx="60515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ru-RU" sz="3200" b="1">
                <a:solidFill>
                  <a:srgbClr val="94006B"/>
                </a:solidFill>
              </a:rPr>
              <a:t>Домашнее задание — сочинение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681038" y="3302000"/>
            <a:ext cx="76358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ru-RU" sz="3200" i="1">
                <a:solidFill>
                  <a:srgbClr val="94006B"/>
                </a:solidFill>
              </a:rPr>
              <a:t>Презентация подготовлена Е. В. Исаевой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98450" y="476250"/>
            <a:ext cx="85217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ru-RU" sz="3200" b="1">
                <a:solidFill>
                  <a:srgbClr val="94006B"/>
                </a:solidFill>
              </a:rPr>
              <a:t>Произведения о двух погибших влюблённых: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79388" y="1412875"/>
            <a:ext cx="8810625" cy="427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800" b="1">
                <a:solidFill>
                  <a:srgbClr val="94006B"/>
                </a:solidFill>
              </a:rPr>
              <a:t>История Пирама и Фисбы древнеримского поэта Овидия (2 — 8 гг. н. э.)</a:t>
            </a:r>
          </a:p>
          <a:p>
            <a:endParaRPr lang="ru-RU" sz="2800" b="1">
              <a:solidFill>
                <a:srgbClr val="94006B"/>
              </a:solidFill>
            </a:endParaRPr>
          </a:p>
          <a:p>
            <a:r>
              <a:rPr lang="ru-RU" sz="2800" b="1">
                <a:solidFill>
                  <a:srgbClr val="94006B"/>
                </a:solidFill>
              </a:rPr>
              <a:t>Новелла итальянского писателя Луиджи да Порто (1524 г. )</a:t>
            </a:r>
          </a:p>
          <a:p>
            <a:endParaRPr lang="ru-RU" sz="2800" b="1">
              <a:solidFill>
                <a:srgbClr val="94006B"/>
              </a:solidFill>
            </a:endParaRPr>
          </a:p>
          <a:p>
            <a:r>
              <a:rPr lang="ru-RU" sz="2800" b="1">
                <a:solidFill>
                  <a:srgbClr val="94006B"/>
                </a:solidFill>
              </a:rPr>
              <a:t>Новелла итальянского писателя Маттео Банделло (1532 г.)</a:t>
            </a:r>
          </a:p>
          <a:p>
            <a:endParaRPr lang="ru-RU" sz="2800" b="1">
              <a:solidFill>
                <a:srgbClr val="94006B"/>
              </a:solidFill>
            </a:endParaRPr>
          </a:p>
          <a:p>
            <a:r>
              <a:rPr lang="ru-RU" sz="2800" b="1">
                <a:solidFill>
                  <a:srgbClr val="94006B"/>
                </a:solidFill>
              </a:rPr>
              <a:t>Трагедия Шекспира (1592 — 1594 гг.)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79388" y="1125538"/>
            <a:ext cx="881062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200" b="1">
                <a:solidFill>
                  <a:srgbClr val="94006B"/>
                </a:solidFill>
              </a:rPr>
              <a:t>“Вечные образы” (“бродячие”, “кочующие”) — художественные образы произведений мировой литературы, которые возникают в рамках национальной литературы определённой эпохи, а потом становятся популярными в других странах, приобретают нарицательный смысл и сохраняют обобщающее художественное значение вплоть до нашего времени, так как в них воплощены общечеловеческие черты и ценности.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23850" y="1412875"/>
            <a:ext cx="8497888" cy="1949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200" b="1">
                <a:solidFill>
                  <a:srgbClr val="3333CC"/>
                </a:solidFill>
              </a:rPr>
              <a:t>Почему трагедия У. Шекспира “Ромео и Джульетта” пользуется такой известностью на протяжении веков, почему именно эта пьеса признана великой?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07950" y="549275"/>
            <a:ext cx="8964613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200" b="1">
                <a:solidFill>
                  <a:srgbClr val="94006B"/>
                </a:solidFill>
              </a:rPr>
              <a:t>Трагическое  </a:t>
            </a:r>
            <a:r>
              <a:rPr lang="ru-RU" sz="2800">
                <a:solidFill>
                  <a:srgbClr val="94006B"/>
                </a:solidFill>
              </a:rPr>
              <a:t>—  всё то, что отмечено крайне острыми столкновениями человека с миром, которые сопровождаются острейшими переживаниями, величайшими страданиями и кончаются гибелью личности и крушением отстаиваемых ею идеалов, содержащих важные для человечества духовные ценности.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07950" y="4103688"/>
            <a:ext cx="8964613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3200" b="1">
                <a:solidFill>
                  <a:srgbClr val="94006B"/>
                </a:solidFill>
              </a:rPr>
              <a:t>Трагедия</a:t>
            </a:r>
            <a:r>
              <a:rPr lang="ru-RU" sz="2800">
                <a:solidFill>
                  <a:srgbClr val="94006B"/>
                </a:solidFill>
              </a:rPr>
              <a:t> — это драматическое произведение, в котором изображается столкновение героя с миром, его гибель и крушение идеала.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619250" y="44450"/>
            <a:ext cx="6553200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600" b="1">
                <a:solidFill>
                  <a:srgbClr val="800080"/>
                </a:solidFill>
              </a:rPr>
              <a:t>Две равно уважаемых семьи</a:t>
            </a:r>
          </a:p>
          <a:p>
            <a:r>
              <a:rPr lang="ru-RU" sz="2600" b="1">
                <a:solidFill>
                  <a:srgbClr val="800080"/>
                </a:solidFill>
              </a:rPr>
              <a:t>В Вероне, где встречают нас событья,</a:t>
            </a:r>
          </a:p>
          <a:p>
            <a:r>
              <a:rPr lang="ru-RU" sz="2600" b="1">
                <a:solidFill>
                  <a:srgbClr val="800080"/>
                </a:solidFill>
              </a:rPr>
              <a:t>Ведут междоусобные бои</a:t>
            </a:r>
          </a:p>
          <a:p>
            <a:r>
              <a:rPr lang="ru-RU" sz="2600" b="1">
                <a:solidFill>
                  <a:srgbClr val="800080"/>
                </a:solidFill>
              </a:rPr>
              <a:t>И не хотят унять кровопролитья.</a:t>
            </a:r>
          </a:p>
          <a:p>
            <a:r>
              <a:rPr lang="ru-RU" sz="2600" b="1">
                <a:solidFill>
                  <a:srgbClr val="800080"/>
                </a:solidFill>
              </a:rPr>
              <a:t>Друг друга любят дети главарей,</a:t>
            </a:r>
          </a:p>
          <a:p>
            <a:r>
              <a:rPr lang="ru-RU" sz="2600" b="1">
                <a:solidFill>
                  <a:srgbClr val="800080"/>
                </a:solidFill>
              </a:rPr>
              <a:t>Но им судьба подстраивает козни,</a:t>
            </a:r>
          </a:p>
          <a:p>
            <a:r>
              <a:rPr lang="ru-RU" sz="2600" b="1">
                <a:solidFill>
                  <a:srgbClr val="800080"/>
                </a:solidFill>
              </a:rPr>
              <a:t>И гибель их у гробовых дверей</a:t>
            </a:r>
          </a:p>
          <a:p>
            <a:r>
              <a:rPr lang="ru-RU" sz="2600" b="1">
                <a:solidFill>
                  <a:srgbClr val="800080"/>
                </a:solidFill>
              </a:rPr>
              <a:t>Кладет конец непримиримой розни.</a:t>
            </a:r>
          </a:p>
          <a:p>
            <a:r>
              <a:rPr lang="ru-RU" sz="2600" b="1">
                <a:solidFill>
                  <a:srgbClr val="800080"/>
                </a:solidFill>
              </a:rPr>
              <a:t>Их жизнь, любовь и смерть и, сверх того,</a:t>
            </a:r>
          </a:p>
          <a:p>
            <a:r>
              <a:rPr lang="ru-RU" sz="2600" b="1">
                <a:solidFill>
                  <a:srgbClr val="800080"/>
                </a:solidFill>
              </a:rPr>
              <a:t>Мир их родителей на их могиле</a:t>
            </a:r>
          </a:p>
          <a:p>
            <a:r>
              <a:rPr lang="ru-RU" sz="2600" b="1">
                <a:solidFill>
                  <a:srgbClr val="800080"/>
                </a:solidFill>
              </a:rPr>
              <a:t>На два часа составят существо</a:t>
            </a:r>
          </a:p>
          <a:p>
            <a:r>
              <a:rPr lang="ru-RU" sz="2600" b="1">
                <a:solidFill>
                  <a:srgbClr val="800080"/>
                </a:solidFill>
              </a:rPr>
              <a:t>Разыгрываемой перед вами были.</a:t>
            </a:r>
          </a:p>
          <a:p>
            <a:r>
              <a:rPr lang="ru-RU" sz="2600" b="1">
                <a:solidFill>
                  <a:srgbClr val="800080"/>
                </a:solidFill>
              </a:rPr>
              <a:t>Помилостивей к слабостям пера —</a:t>
            </a:r>
          </a:p>
          <a:p>
            <a:r>
              <a:rPr lang="ru-RU" sz="2600" b="1">
                <a:solidFill>
                  <a:srgbClr val="800080"/>
                </a:solidFill>
              </a:rPr>
              <a:t>Их сгладить постарается игра.</a:t>
            </a:r>
            <a:endParaRPr lang="en-US" sz="2600" b="1">
              <a:solidFill>
                <a:srgbClr val="800080"/>
              </a:solidFill>
            </a:endParaRPr>
          </a:p>
          <a:p>
            <a:endParaRPr lang="ru-RU" sz="2600" b="1">
              <a:solidFill>
                <a:srgbClr val="800080"/>
              </a:solidFill>
            </a:endParaRPr>
          </a:p>
          <a:p>
            <a:r>
              <a:rPr lang="ru-RU" sz="2600" b="1">
                <a:solidFill>
                  <a:srgbClr val="800080"/>
                </a:solidFill>
              </a:rPr>
              <a:t>			</a:t>
            </a:r>
            <a:r>
              <a:rPr lang="ru-RU" sz="2600" b="1" i="1">
                <a:solidFill>
                  <a:srgbClr val="800080"/>
                </a:solidFill>
              </a:rPr>
              <a:t>Перевод Б. Пастернака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538163" y="6416675"/>
            <a:ext cx="8066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600" b="1" i="1">
                <a:solidFill>
                  <a:srgbClr val="800080"/>
                </a:solidFill>
              </a:rPr>
              <a:t>Муз. С. Прокофьева из балета “Ромео и Джульетта”</a:t>
            </a:r>
          </a:p>
        </p:txBody>
      </p:sp>
      <p:pic>
        <p:nvPicPr>
          <p:cNvPr id="35844" name="Прокофьев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350043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8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619250" y="247650"/>
            <a:ext cx="5905500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ru-RU" sz="2600" b="1">
                <a:solidFill>
                  <a:srgbClr val="800080"/>
                </a:solidFill>
              </a:rPr>
              <a:t>Однажды две веронские семьи,</a:t>
            </a:r>
          </a:p>
          <a:p>
            <a:r>
              <a:rPr lang="ru-RU" sz="2600" b="1">
                <a:solidFill>
                  <a:srgbClr val="800080"/>
                </a:solidFill>
              </a:rPr>
              <a:t>Во всем имея равные заслуги,</a:t>
            </a:r>
          </a:p>
          <a:p>
            <a:r>
              <a:rPr lang="ru-RU" sz="2600" b="1">
                <a:solidFill>
                  <a:srgbClr val="800080"/>
                </a:solidFill>
              </a:rPr>
              <a:t>Умыли руки в собственной крови, </a:t>
            </a:r>
          </a:p>
          <a:p>
            <a:r>
              <a:rPr lang="ru-RU" sz="2600" b="1">
                <a:solidFill>
                  <a:srgbClr val="800080"/>
                </a:solidFill>
              </a:rPr>
              <a:t>Храня предубежденье друг о друге.</a:t>
            </a:r>
          </a:p>
          <a:p>
            <a:r>
              <a:rPr lang="ru-RU" sz="2600" b="1">
                <a:solidFill>
                  <a:srgbClr val="800080"/>
                </a:solidFill>
              </a:rPr>
              <a:t>Любовь соединила их детей.</a:t>
            </a:r>
          </a:p>
          <a:p>
            <a:r>
              <a:rPr lang="ru-RU" sz="2600" b="1">
                <a:solidFill>
                  <a:srgbClr val="800080"/>
                </a:solidFill>
              </a:rPr>
              <a:t>Влюблённые покончили с собой,</a:t>
            </a:r>
          </a:p>
          <a:p>
            <a:r>
              <a:rPr lang="ru-RU" sz="2600" b="1">
                <a:solidFill>
                  <a:srgbClr val="800080"/>
                </a:solidFill>
              </a:rPr>
              <a:t>И только после этих двух смертей</a:t>
            </a:r>
          </a:p>
          <a:p>
            <a:r>
              <a:rPr lang="ru-RU" sz="2600" b="1">
                <a:solidFill>
                  <a:srgbClr val="800080"/>
                </a:solidFill>
              </a:rPr>
              <a:t>Их семьи помирились меж собой.</a:t>
            </a:r>
          </a:p>
          <a:p>
            <a:r>
              <a:rPr lang="ru-RU" sz="2600" b="1">
                <a:solidFill>
                  <a:srgbClr val="800080"/>
                </a:solidFill>
              </a:rPr>
              <a:t>Трагических событий переплёт</a:t>
            </a:r>
          </a:p>
          <a:p>
            <a:r>
              <a:rPr lang="ru-RU" sz="2600" b="1">
                <a:solidFill>
                  <a:srgbClr val="800080"/>
                </a:solidFill>
              </a:rPr>
              <a:t>И прерванное смертью столкновенье</a:t>
            </a:r>
          </a:p>
          <a:p>
            <a:r>
              <a:rPr lang="ru-RU" sz="2600" b="1">
                <a:solidFill>
                  <a:srgbClr val="800080"/>
                </a:solidFill>
              </a:rPr>
              <a:t>Любви с жестокой ненавистью — вот</a:t>
            </a:r>
          </a:p>
          <a:p>
            <a:r>
              <a:rPr lang="ru-RU" sz="2600" b="1">
                <a:solidFill>
                  <a:srgbClr val="800080"/>
                </a:solidFill>
              </a:rPr>
              <a:t>Сюжет двухчасового представленья.</a:t>
            </a:r>
          </a:p>
          <a:p>
            <a:r>
              <a:rPr lang="ru-RU" sz="2600" b="1">
                <a:solidFill>
                  <a:srgbClr val="800080"/>
                </a:solidFill>
              </a:rPr>
              <a:t>А то, что трудно выразить словами,</a:t>
            </a:r>
          </a:p>
          <a:p>
            <a:r>
              <a:rPr lang="ru-RU" sz="2600" b="1">
                <a:solidFill>
                  <a:srgbClr val="800080"/>
                </a:solidFill>
              </a:rPr>
              <a:t>Мы лучше разыграем перед вами. </a:t>
            </a:r>
          </a:p>
          <a:p>
            <a:endParaRPr lang="ru-RU" sz="2600" b="1">
              <a:solidFill>
                <a:srgbClr val="800080"/>
              </a:solidFill>
            </a:endParaRPr>
          </a:p>
          <a:p>
            <a:r>
              <a:rPr lang="ru-RU" sz="2600" b="1">
                <a:solidFill>
                  <a:srgbClr val="800080"/>
                </a:solidFill>
              </a:rPr>
              <a:t>			</a:t>
            </a:r>
            <a:r>
              <a:rPr lang="ru-RU" sz="2600" b="1" i="1">
                <a:solidFill>
                  <a:srgbClr val="800080"/>
                </a:solidFill>
              </a:rPr>
              <a:t>Перевод Е. Савич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3">
  <a:themeElements>
    <a:clrScheme name="Презентация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резентация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езентация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1085</Words>
  <Application>Microsoft Office PowerPoint</Application>
  <PresentationFormat>Экран (4:3)</PresentationFormat>
  <Paragraphs>163</Paragraphs>
  <Slides>37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0" baseType="lpstr">
      <vt:lpstr>Arial</vt:lpstr>
      <vt:lpstr>Times New Roman</vt:lpstr>
      <vt:lpstr>Презентация3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revaz</cp:lastModifiedBy>
  <cp:revision>28</cp:revision>
  <dcterms:created xsi:type="dcterms:W3CDTF">2012-12-17T10:41:12Z</dcterms:created>
  <dcterms:modified xsi:type="dcterms:W3CDTF">2013-03-27T18:01:13Z</dcterms:modified>
</cp:coreProperties>
</file>