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67" r:id="rId2"/>
    <p:sldId id="256" r:id="rId3"/>
    <p:sldId id="263" r:id="rId4"/>
    <p:sldId id="268" r:id="rId5"/>
    <p:sldId id="257" r:id="rId6"/>
    <p:sldId id="266" r:id="rId7"/>
    <p:sldId id="269" r:id="rId8"/>
    <p:sldId id="270" r:id="rId9"/>
    <p:sldId id="271" r:id="rId10"/>
    <p:sldId id="259" r:id="rId11"/>
    <p:sldId id="265" r:id="rId12"/>
    <p:sldId id="261" r:id="rId13"/>
    <p:sldId id="264" r:id="rId14"/>
    <p:sldId id="272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00"/>
    <a:srgbClr val="FF66FF"/>
    <a:srgbClr val="66FF66"/>
    <a:srgbClr val="00FF00"/>
    <a:srgbClr val="99CC00"/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2937C-6E8F-469D-A166-DFE87BB3D6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6CBA6-3203-4098-9642-4916B05E27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D8915-8086-404C-8739-63ED72CCEE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582083E-ED93-4F85-976F-A8E24D97BB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6AB86-24B9-4626-BA2A-EF1124DEAB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FDBF7-9F49-40F7-A572-80583A0DF0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22C9E-7386-4712-9B15-C20FEDB6BA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FEA620E-5967-443F-84FC-30B361BDBB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4CED8-BD1A-4BD7-B56A-685CA16720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17D5851-88F3-461D-A7F5-886E538FF1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95732BD-6C06-4BCB-A0C7-12432EAC8C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6A98A83-91F3-43A2-83A8-99F14389C4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49" r:id="rId4"/>
    <p:sldLayoutId id="2147483750" r:id="rId5"/>
    <p:sldLayoutId id="2147483757" r:id="rId6"/>
    <p:sldLayoutId id="2147483751" r:id="rId7"/>
    <p:sldLayoutId id="2147483758" r:id="rId8"/>
    <p:sldLayoutId id="2147483759" r:id="rId9"/>
    <p:sldLayoutId id="2147483752" r:id="rId10"/>
    <p:sldLayoutId id="2147483753" r:id="rId11"/>
  </p:sldLayoutIdLst>
  <p:transition spd="med">
    <p:wheel spokes="8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42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268760"/>
            <a:ext cx="8208912" cy="3744416"/>
          </a:xfrm>
          <a:noFill/>
          <a:ln w="76200">
            <a:noFill/>
          </a:ln>
          <a:extLst>
            <a:ext uri="{909E8E84-426E-40DD-AFC4-6F175D3DCCD1}"/>
            <a:ext uri="{91240B29-F687-4F45-9708-019B960494DF}"/>
            <a:ext uri="{AF507438-7753-43E0-B8FC-AC1667EBCBE1}"/>
          </a:ex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sz="5400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Синтаксис</a:t>
            </a:r>
            <a:r>
              <a:rPr lang="ru-RU" sz="5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это раздел науки о языке, который изучает словосочетание, предложение и текст.</a:t>
            </a:r>
            <a:endParaRPr lang="ru-RU" sz="5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Распределите словосочетания по трем столбикам: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860550"/>
            <a:ext cx="8686800" cy="4997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Липовый чай, пилить дрова, идти быстро, любящая тебя, второй поющий, готовый уйти, мой милый, спящий храпя, идёт к окну, чей-то дом, желание спать, шёл впереди, этот человек, летящая утка, быстрее лани, белый от пыли, доволен одним, валясь набок, мечты любящих.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 являются словосочетаниями!!!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Основа предложения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(мальчик уехал),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Однородные члены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(быстрый и внимательный),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Предлоги со словами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(в течение часа),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Составные формы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(двадцать второй, будет писать, более сладкий)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Фразеологические обороты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(сел в калошу)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908050"/>
            <a:ext cx="8147050" cy="2881313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Какие слова в предложении </a:t>
            </a:r>
            <a:r>
              <a:rPr lang="ru-RU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являются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словосочетаниями?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По-дружески наша собачонка меня встречала с лаем у ворот.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23850" y="3573463"/>
            <a:ext cx="7040563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ru-RU" sz="44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Встречала меня</a:t>
            </a:r>
          </a:p>
          <a:p>
            <a:pPr marL="342900" indent="-342900">
              <a:buFontTx/>
              <a:buAutoNum type="arabicParenR"/>
            </a:pPr>
            <a:r>
              <a:rPr lang="ru-RU" sz="44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Собачонка встречала</a:t>
            </a:r>
          </a:p>
          <a:p>
            <a:pPr marL="342900" indent="-342900">
              <a:buFontTx/>
              <a:buAutoNum type="arabicParenR"/>
            </a:pPr>
            <a:r>
              <a:rPr lang="ru-RU" sz="44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Встречала по-дружески</a:t>
            </a:r>
          </a:p>
          <a:p>
            <a:pPr marL="342900" indent="-342900">
              <a:buFontTx/>
              <a:buAutoNum type="arabicParenR"/>
            </a:pPr>
            <a:r>
              <a:rPr lang="ru-RU" sz="44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Встречала с лаем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38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39750" y="260350"/>
            <a:ext cx="8280400" cy="20161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каком предложении выделенные слова </a:t>
            </a:r>
            <a:r>
              <a:rPr lang="ru-RU" sz="3600" b="1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являются </a:t>
            </a:r>
            <a:r>
              <a:rPr lang="ru-RU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словосочетаниями?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0" y="1889125"/>
            <a:ext cx="89281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ru-RU" sz="4000" b="1">
                <a:latin typeface="Times New Roman" pitchFamily="18" charset="0"/>
                <a:cs typeface="Times New Roman" pitchFamily="18" charset="0"/>
              </a:rPr>
              <a:t>Мы </a:t>
            </a:r>
            <a:r>
              <a:rPr lang="ru-RU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встречались с тобой</a:t>
            </a:r>
            <a:r>
              <a:rPr lang="ru-RU" sz="4000" b="1">
                <a:latin typeface="Times New Roman" pitchFamily="18" charset="0"/>
                <a:cs typeface="Times New Roman" pitchFamily="18" charset="0"/>
              </a:rPr>
              <a:t> на закате.</a:t>
            </a:r>
          </a:p>
          <a:p>
            <a:pPr marL="342900" indent="-342900">
              <a:buFontTx/>
              <a:buAutoNum type="arabicParenR"/>
            </a:pPr>
            <a:r>
              <a:rPr lang="ru-RU" sz="4000" b="1">
                <a:latin typeface="Times New Roman" pitchFamily="18" charset="0"/>
                <a:cs typeface="Times New Roman" pitchFamily="18" charset="0"/>
              </a:rPr>
              <a:t>Нас море примчало </a:t>
            </a:r>
            <a:r>
              <a:rPr lang="ru-RU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земле одичалой.</a:t>
            </a:r>
          </a:p>
          <a:p>
            <a:pPr marL="342900" indent="-342900">
              <a:buFontTx/>
              <a:buAutoNum type="arabicParenR"/>
            </a:pPr>
            <a:r>
              <a:rPr lang="ru-RU" sz="4000" b="1">
                <a:latin typeface="Times New Roman" pitchFamily="18" charset="0"/>
                <a:cs typeface="Times New Roman" pitchFamily="18" charset="0"/>
              </a:rPr>
              <a:t>Последние дни осени </a:t>
            </a:r>
            <a:r>
              <a:rPr lang="ru-RU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пасмурны и холодны.</a:t>
            </a:r>
          </a:p>
          <a:p>
            <a:pPr marL="342900" indent="-342900">
              <a:buFontTx/>
              <a:buAutoNum type="arabicParenR"/>
            </a:pPr>
            <a:r>
              <a:rPr lang="ru-RU" sz="4000" b="1">
                <a:latin typeface="Times New Roman" pitchFamily="18" charset="0"/>
                <a:cs typeface="Times New Roman" pitchFamily="18" charset="0"/>
              </a:rPr>
              <a:t>Летит, летит степная кобылица и </a:t>
            </a:r>
            <a:r>
              <a:rPr lang="ru-RU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мнёт ковыль.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5038" y="333375"/>
            <a:ext cx="6624637" cy="1446213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4400" b="1" dirty="0">
                <a:solidFill>
                  <a:srgbClr val="00206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План разбора  словосочетания: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9438" y="2039938"/>
            <a:ext cx="8134350" cy="313848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dirty="0"/>
              <a:t>                          </a:t>
            </a:r>
          </a:p>
          <a:p>
            <a:pPr>
              <a:defRPr/>
            </a:pPr>
            <a:r>
              <a:rPr lang="ru-RU" dirty="0"/>
              <a:t>                        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Каким?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Прил.                                Сущ.</a:t>
            </a:r>
          </a:p>
          <a:p>
            <a:pPr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Красивым почерком 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(именное, согласование)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Выгнутая вверх стрелка 3"/>
          <p:cNvSpPr/>
          <p:nvPr/>
        </p:nvSpPr>
        <p:spPr>
          <a:xfrm flipH="1">
            <a:off x="1331913" y="2633663"/>
            <a:ext cx="2232025" cy="576262"/>
          </a:xfrm>
          <a:prstGeom prst="curved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364163" y="3500438"/>
            <a:ext cx="611187" cy="36036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5364163" y="3500438"/>
            <a:ext cx="611187" cy="36036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692150"/>
            <a:ext cx="91440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Словосочетание.</a:t>
            </a:r>
          </a:p>
          <a:p>
            <a:pPr algn="ctr">
              <a:defRPr/>
            </a:pPr>
            <a:r>
              <a:rPr lang="ru-RU" sz="6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Способы связи слов в словосочетании.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0" name="Rectangle 8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такое </a:t>
            </a:r>
            <a:br>
              <a:rPr lang="ru-RU" sz="4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словосочетание?</a:t>
            </a:r>
          </a:p>
        </p:txBody>
      </p:sp>
      <p:sp>
        <p:nvSpPr>
          <p:cNvPr id="10243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0" y="2349500"/>
            <a:ext cx="92964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Словосочетание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сочетание</a:t>
            </a:r>
          </a:p>
          <a:p>
            <a:pPr algn="ctr">
              <a:defRPr/>
            </a:pP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двух и более знаменательных</a:t>
            </a:r>
          </a:p>
          <a:p>
            <a:pPr algn="ctr">
              <a:defRPr/>
            </a:pP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слов, связанных по смыслу </a:t>
            </a:r>
          </a:p>
          <a:p>
            <a:pPr algn="ctr">
              <a:defRPr/>
            </a:pP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подчинительной связью.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332656"/>
            <a:ext cx="7416824" cy="1938992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>
              <a:defRPr/>
            </a:pPr>
            <a:r>
              <a:rPr lang="ru-RU" sz="4000" b="1" dirty="0">
                <a:ln w="12700">
                  <a:solidFill>
                    <a:srgbClr val="6633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Словосочетание состоит из</a:t>
            </a:r>
          </a:p>
          <a:p>
            <a:pPr algn="ctr">
              <a:defRPr/>
            </a:pPr>
            <a:r>
              <a:rPr lang="ru-RU" sz="4000" b="1" u="sng" dirty="0">
                <a:ln w="12700">
                  <a:solidFill>
                    <a:srgbClr val="663300"/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Главного</a:t>
            </a:r>
            <a:r>
              <a:rPr lang="ru-RU" sz="4000" b="1" dirty="0">
                <a:ln w="12700">
                  <a:solidFill>
                    <a:srgbClr val="6633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и </a:t>
            </a:r>
            <a:r>
              <a:rPr lang="ru-RU" sz="4000" b="1" u="sng" dirty="0">
                <a:ln w="12700">
                  <a:solidFill>
                    <a:srgbClr val="663300"/>
                  </a:solidFill>
                  <a:prstDash val="solid"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зависимого</a:t>
            </a:r>
            <a:r>
              <a:rPr lang="ru-RU" sz="4000" b="1" dirty="0">
                <a:ln w="12700">
                  <a:solidFill>
                    <a:srgbClr val="663300"/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4000" b="1" dirty="0">
                <a:ln w="12700">
                  <a:solidFill>
                    <a:srgbClr val="6633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слов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1560" y="2420888"/>
            <a:ext cx="8208912" cy="3539430"/>
          </a:xfrm>
          <a:prstGeom prst="rect">
            <a:avLst/>
          </a:prstGeom>
          <a:ln>
            <a:solidFill>
              <a:srgbClr val="FFC000"/>
            </a:solidFill>
          </a:ln>
          <a:effectLst>
            <a:softEdge rad="3175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Зависимое слово связывается с главным по смыслу и грамматически.</a:t>
            </a:r>
          </a:p>
          <a:p>
            <a:pPr>
              <a:defRPr/>
            </a:pPr>
            <a:endParaRPr lang="ru-RU" sz="3200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Ø"/>
              <a:defRPr/>
            </a:pPr>
            <a:r>
              <a:rPr lang="ru-RU" sz="32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Смысловая часть устанавливается по вопросам (от главного к зависимому).</a:t>
            </a:r>
          </a:p>
          <a:p>
            <a:pPr marL="571500" indent="-571500">
              <a:buFont typeface="Wingdings" pitchFamily="2" charset="2"/>
              <a:buChar char="Ø"/>
              <a:defRPr/>
            </a:pPr>
            <a:r>
              <a:rPr lang="ru-RU" sz="32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Грамматическая выражается с помощью окончания  и предлога.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Виды словосочетаний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0825" y="1600200"/>
            <a:ext cx="8713788" cy="4530725"/>
          </a:xfrm>
        </p:spPr>
        <p:txBody>
          <a:bodyPr/>
          <a:lstStyle/>
          <a:p>
            <a:pPr marL="609600" indent="-609600" algn="ctr" eaLnBrk="1" hangingPunct="1">
              <a:buFont typeface="Wingdings" pitchFamily="2" charset="2"/>
              <a:buNone/>
            </a:pPr>
            <a:r>
              <a:rPr lang="ru-RU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типу главного слова:</a:t>
            </a:r>
          </a:p>
          <a:p>
            <a:pPr marL="609600" indent="-609600" eaLnBrk="1" hangingPunct="1"/>
            <a:r>
              <a:rPr lang="ru-RU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Именные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 (письмо другу,    верные мне, трое в масках, кто-то из вас)</a:t>
            </a:r>
          </a:p>
          <a:p>
            <a:pPr marL="609600" indent="-609600" eaLnBrk="1" hangingPunct="1"/>
            <a:r>
              <a:rPr lang="ru-RU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Наречные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 (очень быстро)</a:t>
            </a:r>
          </a:p>
          <a:p>
            <a:pPr marL="609600" indent="-609600" eaLnBrk="1" hangingPunct="1"/>
            <a:r>
              <a:rPr lang="ru-RU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Глагольные</a:t>
            </a:r>
            <a:r>
              <a:rPr lang="ru-RU" sz="3600" b="1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 (пилить дрова)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Виды словосочетаний по способу связи:</a:t>
            </a: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 rot="10800000">
            <a:off x="0" y="3429000"/>
            <a:ext cx="3059113" cy="3024188"/>
          </a:xfrm>
          <a:prstGeom prst="wedgeRoundRectCallout">
            <a:avLst>
              <a:gd name="adj1" fmla="val -70606"/>
              <a:gd name="adj2" fmla="val 108792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>
              <a:defRPr/>
            </a:pPr>
            <a:r>
              <a:rPr lang="ru-RU" sz="2800" b="1" dirty="0">
                <a:solidFill>
                  <a:srgbClr val="FF0000"/>
                </a:solidFill>
                <a:latin typeface="Comic Sans MS" pitchFamily="66" charset="0"/>
              </a:rPr>
              <a:t>Согласование</a:t>
            </a:r>
          </a:p>
          <a:p>
            <a:pPr algn="ctr">
              <a:defRPr/>
            </a:pPr>
            <a:r>
              <a:rPr lang="ru-RU" sz="2800" b="1" dirty="0">
                <a:solidFill>
                  <a:srgbClr val="000000"/>
                </a:solidFill>
                <a:latin typeface="Comic Sans MS" pitchFamily="66" charset="0"/>
              </a:rPr>
              <a:t>Зависимое слово отвечает на вопросы Какой? Чей?</a:t>
            </a:r>
          </a:p>
          <a:p>
            <a:pPr algn="ctr">
              <a:defRPr/>
            </a:pPr>
            <a:endParaRPr lang="ru-RU" sz="2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 rot="10800000">
            <a:off x="3348038" y="3284538"/>
            <a:ext cx="2519362" cy="3573462"/>
          </a:xfrm>
          <a:prstGeom prst="wedgeRoundRectCallout">
            <a:avLst>
              <a:gd name="adj1" fmla="val -1986"/>
              <a:gd name="adj2" fmla="val 95000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>
              <a:defRPr/>
            </a:pPr>
            <a:r>
              <a:rPr lang="ru-RU" sz="2800" b="1" dirty="0">
                <a:solidFill>
                  <a:srgbClr val="FF0000"/>
                </a:solidFill>
                <a:latin typeface="Comic Sans MS" pitchFamily="66" charset="0"/>
              </a:rPr>
              <a:t>Управление</a:t>
            </a:r>
          </a:p>
          <a:p>
            <a:pPr algn="ctr">
              <a:defRPr/>
            </a:pPr>
            <a:r>
              <a:rPr lang="ru-RU" sz="2800" b="1" dirty="0">
                <a:solidFill>
                  <a:srgbClr val="000000"/>
                </a:solidFill>
                <a:latin typeface="Comic Sans MS" pitchFamily="66" charset="0"/>
              </a:rPr>
              <a:t>Зависимое слово отвечает на вопросы косвенных падежей</a:t>
            </a:r>
          </a:p>
        </p:txBody>
      </p:sp>
      <p:sp>
        <p:nvSpPr>
          <p:cNvPr id="19463" name="AutoShape 7"/>
          <p:cNvSpPr>
            <a:spLocks noChangeArrowheads="1"/>
          </p:cNvSpPr>
          <p:nvPr/>
        </p:nvSpPr>
        <p:spPr bwMode="auto">
          <a:xfrm rot="10800000">
            <a:off x="6084888" y="3141663"/>
            <a:ext cx="3059112" cy="3455987"/>
          </a:xfrm>
          <a:prstGeom prst="wedgeRoundRectCallout">
            <a:avLst>
              <a:gd name="adj1" fmla="val 44880"/>
              <a:gd name="adj2" fmla="val 9519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>
              <a:defRPr/>
            </a:pPr>
            <a:endParaRPr lang="ru-RU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FF0000"/>
                </a:solidFill>
                <a:latin typeface="Comic Sans MS" pitchFamily="66" charset="0"/>
              </a:rPr>
              <a:t>Примыкание</a:t>
            </a:r>
          </a:p>
          <a:p>
            <a:pPr algn="ctr">
              <a:defRPr/>
            </a:pPr>
            <a:r>
              <a:rPr lang="ru-RU" sz="2800" b="1" dirty="0">
                <a:solidFill>
                  <a:srgbClr val="000000"/>
                </a:solidFill>
                <a:latin typeface="Comic Sans MS" pitchFamily="66" charset="0"/>
              </a:rPr>
              <a:t>Зависимое слово – неизменяемая часть речи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60" grpId="0" animBg="1"/>
      <p:bldP spid="19462" grpId="0" animBg="1"/>
      <p:bldP spid="1946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632877"/>
            <a:ext cx="7920880" cy="41549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>
              <a:buFontTx/>
              <a:buAutoNum type="arabicPeriod"/>
              <a:defRPr/>
            </a:pP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СОГЛАСОВАНИЕ</a:t>
            </a: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это такой вид связи, при котором  зависимое слово выступает в тех же грамматических формах (род, число, падеж), что и главное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существительное + прилагательное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существительное + причастие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существительное + порядковое   числительное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существительное +местоимение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Например: пушистым снегом, </a:t>
            </a:r>
          </a:p>
          <a:p>
            <a:pPr>
              <a:defRPr/>
            </a:pPr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за исхоженными тропами,                                  </a:t>
            </a:r>
          </a:p>
          <a:p>
            <a:pPr>
              <a:defRPr/>
            </a:pPr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пятый подъезд, </a:t>
            </a:r>
          </a:p>
          <a:p>
            <a:pPr>
              <a:defRPr/>
            </a:pPr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твоего платка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756084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2. </a:t>
            </a: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Управление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это такой вид связи, при котором  главное слово требует постановки зависимого слова в определенный падеж, с предлогом или без предлога. </a:t>
            </a:r>
          </a:p>
          <a:p>
            <a:pPr algn="just">
              <a:defRPr/>
            </a:pP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сущ., прилаг., глаг., нареч.+ им. сущ или другие части речи, употребляемые в значении сущ.</a:t>
            </a:r>
          </a:p>
          <a:p>
            <a:pPr>
              <a:defRPr/>
            </a:pP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Например: строительство дома, удобный для проживания, достать картинку, быстрее пули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620689"/>
            <a:ext cx="8208912" cy="47705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3</a:t>
            </a:r>
            <a:r>
              <a:rPr lang="ru-RU" dirty="0">
                <a:latin typeface="Arial" charset="0"/>
              </a:rPr>
              <a:t>. </a:t>
            </a: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Примыкание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это такой вид связи, при котором зависимое слово связывается с главным только по смыслу. Примыкают обычно неизменяемые части речи (наречие, деепричастие, инфинитив)</a:t>
            </a:r>
          </a:p>
          <a:p>
            <a:pPr>
              <a:defRPr/>
            </a:pP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глаг., сущ., прилаг., нареч. + наречие, инфинитив, деепричастие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Например: Крепко спать,</a:t>
            </a:r>
          </a:p>
          <a:p>
            <a:pPr>
              <a:defRPr/>
            </a:pPr>
            <a:r>
              <a:rPr lang="ru-RU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умение читать, </a:t>
            </a:r>
          </a:p>
          <a:p>
            <a:pPr>
              <a:defRPr/>
            </a:pPr>
            <a:r>
              <a:rPr lang="ru-RU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сидеть размышляя, </a:t>
            </a:r>
          </a:p>
          <a:p>
            <a:pPr>
              <a:defRPr/>
            </a:pPr>
            <a:r>
              <a:rPr lang="ru-RU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очень быстро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234</TotalTime>
  <Words>519</Words>
  <Application>Microsoft Office PowerPoint</Application>
  <PresentationFormat>Экран (4:3)</PresentationFormat>
  <Paragraphs>77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Verdana</vt:lpstr>
      <vt:lpstr>Arial</vt:lpstr>
      <vt:lpstr>Century Schoolbook</vt:lpstr>
      <vt:lpstr>Wingdings</vt:lpstr>
      <vt:lpstr>Wingdings 2</vt:lpstr>
      <vt:lpstr>Calibri</vt:lpstr>
      <vt:lpstr>Times New Roman</vt:lpstr>
      <vt:lpstr>Comic Sans MS</vt:lpstr>
      <vt:lpstr>Эркер</vt:lpstr>
      <vt:lpstr>Слайд 1</vt:lpstr>
      <vt:lpstr>Слайд 2</vt:lpstr>
      <vt:lpstr>Что такое  словосочетание?</vt:lpstr>
      <vt:lpstr>Слайд 4</vt:lpstr>
      <vt:lpstr>Виды словосочетаний</vt:lpstr>
      <vt:lpstr>Виды словосочетаний по способу связи:</vt:lpstr>
      <vt:lpstr>Слайд 7</vt:lpstr>
      <vt:lpstr>Слайд 8</vt:lpstr>
      <vt:lpstr>Слайд 9</vt:lpstr>
      <vt:lpstr>Распределите словосочетания по трем столбикам:</vt:lpstr>
      <vt:lpstr>Не являются словосочетаниями!!!</vt:lpstr>
      <vt:lpstr>Слайд 12</vt:lpstr>
      <vt:lpstr>Слайд 13</vt:lpstr>
      <vt:lpstr>Слайд 14</vt:lpstr>
    </vt:vector>
  </TitlesOfParts>
  <Company>СОШ 82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Доска</dc:creator>
  <cp:lastModifiedBy>revaz</cp:lastModifiedBy>
  <cp:revision>17</cp:revision>
  <dcterms:created xsi:type="dcterms:W3CDTF">2007-10-08T09:58:24Z</dcterms:created>
  <dcterms:modified xsi:type="dcterms:W3CDTF">2013-03-27T13:19:33Z</dcterms:modified>
</cp:coreProperties>
</file>