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65" r:id="rId3"/>
    <p:sldId id="271" r:id="rId4"/>
    <p:sldId id="272" r:id="rId5"/>
    <p:sldId id="273" r:id="rId6"/>
    <p:sldId id="263" r:id="rId7"/>
    <p:sldId id="257" r:id="rId8"/>
    <p:sldId id="259" r:id="rId9"/>
    <p:sldId id="276" r:id="rId10"/>
    <p:sldId id="261" r:id="rId11"/>
    <p:sldId id="258" r:id="rId12"/>
    <p:sldId id="260" r:id="rId13"/>
    <p:sldId id="262" r:id="rId14"/>
    <p:sldId id="274" r:id="rId15"/>
    <p:sldId id="269" r:id="rId16"/>
    <p:sldId id="264" r:id="rId17"/>
    <p:sldId id="270" r:id="rId18"/>
    <p:sldId id="268" r:id="rId19"/>
    <p:sldId id="266" r:id="rId20"/>
    <p:sldId id="267" r:id="rId21"/>
    <p:sldId id="277" r:id="rId22"/>
    <p:sldId id="278" r:id="rId23"/>
    <p:sldId id="280" r:id="rId24"/>
    <p:sldId id="281" r:id="rId25"/>
    <p:sldId id="284" r:id="rId26"/>
    <p:sldId id="285" r:id="rId27"/>
    <p:sldId id="283" r:id="rId28"/>
    <p:sldId id="282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3926"/>
    <a:srgbClr val="A05330"/>
    <a:srgbClr val="292929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8A7ED-52E3-4B8B-BBF1-A3ADCEDF6E1E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5A3D-AD54-4670-9EDE-FFB1712CC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4BE9C-D1EA-462C-99E1-EDC7AB6A7CD5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6CA23-A789-4E53-AA5F-4DCB75F29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A42BD-834C-4FBD-B098-CCD6ECFD606D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16B16-CA4A-441F-8228-CDE696AFD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13CA4-1D52-414F-ADDC-1A75FA24293B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06A5-0173-4755-BAA0-4D5AED9AD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5C8E1-E275-4BD1-8858-2B7C13D30523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9588E-3E48-4D67-B4D4-334AC1CE2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E9152-E582-414C-8CA9-DCFE8CD36129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BE46E-A1BD-48F1-99DD-FA7322ED45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5FE3A-F410-4D35-81B9-AF8E5871CBD6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1FEA4-9728-4989-858E-64A04FEA64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89F09-6C10-418B-9191-D9AAD50426AC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C6071-442F-4274-BBCC-0A43E18F90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C996F-DFA9-42EC-B671-0784C2B3D842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65E6F-E132-46D8-B0B6-0D998B28B3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13F5D-E5C3-4624-B316-023606588B47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B838C-DB93-4236-B89E-26B63B1F5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0F9B8-638A-47A4-918A-56B7B5BD1912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1E495-7F26-4759-AF5E-33C7094A2D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3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8815A2-EBA4-4551-9B04-1CB80AE35513}" type="datetimeFigureOut">
              <a:rPr lang="ru-RU"/>
              <a:pPr>
                <a:defRPr/>
              </a:pPr>
              <a:t>15.03.2013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4D97F3-DCCD-4E1B-91EB-A1CB05A54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699" r:id="rId4"/>
    <p:sldLayoutId id="2147483705" r:id="rId5"/>
    <p:sldLayoutId id="2147483700" r:id="rId6"/>
    <p:sldLayoutId id="2147483706" r:id="rId7"/>
    <p:sldLayoutId id="2147483707" r:id="rId8"/>
    <p:sldLayoutId id="2147483708" r:id="rId9"/>
    <p:sldLayoutId id="2147483701" r:id="rId10"/>
    <p:sldLayoutId id="214748370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39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8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4.xml"/><Relationship Id="rId4" Type="http://schemas.openxmlformats.org/officeDocument/2006/relationships/image" Target="../media/image4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571480"/>
            <a:ext cx="9144000" cy="432912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en-US" sz="2800" dirty="0">
              <a:solidFill>
                <a:srgbClr val="A0533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267" name="TextBox 3"/>
          <p:cNvSpPr txBox="1">
            <a:spLocks noChangeArrowheads="1"/>
          </p:cNvSpPr>
          <p:nvPr/>
        </p:nvSpPr>
        <p:spPr bwMode="auto">
          <a:xfrm>
            <a:off x="1143000" y="5286375"/>
            <a:ext cx="8001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AA3926"/>
                </a:solidFill>
                <a:latin typeface="Franklin Gothic Book" pitchFamily="34" charset="0"/>
              </a:rPr>
              <a:t>                              </a:t>
            </a:r>
            <a:r>
              <a:rPr lang="ru-RU" sz="2400">
                <a:solidFill>
                  <a:srgbClr val="AA392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Учитель математики Семьянинова Е.Н.</a:t>
            </a:r>
          </a:p>
          <a:p>
            <a:r>
              <a:rPr lang="ru-RU" sz="2400">
                <a:solidFill>
                  <a:srgbClr val="AA3926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МБОУ «Воронежская кадетская школа им. А.В. Суворова»</a:t>
            </a:r>
            <a:endParaRPr lang="en-US" sz="2400">
              <a:solidFill>
                <a:srgbClr val="AA3926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214422"/>
            <a:ext cx="8643998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«</a:t>
            </a:r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Арифметическая</a:t>
            </a:r>
            <a:endParaRPr 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 и геометрическая прогрессии»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3286124"/>
            <a:ext cx="742068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урок алгебры в 9 классе</a:t>
            </a:r>
            <a:endParaRPr lang="ru-RU" sz="54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50"/>
            <a:ext cx="9144000" cy="35004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mtClean="0"/>
              <a:t>   </a:t>
            </a:r>
            <a:r>
              <a:rPr lang="ru-RU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Грузовик перевозит партию щебня массой 210 тонн, ежедневно увеличивая норму перевозки на одно и то же число тонн. Известно, что за первый день было перевезено 2 тонны щебня. Определите, сколько тонн щебня было перевезено на девятый день, если вся работа была выполнена за 14 дней.</a:t>
            </a:r>
            <a:endParaRPr lang="en-US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mtClean="0"/>
          </a:p>
        </p:txBody>
      </p:sp>
      <p:pic>
        <p:nvPicPr>
          <p:cNvPr id="7169" name="Picture 1" descr="E:\b646a57acbb94fa0d0f631ec0a7f6e48_1878496197_128991541226_800px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63" y="3643313"/>
            <a:ext cx="44767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715125" y="4714875"/>
            <a:ext cx="16684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18 тонн</a:t>
            </a:r>
            <a:endParaRPr lang="en-US" sz="36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User\Desktop\Новая папка\pisa.gif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00125" y="1714500"/>
            <a:ext cx="2428875" cy="3286125"/>
          </a:xfrm>
        </p:spPr>
      </p:pic>
      <p:sp>
        <p:nvSpPr>
          <p:cNvPr id="6" name="Содержимое 5"/>
          <p:cNvSpPr>
            <a:spLocks noGrp="1"/>
          </p:cNvSpPr>
          <p:nvPr>
            <p:ph sz="half" idx="4294967295"/>
          </p:nvPr>
        </p:nvSpPr>
        <p:spPr>
          <a:xfrm>
            <a:off x="4800600" y="428625"/>
            <a:ext cx="4343400" cy="55721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    </a:t>
            </a:r>
            <a:r>
              <a:rPr lang="ru-RU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Тело падает с башни, высотой  26 м. В первую секунду проходит 2м, а за каждую следующую секунду – на 3 м больше, чем за предыдущую. Сколько секунд пройдет тело до удара о землю?</a:t>
            </a:r>
            <a:endParaRPr lang="en-US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14625" y="6000750"/>
            <a:ext cx="2781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Ответ: 4 секунды</a:t>
            </a:r>
            <a:endParaRPr lang="en-US" sz="28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Desktop\Новая папка\6f010e98c52bx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3" y="357188"/>
            <a:ext cx="1643062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285750" y="2428875"/>
            <a:ext cx="8572500" cy="3429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ru-RU" sz="36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За первый и последний дни улитка проползла в общей сложности 10 метров. Определите, сколько дней улитка потратила на весь путь, если расстояние между деревьями равно 150 метрам.</a:t>
            </a:r>
            <a:endParaRPr lang="en-US" sz="3600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86438" y="6286500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Ответ: 30 дней</a:t>
            </a:r>
            <a:endParaRPr lang="en-US" sz="28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User\Desktop\Новая папка\car02-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25" y="571500"/>
            <a:ext cx="442912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0" y="2214563"/>
            <a:ext cx="9144000" cy="3857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mtClean="0"/>
              <a:t>    </a:t>
            </a:r>
            <a:r>
              <a:rPr lang="ru-RU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Из пункта А выехал грузовой автомобиль со скоростью 40 км/ч. Одновременно из пункта В навстречу ему отправился второй автомобиль, который в первый час прошел 20 км, а каждый следующий проходил на 5 км больше, чем в предыдущий. Через сколько часов они встретятся, если расстояние от А до В равно 125 км?</a:t>
            </a:r>
            <a:endParaRPr lang="en-US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57875" y="5929313"/>
            <a:ext cx="2714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Ответ: 2 часа</a:t>
            </a:r>
            <a:endParaRPr lang="en-US" sz="28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sz="quarter" idx="4294967295"/>
          </p:nvPr>
        </p:nvSpPr>
        <p:spPr>
          <a:xfrm>
            <a:off x="4357688" y="357188"/>
            <a:ext cx="4572000" cy="564356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smtClean="0">
                <a:latin typeface="Calibri" pitchFamily="34" charset="0"/>
              </a:rPr>
              <a:t>   </a:t>
            </a:r>
            <a:r>
              <a:rPr lang="ru-RU" sz="3600" b="1" smtClean="0">
                <a:latin typeface="Calibri" pitchFamily="34" charset="0"/>
              </a:rPr>
              <a:t>Амфитеатр состоит из 10 рядов, причем в каждом следующем ряду на 20 мест больше, чем в предыдущем, а в последнем ряду 280 мест. Сколько человек вмещает амфитеатр</a:t>
            </a:r>
            <a:r>
              <a:rPr lang="ru-RU" b="1" smtClean="0">
                <a:latin typeface="Calibri" pitchFamily="34" charset="0"/>
              </a:rPr>
              <a:t>?</a:t>
            </a:r>
          </a:p>
        </p:txBody>
      </p:sp>
      <p:pic>
        <p:nvPicPr>
          <p:cNvPr id="1026" name="Picture 2" descr="E:\Новая папка (3)\image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1000125"/>
            <a:ext cx="4214812" cy="4429125"/>
          </a:xfrm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715125" y="6143625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Ответ:1900</a:t>
            </a:r>
            <a:endParaRPr lang="en-US" sz="28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Немного истории</a:t>
            </a:r>
            <a:endParaRPr lang="en-US" sz="4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14688" y="1554163"/>
            <a:ext cx="5929312" cy="47323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600" b="1" smtClean="0"/>
              <a:t>    </a:t>
            </a:r>
            <a:r>
              <a:rPr lang="ru-RU" sz="36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Задачи на геометрические и арифметические прогрессии встречаются у вавилонян, в египетских папирусах, в древнекитайском трактате «Математика в 9 книгах».</a:t>
            </a:r>
            <a:endParaRPr lang="en-US" sz="3600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71563" y="285750"/>
            <a:ext cx="6858000" cy="121443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0" name="Picture 2" descr="E:\11387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643063"/>
            <a:ext cx="3214687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4214813" y="1643063"/>
            <a:ext cx="4929187" cy="46434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ru-RU" sz="44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На связь между прогрессиями первым обратил внимание Архимед.</a:t>
            </a:r>
            <a:endParaRPr lang="en-US" sz="4400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27" name="Picture 3" descr="E:\Arhimed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571500"/>
            <a:ext cx="382905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E:\57984922_Stifel_Miche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928688"/>
            <a:ext cx="4005262" cy="490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4286250" y="1285875"/>
            <a:ext cx="4643438" cy="52863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</a:t>
            </a:r>
            <a:r>
              <a:rPr lang="ru-RU" sz="40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В 1544 г. вышла книга немецкого математика М. Штифеля «Общая арифметика». Штифель составил такую таблицу</a:t>
            </a:r>
            <a:r>
              <a:rPr lang="ru-RU" sz="4000" b="1" smtClean="0"/>
              <a:t>:</a:t>
            </a:r>
            <a:endParaRPr lang="en-US" sz="40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47675"/>
            <a:endParaRPr lang="en-US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47675"/>
            <a:endParaRPr lang="en-US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7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0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1" name="Rectangle 14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3" name="Rectangle 3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5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7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9" name="Rectangle 12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9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91" name="Rectangle 15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92" name="Rectangle 16"/>
          <p:cNvSpPr>
            <a:spLocks noChangeArrowheads="1"/>
          </p:cNvSpPr>
          <p:nvPr/>
        </p:nvSpPr>
        <p:spPr bwMode="auto">
          <a:xfrm>
            <a:off x="0" y="3571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3" name="Таблица 52"/>
          <p:cNvGraphicFramePr>
            <a:graphicFrameLocks noGrp="1"/>
          </p:cNvGraphicFramePr>
          <p:nvPr/>
        </p:nvGraphicFramePr>
        <p:xfrm>
          <a:off x="214282" y="857232"/>
          <a:ext cx="8715432" cy="164307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26286"/>
                <a:gridCol w="726286"/>
                <a:gridCol w="726286"/>
                <a:gridCol w="726286"/>
                <a:gridCol w="726286"/>
                <a:gridCol w="726286"/>
                <a:gridCol w="726286"/>
                <a:gridCol w="726286"/>
                <a:gridCol w="726286"/>
                <a:gridCol w="726286"/>
                <a:gridCol w="726286"/>
                <a:gridCol w="726286"/>
              </a:tblGrid>
              <a:tr h="821537"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</a:tr>
              <a:tr h="821537"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n w="38100">
                          <a:solidFill>
                            <a:schemeClr val="tx1"/>
                          </a:solidFill>
                        </a:ln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869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38" y="1714500"/>
            <a:ext cx="152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6" name="Rectangle 1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8215313" y="1857375"/>
            <a:ext cx="6937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128</a:t>
            </a:r>
          </a:p>
        </p:txBody>
      </p:sp>
      <p:sp>
        <p:nvSpPr>
          <p:cNvPr id="28698" name="TextBox 57"/>
          <p:cNvSpPr txBox="1">
            <a:spLocks noChangeArrowheads="1"/>
          </p:cNvSpPr>
          <p:nvPr/>
        </p:nvSpPr>
        <p:spPr bwMode="auto">
          <a:xfrm>
            <a:off x="1071563" y="107156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-3</a:t>
            </a:r>
          </a:p>
        </p:txBody>
      </p:sp>
      <p:sp>
        <p:nvSpPr>
          <p:cNvPr id="28699" name="TextBox 58"/>
          <p:cNvSpPr txBox="1">
            <a:spLocks noChangeArrowheads="1"/>
          </p:cNvSpPr>
          <p:nvPr/>
        </p:nvSpPr>
        <p:spPr bwMode="auto">
          <a:xfrm>
            <a:off x="8358188" y="1071563"/>
            <a:ext cx="354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7</a:t>
            </a:r>
          </a:p>
        </p:txBody>
      </p:sp>
      <p:cxnSp>
        <p:nvCxnSpPr>
          <p:cNvPr id="61" name="Прямая со стрелкой 60"/>
          <p:cNvCxnSpPr/>
          <p:nvPr/>
        </p:nvCxnSpPr>
        <p:spPr>
          <a:xfrm rot="5400000">
            <a:off x="893762" y="677863"/>
            <a:ext cx="785813" cy="1588"/>
          </a:xfrm>
          <a:prstGeom prst="straightConnector1">
            <a:avLst/>
          </a:prstGeom>
          <a:ln w="8572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 rot="5400000">
            <a:off x="8144669" y="713581"/>
            <a:ext cx="857250" cy="1588"/>
          </a:xfrm>
          <a:prstGeom prst="straightConnector1">
            <a:avLst/>
          </a:prstGeom>
          <a:ln w="889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Стрелка вправо с вырезом 72"/>
          <p:cNvSpPr/>
          <p:nvPr/>
        </p:nvSpPr>
        <p:spPr>
          <a:xfrm rot="2330940">
            <a:off x="1185863" y="2051050"/>
            <a:ext cx="2544762" cy="57467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4" name="Стрелка вправо с вырезом 73"/>
          <p:cNvSpPr/>
          <p:nvPr/>
        </p:nvSpPr>
        <p:spPr>
          <a:xfrm rot="8389926">
            <a:off x="5983288" y="2185988"/>
            <a:ext cx="2338387" cy="57785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000500" y="3143250"/>
            <a:ext cx="1435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-3+7=4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215063" y="1071563"/>
            <a:ext cx="354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4</a:t>
            </a:r>
          </a:p>
        </p:txBody>
      </p:sp>
      <p:sp>
        <p:nvSpPr>
          <p:cNvPr id="28706" name="TextBox 76"/>
          <p:cNvSpPr txBox="1">
            <a:spLocks noChangeArrowheads="1"/>
          </p:cNvSpPr>
          <p:nvPr/>
        </p:nvSpPr>
        <p:spPr bwMode="auto">
          <a:xfrm>
            <a:off x="6072188" y="1857375"/>
            <a:ext cx="57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16</a:t>
            </a:r>
          </a:p>
        </p:txBody>
      </p:sp>
      <p:sp>
        <p:nvSpPr>
          <p:cNvPr id="83" name="Блок-схема: узел 82"/>
          <p:cNvSpPr/>
          <p:nvPr/>
        </p:nvSpPr>
        <p:spPr>
          <a:xfrm>
            <a:off x="6072188" y="1785938"/>
            <a:ext cx="571500" cy="642937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70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709" name="Rectangle 3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710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50" y="3571875"/>
            <a:ext cx="18859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12" name="Rectangle 6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713" name="TextBox 41"/>
          <p:cNvSpPr txBox="1">
            <a:spLocks noChangeArrowheads="1"/>
          </p:cNvSpPr>
          <p:nvPr/>
        </p:nvSpPr>
        <p:spPr bwMode="auto">
          <a:xfrm>
            <a:off x="357188" y="107156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-4</a:t>
            </a:r>
          </a:p>
        </p:txBody>
      </p:sp>
      <p:sp>
        <p:nvSpPr>
          <p:cNvPr id="28714" name="TextBox 42"/>
          <p:cNvSpPr txBox="1">
            <a:spLocks noChangeArrowheads="1"/>
          </p:cNvSpPr>
          <p:nvPr/>
        </p:nvSpPr>
        <p:spPr bwMode="auto">
          <a:xfrm>
            <a:off x="1857375" y="107156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-2</a:t>
            </a:r>
          </a:p>
        </p:txBody>
      </p:sp>
      <p:sp>
        <p:nvSpPr>
          <p:cNvPr id="28715" name="TextBox 43"/>
          <p:cNvSpPr txBox="1">
            <a:spLocks noChangeArrowheads="1"/>
          </p:cNvSpPr>
          <p:nvPr/>
        </p:nvSpPr>
        <p:spPr bwMode="auto">
          <a:xfrm>
            <a:off x="2571750" y="107156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-1</a:t>
            </a:r>
          </a:p>
        </p:txBody>
      </p:sp>
      <p:sp>
        <p:nvSpPr>
          <p:cNvPr id="28716" name="TextBox 44"/>
          <p:cNvSpPr txBox="1">
            <a:spLocks noChangeArrowheads="1"/>
          </p:cNvSpPr>
          <p:nvPr/>
        </p:nvSpPr>
        <p:spPr bwMode="auto">
          <a:xfrm>
            <a:off x="3286125" y="1071563"/>
            <a:ext cx="3540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0</a:t>
            </a:r>
          </a:p>
        </p:txBody>
      </p:sp>
      <p:sp>
        <p:nvSpPr>
          <p:cNvPr id="28717" name="TextBox 45"/>
          <p:cNvSpPr txBox="1">
            <a:spLocks noChangeArrowheads="1"/>
          </p:cNvSpPr>
          <p:nvPr/>
        </p:nvSpPr>
        <p:spPr bwMode="auto">
          <a:xfrm>
            <a:off x="4071938" y="1071563"/>
            <a:ext cx="354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1</a:t>
            </a:r>
          </a:p>
        </p:txBody>
      </p:sp>
      <p:sp>
        <p:nvSpPr>
          <p:cNvPr id="28718" name="TextBox 46"/>
          <p:cNvSpPr txBox="1">
            <a:spLocks noChangeArrowheads="1"/>
          </p:cNvSpPr>
          <p:nvPr/>
        </p:nvSpPr>
        <p:spPr bwMode="auto">
          <a:xfrm>
            <a:off x="4786313" y="1071563"/>
            <a:ext cx="354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2</a:t>
            </a:r>
          </a:p>
        </p:txBody>
      </p:sp>
      <p:sp>
        <p:nvSpPr>
          <p:cNvPr id="28719" name="TextBox 47"/>
          <p:cNvSpPr txBox="1">
            <a:spLocks noChangeArrowheads="1"/>
          </p:cNvSpPr>
          <p:nvPr/>
        </p:nvSpPr>
        <p:spPr bwMode="auto">
          <a:xfrm>
            <a:off x="5500688" y="1071563"/>
            <a:ext cx="354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3</a:t>
            </a:r>
          </a:p>
        </p:txBody>
      </p:sp>
      <p:sp>
        <p:nvSpPr>
          <p:cNvPr id="28720" name="TextBox 48"/>
          <p:cNvSpPr txBox="1">
            <a:spLocks noChangeArrowheads="1"/>
          </p:cNvSpPr>
          <p:nvPr/>
        </p:nvSpPr>
        <p:spPr bwMode="auto">
          <a:xfrm>
            <a:off x="6929438" y="1071563"/>
            <a:ext cx="354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5</a:t>
            </a:r>
          </a:p>
        </p:txBody>
      </p:sp>
      <p:sp>
        <p:nvSpPr>
          <p:cNvPr id="28721" name="TextBox 49"/>
          <p:cNvSpPr txBox="1">
            <a:spLocks noChangeArrowheads="1"/>
          </p:cNvSpPr>
          <p:nvPr/>
        </p:nvSpPr>
        <p:spPr bwMode="auto">
          <a:xfrm>
            <a:off x="7643813" y="1071563"/>
            <a:ext cx="354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6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572375" y="1857375"/>
            <a:ext cx="523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64</a:t>
            </a:r>
          </a:p>
        </p:txBody>
      </p:sp>
      <p:sp>
        <p:nvSpPr>
          <p:cNvPr id="28723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25" y="1714500"/>
            <a:ext cx="1714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25" name="Rectangle 9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726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727" name="Rectangle 12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72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729" name="Rectangle 15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" name="Стрелка вверх 61"/>
          <p:cNvSpPr/>
          <p:nvPr/>
        </p:nvSpPr>
        <p:spPr>
          <a:xfrm flipH="1">
            <a:off x="7643813" y="2286000"/>
            <a:ext cx="357187" cy="928688"/>
          </a:xfrm>
          <a:prstGeom prst="upArrow">
            <a:avLst/>
          </a:prstGeom>
          <a:solidFill>
            <a:schemeClr val="accent4">
              <a:lumMod val="75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4" name="Стрелка вверх 63"/>
          <p:cNvSpPr/>
          <p:nvPr/>
        </p:nvSpPr>
        <p:spPr>
          <a:xfrm>
            <a:off x="2643188" y="2428875"/>
            <a:ext cx="357187" cy="928688"/>
          </a:xfrm>
          <a:prstGeom prst="up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4" name="Блок-схема: узел 83"/>
          <p:cNvSpPr/>
          <p:nvPr/>
        </p:nvSpPr>
        <p:spPr>
          <a:xfrm>
            <a:off x="2571750" y="1000125"/>
            <a:ext cx="500063" cy="5715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5" name="Блок-схема: узел 84"/>
          <p:cNvSpPr/>
          <p:nvPr/>
        </p:nvSpPr>
        <p:spPr>
          <a:xfrm>
            <a:off x="7572375" y="1000125"/>
            <a:ext cx="500063" cy="5715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1714500" y="5072063"/>
            <a:ext cx="1584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6-(-1)=7</a:t>
            </a:r>
          </a:p>
        </p:txBody>
      </p:sp>
      <p:sp>
        <p:nvSpPr>
          <p:cNvPr id="87" name="Блок-схема: узел 86"/>
          <p:cNvSpPr/>
          <p:nvPr/>
        </p:nvSpPr>
        <p:spPr>
          <a:xfrm>
            <a:off x="8286750" y="1714500"/>
            <a:ext cx="571500" cy="714375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8" name="Стрелка вправо 87"/>
          <p:cNvSpPr/>
          <p:nvPr/>
        </p:nvSpPr>
        <p:spPr>
          <a:xfrm>
            <a:off x="3357563" y="5143500"/>
            <a:ext cx="785812" cy="4286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7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738" name="Rectangle 18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90" name="Прямая соединительная линия 89"/>
          <p:cNvCxnSpPr/>
          <p:nvPr/>
        </p:nvCxnSpPr>
        <p:spPr>
          <a:xfrm>
            <a:off x="4429124" y="5735638"/>
            <a:ext cx="2000264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15" name="Picture 19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5" y="4786313"/>
            <a:ext cx="8191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42" name="Rectangle 21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74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3" y="5000625"/>
            <a:ext cx="9525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45" name="Rectangle 24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746" name="TextBox 100"/>
          <p:cNvSpPr txBox="1">
            <a:spLocks noChangeArrowheads="1"/>
          </p:cNvSpPr>
          <p:nvPr/>
        </p:nvSpPr>
        <p:spPr bwMode="auto">
          <a:xfrm>
            <a:off x="6858000" y="1857375"/>
            <a:ext cx="523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32</a:t>
            </a:r>
          </a:p>
        </p:txBody>
      </p:sp>
      <p:sp>
        <p:nvSpPr>
          <p:cNvPr id="28747" name="TextBox 101"/>
          <p:cNvSpPr txBox="1">
            <a:spLocks noChangeArrowheads="1"/>
          </p:cNvSpPr>
          <p:nvPr/>
        </p:nvSpPr>
        <p:spPr bwMode="auto">
          <a:xfrm>
            <a:off x="3286125" y="1857375"/>
            <a:ext cx="354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1</a:t>
            </a:r>
          </a:p>
        </p:txBody>
      </p:sp>
      <p:sp>
        <p:nvSpPr>
          <p:cNvPr id="28748" name="TextBox 102"/>
          <p:cNvSpPr txBox="1">
            <a:spLocks noChangeArrowheads="1"/>
          </p:cNvSpPr>
          <p:nvPr/>
        </p:nvSpPr>
        <p:spPr bwMode="auto">
          <a:xfrm>
            <a:off x="4000500" y="1857375"/>
            <a:ext cx="354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2</a:t>
            </a:r>
          </a:p>
        </p:txBody>
      </p:sp>
      <p:sp>
        <p:nvSpPr>
          <p:cNvPr id="28749" name="TextBox 103"/>
          <p:cNvSpPr txBox="1">
            <a:spLocks noChangeArrowheads="1"/>
          </p:cNvSpPr>
          <p:nvPr/>
        </p:nvSpPr>
        <p:spPr bwMode="auto">
          <a:xfrm>
            <a:off x="4786313" y="1857375"/>
            <a:ext cx="3540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4</a:t>
            </a:r>
          </a:p>
        </p:txBody>
      </p:sp>
      <p:sp>
        <p:nvSpPr>
          <p:cNvPr id="28750" name="TextBox 104"/>
          <p:cNvSpPr txBox="1">
            <a:spLocks noChangeArrowheads="1"/>
          </p:cNvSpPr>
          <p:nvPr/>
        </p:nvSpPr>
        <p:spPr bwMode="auto">
          <a:xfrm>
            <a:off x="5500688" y="1857375"/>
            <a:ext cx="3540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8</a:t>
            </a:r>
          </a:p>
        </p:txBody>
      </p:sp>
      <p:sp>
        <p:nvSpPr>
          <p:cNvPr id="28751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28752" name="Picture 25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" y="1714500"/>
            <a:ext cx="3333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53" name="Rectangle 27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754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28755" name="Picture 28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813" y="1714500"/>
            <a:ext cx="1714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56" name="Rectangle 30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73" grpId="0" animBg="1"/>
      <p:bldP spid="73" grpId="1" animBg="1"/>
      <p:bldP spid="74" grpId="0" animBg="1"/>
      <p:bldP spid="74" grpId="1" animBg="1"/>
      <p:bldP spid="75" grpId="0"/>
      <p:bldP spid="75" grpId="1"/>
      <p:bldP spid="76" grpId="0"/>
      <p:bldP spid="83" grpId="0" animBg="1"/>
      <p:bldP spid="83" grpId="1" animBg="1"/>
      <p:bldP spid="62" grpId="0" animBg="1"/>
      <p:bldP spid="62" grpId="1" animBg="1"/>
      <p:bldP spid="64" grpId="0" animBg="1"/>
      <p:bldP spid="64" grpId="1" animBg="1"/>
      <p:bldP spid="84" grpId="0" animBg="1"/>
      <p:bldP spid="84" grpId="1" animBg="1"/>
      <p:bldP spid="85" grpId="0" animBg="1"/>
      <p:bldP spid="85" grpId="1" animBg="1"/>
      <p:bldP spid="86" grpId="0"/>
      <p:bldP spid="87" grpId="0" animBg="1"/>
      <p:bldP spid="8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8" y="2071678"/>
          <a:ext cx="7786744" cy="3357585"/>
        </p:xfrm>
        <a:graphic>
          <a:graphicData uri="http://schemas.openxmlformats.org/drawingml/2006/table">
            <a:tbl>
              <a:tblPr/>
              <a:tblGrid>
                <a:gridCol w="1112392"/>
                <a:gridCol w="1112392"/>
                <a:gridCol w="1112392"/>
                <a:gridCol w="1112392"/>
                <a:gridCol w="1112392"/>
                <a:gridCol w="1112392"/>
                <a:gridCol w="1112392"/>
              </a:tblGrid>
              <a:tr h="1119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36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Franklin Gothic Demi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Franklin Gothic Demi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 w="57150"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14375" y="2071688"/>
            <a:ext cx="285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а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00375" y="200025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б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 rot="10800000" flipH="1" flipV="1">
            <a:off x="3000375" y="3321050"/>
            <a:ext cx="4286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д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4214813"/>
            <a:ext cx="285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е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286375" y="207168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в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72375" y="2000250"/>
            <a:ext cx="293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г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357813" y="4286250"/>
            <a:ext cx="411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ж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100013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кросснамбер</a:t>
            </a:r>
            <a:endParaRPr lang="en-US" sz="5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7429500" y="4286250"/>
            <a:ext cx="1071563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357438" y="2643188"/>
            <a:ext cx="1143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928688" y="285750"/>
            <a:ext cx="7358062" cy="15001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:\i (2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1714500"/>
            <a:ext cx="228600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2500313" y="285750"/>
            <a:ext cx="6429375" cy="628650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z="3600" b="1" smtClean="0"/>
              <a:t>    </a:t>
            </a: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Умение решать задачи – практическое искусство,  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подобное плаванию или катанию </a:t>
            </a:r>
            <a:r>
              <a:rPr lang="en-US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на</a:t>
            </a:r>
            <a:r>
              <a:rPr lang="en-US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лыжах,</a:t>
            </a:r>
            <a:r>
              <a:rPr lang="en-US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или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игре на фортепиано;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 научиться</a:t>
            </a:r>
            <a:r>
              <a:rPr lang="en-US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этому</a:t>
            </a:r>
            <a:r>
              <a:rPr lang="en-US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можно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3600" b="1" i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лишь подражая избранным образцам и постоянно тренируясь.</a:t>
            </a:r>
            <a:endParaRPr lang="en-US" sz="3600" b="1" i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en-US" sz="3600" b="1" i="1" smtClean="0">
                <a:latin typeface="Calibri" pitchFamily="34" charset="0"/>
              </a:rPr>
              <a:t>                                   </a:t>
            </a:r>
            <a:r>
              <a:rPr lang="ru-RU" sz="3600" b="1" i="1" smtClean="0"/>
              <a:t> </a:t>
            </a:r>
            <a:r>
              <a:rPr lang="ru-RU" sz="3600" b="1" i="1" smtClean="0">
                <a:solidFill>
                  <a:srgbClr val="FF0000"/>
                </a:solidFill>
                <a:latin typeface="Calibri" pitchFamily="34" charset="0"/>
              </a:rPr>
              <a:t>Д. Пойа.</a:t>
            </a:r>
            <a:r>
              <a:rPr lang="ru-RU" sz="3600" b="1" i="1" smtClean="0">
                <a:latin typeface="Calibri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74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54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58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2285992"/>
          <a:ext cx="7786744" cy="3357585"/>
        </p:xfrm>
        <a:graphic>
          <a:graphicData uri="http://schemas.openxmlformats.org/drawingml/2006/table">
            <a:tbl>
              <a:tblPr/>
              <a:tblGrid>
                <a:gridCol w="1112392"/>
                <a:gridCol w="1112392"/>
                <a:gridCol w="1112392"/>
                <a:gridCol w="1112392"/>
                <a:gridCol w="1112392"/>
                <a:gridCol w="1112392"/>
                <a:gridCol w="1112392"/>
              </a:tblGrid>
              <a:tr h="1119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3600" dirty="0">
                        <a:latin typeface="Franklin Gothic Demi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>
                        <a:latin typeface="Franklin Gothic Demi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n>
                          <a:solidFill>
                            <a:schemeClr val="accent2"/>
                          </a:solidFill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108415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кросснамбер</a:t>
            </a:r>
            <a:endParaRPr lang="en-US" sz="5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2286000" y="2857500"/>
            <a:ext cx="1143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286625" y="4500563"/>
            <a:ext cx="1143000" cy="0"/>
          </a:xfrm>
          <a:prstGeom prst="line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71563" y="2571750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14563" y="2571750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429250" y="2571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572250" y="2571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715250" y="2571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286125" y="3714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357688" y="3714750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429250" y="3714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6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000125" y="4857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 flipH="1">
            <a:off x="2143125" y="4857750"/>
            <a:ext cx="285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0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286125" y="4857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0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29250" y="4857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5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572250" y="4857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0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715250" y="4857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0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00125" y="37147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8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214688" y="2571750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1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715250" y="3643313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  <a:ea typeface="Calibri" pitchFamily="34" charset="0"/>
                <a:cs typeface="Calibri" pitchFamily="34" charset="0"/>
              </a:rPr>
              <a:t>3</a:t>
            </a:r>
            <a:endParaRPr lang="en-US" sz="28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42938" y="2214563"/>
            <a:ext cx="33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а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928938" y="2286000"/>
            <a:ext cx="34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б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43500" y="2286000"/>
            <a:ext cx="336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в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7358063" y="2286000"/>
            <a:ext cx="293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г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857500" y="3357563"/>
            <a:ext cx="363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д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42938" y="4429125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е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072063" y="4500563"/>
            <a:ext cx="4111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Calibri" pitchFamily="34" charset="0"/>
              </a:rPr>
              <a:t>ж</a:t>
            </a:r>
            <a:endParaRPr lang="en-US" sz="24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20" grpId="0"/>
      <p:bldP spid="20" grpId="1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4" grpId="1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8578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Решение задач</a:t>
            </a:r>
            <a:endParaRPr lang="en-US" sz="5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146" name="Picture 2" descr="C:\Documents and Settings\User\Desktop\Новая папка\1237296-dce6f254d8aec0b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86125" y="2643188"/>
            <a:ext cx="2357438" cy="2928937"/>
          </a:xfrm>
        </p:spPr>
      </p:pic>
      <p:sp>
        <p:nvSpPr>
          <p:cNvPr id="5" name="Овал 4"/>
          <p:cNvSpPr/>
          <p:nvPr/>
        </p:nvSpPr>
        <p:spPr>
          <a:xfrm>
            <a:off x="500063" y="142875"/>
            <a:ext cx="8429625" cy="14287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571500" y="642938"/>
            <a:ext cx="7929563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  <a:ea typeface="Calibri" pitchFamily="34" charset="0"/>
                <a:cs typeface="Calibri" pitchFamily="34" charset="0"/>
              </a:rPr>
              <a:t>1.   Дана 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геометрическая прогрессия 3; 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</a:t>
            </a:r>
            <a:r>
              <a:rPr lang="ru-RU" sz="2800" baseline="-250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; 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</a:t>
            </a:r>
            <a:r>
              <a:rPr lang="ru-RU" sz="2800" baseline="-250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3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;…, </a:t>
            </a:r>
            <a:r>
              <a:rPr lang="ru-RU" sz="2800">
                <a:latin typeface="Calibri" pitchFamily="34" charset="0"/>
                <a:ea typeface="Calibri" pitchFamily="34" charset="0"/>
                <a:cs typeface="Calibri" pitchFamily="34" charset="0"/>
              </a:rPr>
              <a:t>знаменатель которой - целое число. Найдите  эту прогрессию, если</a:t>
            </a:r>
            <a:endParaRPr lang="en-US" sz="280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ru-RU" sz="280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                         </a:t>
            </a:r>
            <a:endParaRPr lang="en-US" sz="28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676275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2774" name="Picture 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8" y="1714500"/>
            <a:ext cx="2643187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5" name="Rectangle 6"/>
          <p:cNvSpPr>
            <a:spLocks noChangeArrowheads="1"/>
          </p:cNvSpPr>
          <p:nvPr/>
        </p:nvSpPr>
        <p:spPr bwMode="auto">
          <a:xfrm>
            <a:off x="676275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676275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29000" y="2571750"/>
            <a:ext cx="2214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  <a:ea typeface="Calibri" pitchFamily="34" charset="0"/>
                <a:cs typeface="Calibri" pitchFamily="34" charset="0"/>
              </a:rPr>
              <a:t>Решение:</a:t>
            </a:r>
            <a:endParaRPr lang="en-US" sz="32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57250" y="3286125"/>
            <a:ext cx="2063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  <a:ea typeface="Calibri" pitchFamily="34" charset="0"/>
                <a:cs typeface="Calibri" pitchFamily="34" charset="0"/>
              </a:rPr>
              <a:t>b</a:t>
            </a:r>
            <a:r>
              <a:rPr lang="ru-RU" sz="2400" baseline="-2500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=3</a:t>
            </a:r>
            <a:r>
              <a:rPr lang="en-US" sz="2400">
                <a:latin typeface="Calibri" pitchFamily="34" charset="0"/>
                <a:ea typeface="Calibri" pitchFamily="34" charset="0"/>
                <a:cs typeface="Calibri" pitchFamily="34" charset="0"/>
              </a:rPr>
              <a:t>q, </a:t>
            </a:r>
            <a:r>
              <a:rPr lang="ru-RU" sz="2400">
                <a:latin typeface="Franklin Gothic Book" pitchFamily="34" charset="0"/>
              </a:rPr>
              <a:t> </a:t>
            </a:r>
            <a:r>
              <a:rPr lang="en-US" sz="2400">
                <a:latin typeface="Calibri" pitchFamily="34" charset="0"/>
                <a:ea typeface="Calibri" pitchFamily="34" charset="0"/>
                <a:cs typeface="Calibri" pitchFamily="34" charset="0"/>
              </a:rPr>
              <a:t>b</a:t>
            </a:r>
            <a:r>
              <a:rPr lang="ru-RU" sz="2400" baseline="-25000">
                <a:latin typeface="Calibri" pitchFamily="34" charset="0"/>
                <a:ea typeface="Calibri" pitchFamily="34" charset="0"/>
                <a:cs typeface="Calibri" pitchFamily="34" charset="0"/>
              </a:rPr>
              <a:t>3</a:t>
            </a:r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=3</a:t>
            </a:r>
            <a:r>
              <a:rPr lang="en-US" sz="2400">
                <a:latin typeface="Calibri" pitchFamily="34" charset="0"/>
                <a:ea typeface="Calibri" pitchFamily="34" charset="0"/>
                <a:cs typeface="Calibri" pitchFamily="34" charset="0"/>
              </a:rPr>
              <a:t>q</a:t>
            </a:r>
            <a:r>
              <a:rPr lang="ru-RU" sz="2400" baseline="3000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endParaRPr lang="en-US" sz="24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278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143250"/>
            <a:ext cx="23050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82" name="Rectangle 12"/>
          <p:cNvSpPr>
            <a:spLocks noChangeArrowheads="1"/>
          </p:cNvSpPr>
          <p:nvPr/>
        </p:nvSpPr>
        <p:spPr bwMode="auto">
          <a:xfrm>
            <a:off x="676275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3929063" y="4500563"/>
            <a:ext cx="3857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Блок-схема: узел 18"/>
          <p:cNvSpPr/>
          <p:nvPr/>
        </p:nvSpPr>
        <p:spPr>
          <a:xfrm flipV="1">
            <a:off x="4929188" y="4500563"/>
            <a:ext cx="71437" cy="71437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Блок-схема: узел 19"/>
          <p:cNvSpPr/>
          <p:nvPr/>
        </p:nvSpPr>
        <p:spPr>
          <a:xfrm>
            <a:off x="6786563" y="4500563"/>
            <a:ext cx="71437" cy="71437"/>
          </a:xfrm>
          <a:prstGeom prst="flowChartConnector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Плюс 21"/>
          <p:cNvSpPr/>
          <p:nvPr/>
        </p:nvSpPr>
        <p:spPr>
          <a:xfrm>
            <a:off x="7143750" y="4071938"/>
            <a:ext cx="214313" cy="285750"/>
          </a:xfrm>
          <a:prstGeom prst="mathPlus">
            <a:avLst>
              <a:gd name="adj1" fmla="val 15262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Плюс 22"/>
          <p:cNvSpPr/>
          <p:nvPr/>
        </p:nvSpPr>
        <p:spPr>
          <a:xfrm>
            <a:off x="4357688" y="4071938"/>
            <a:ext cx="214312" cy="285750"/>
          </a:xfrm>
          <a:prstGeom prst="mathPlus">
            <a:avLst>
              <a:gd name="adj1" fmla="val 1526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Минус 23"/>
          <p:cNvSpPr/>
          <p:nvPr/>
        </p:nvSpPr>
        <p:spPr>
          <a:xfrm>
            <a:off x="5786438" y="4643438"/>
            <a:ext cx="357187" cy="71437"/>
          </a:xfrm>
          <a:prstGeom prst="mathMinus">
            <a:avLst>
              <a:gd name="adj1" fmla="val 4548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42938" y="4929188"/>
            <a:ext cx="2468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, </a:t>
            </a:r>
            <a:r>
              <a:rPr lang="en-US" sz="2400">
                <a:latin typeface="Calibri" pitchFamily="34" charset="0"/>
                <a:ea typeface="Calibri" pitchFamily="34" charset="0"/>
                <a:cs typeface="Calibri" pitchFamily="34" charset="0"/>
              </a:rPr>
              <a:t>q</a:t>
            </a:r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=-5; -4; -3; -2; -1</a:t>
            </a:r>
            <a:endParaRPr lang="en-US" sz="24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500813" y="4714875"/>
            <a:ext cx="2143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Franklin Gothic Book" pitchFamily="34" charset="0"/>
              </a:rPr>
              <a:t>  </a:t>
            </a:r>
            <a:r>
              <a:rPr lang="ru-RU" sz="24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3; -15; 75</a:t>
            </a:r>
            <a:endParaRPr lang="en-US" sz="24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ru-RU" sz="24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3; -12; 48;…</a:t>
            </a:r>
            <a:endParaRPr lang="en-US" sz="24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ru-RU" sz="24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3; -9; 27;…</a:t>
            </a:r>
            <a:endParaRPr lang="en-US" sz="24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ru-RU" sz="24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3; -6; 12;…</a:t>
            </a:r>
            <a:endParaRPr lang="en-US" sz="24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ru-RU" sz="24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3; -3; 3;…</a:t>
            </a:r>
            <a:endParaRPr lang="en-US" sz="24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143500" y="5357813"/>
            <a:ext cx="1144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Calibri" pitchFamily="34" charset="0"/>
                <a:ea typeface="Calibri" pitchFamily="34" charset="0"/>
                <a:cs typeface="Calibri" pitchFamily="34" charset="0"/>
              </a:rPr>
              <a:t>Ответ:</a:t>
            </a:r>
            <a:endParaRPr lang="en-US" sz="28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8" name="Дуга 27"/>
          <p:cNvSpPr/>
          <p:nvPr/>
        </p:nvSpPr>
        <p:spPr>
          <a:xfrm rot="807427">
            <a:off x="2401888" y="3673475"/>
            <a:ext cx="2544762" cy="1319213"/>
          </a:xfrm>
          <a:prstGeom prst="arc">
            <a:avLst>
              <a:gd name="adj1" fmla="val 16200000"/>
              <a:gd name="adj2" fmla="val 2139783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Дуга 29"/>
          <p:cNvSpPr/>
          <p:nvPr/>
        </p:nvSpPr>
        <p:spPr>
          <a:xfrm rot="6985583">
            <a:off x="6552407" y="3672681"/>
            <a:ext cx="1879600" cy="1122363"/>
          </a:xfrm>
          <a:prstGeom prst="arc">
            <a:avLst>
              <a:gd name="adj1" fmla="val 2493422"/>
              <a:gd name="adj2" fmla="val 103403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Дуга 30"/>
          <p:cNvSpPr/>
          <p:nvPr/>
        </p:nvSpPr>
        <p:spPr>
          <a:xfrm flipV="1">
            <a:off x="5000625" y="4357688"/>
            <a:ext cx="1785938" cy="500062"/>
          </a:xfrm>
          <a:prstGeom prst="arc">
            <a:avLst>
              <a:gd name="adj1" fmla="val 10674312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9" grpId="0" animBg="1"/>
      <p:bldP spid="20" grpId="0" animBg="1"/>
      <p:bldP spid="22" grpId="0" animBg="1"/>
      <p:bldP spid="23" grpId="0" animBg="1"/>
      <p:bldP spid="24" grpId="0" animBg="1"/>
      <p:bldP spid="24" grpId="1" animBg="1"/>
      <p:bldP spid="25" grpId="0"/>
      <p:bldP spid="26" grpId="0"/>
      <p:bldP spid="28" grpId="0" animBg="1"/>
      <p:bldP spid="30" grpId="0" animBg="1"/>
      <p:bldP spid="3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285750" y="214313"/>
            <a:ext cx="87153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ru-RU" sz="2800">
                <a:latin typeface="Calibri" pitchFamily="34" charset="0"/>
                <a:ea typeface="Calibri" pitchFamily="34" charset="0"/>
                <a:cs typeface="Calibri" pitchFamily="34" charset="0"/>
              </a:rPr>
              <a:t>. Три числа образуют арифметическую прогрессию. Если к первому числу прибавить 8, получится геометрическая прогрессия с суммой членов 26. Найдите эти числа. </a:t>
            </a:r>
            <a:endParaRPr lang="en-US" sz="28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1563" y="2357438"/>
          <a:ext cx="7000924" cy="1857387"/>
        </p:xfrm>
        <a:graphic>
          <a:graphicData uri="http://schemas.openxmlformats.org/drawingml/2006/table">
            <a:tbl>
              <a:tblPr/>
              <a:tblGrid>
                <a:gridCol w="2571768"/>
                <a:gridCol w="1428760"/>
                <a:gridCol w="1506143"/>
                <a:gridCol w="1494253"/>
              </a:tblGrid>
              <a:tr h="480404">
                <a:tc>
                  <a:txBody>
                    <a:bodyPr/>
                    <a:lstStyle/>
                    <a:p>
                      <a:pPr marL="0" marR="0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0"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400" dirty="0" smtClean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  <a:p>
                      <a:endParaRPr kumimoji="0"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52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  <a:p>
                      <a:pPr marL="0" marR="0" algn="ctr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Арифметическая </a:t>
                      </a:r>
                      <a:r>
                        <a:rPr lang="ru-RU" sz="2400" dirty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прогрессия</a:t>
                      </a:r>
                      <a:endParaRPr lang="en-US" sz="24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mbria Math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>
                          <a:latin typeface="Cambria Math"/>
                          <a:ea typeface="Times New Roman"/>
                          <a:cs typeface="Times New Roman"/>
                        </a:rPr>
                      </a:b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46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  <a:p>
                      <a:pPr marL="0" marR="0" algn="ctr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Геометрическая </a:t>
                      </a:r>
                      <a:r>
                        <a:rPr lang="ru-RU" sz="2400" dirty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прогрессия</a:t>
                      </a:r>
                      <a:endParaRPr lang="en-US" sz="2400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214813" y="1785938"/>
            <a:ext cx="1643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  <a:ea typeface="Calibri" pitchFamily="34" charset="0"/>
                <a:cs typeface="Calibri" pitchFamily="34" charset="0"/>
              </a:rPr>
              <a:t>Решение</a:t>
            </a:r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en-US" sz="24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381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5848" name="Picture 8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3" y="2428875"/>
            <a:ext cx="3143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20" name="Rectangle 10"/>
          <p:cNvSpPr>
            <a:spLocks noChangeArrowheads="1"/>
          </p:cNvSpPr>
          <p:nvPr/>
        </p:nvSpPr>
        <p:spPr bwMode="auto">
          <a:xfrm>
            <a:off x="676275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35851" name="Picture 1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0" y="3071813"/>
            <a:ext cx="8572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22" name="Rectangle 13"/>
          <p:cNvSpPr>
            <a:spLocks noChangeArrowheads="1"/>
          </p:cNvSpPr>
          <p:nvPr/>
        </p:nvSpPr>
        <p:spPr bwMode="auto">
          <a:xfrm>
            <a:off x="676275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3" y="3071813"/>
            <a:ext cx="3143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24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5854" name="Picture 1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63" y="3714750"/>
            <a:ext cx="847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26" name="Rectangle 16"/>
          <p:cNvSpPr>
            <a:spLocks noChangeArrowheads="1"/>
          </p:cNvSpPr>
          <p:nvPr/>
        </p:nvSpPr>
        <p:spPr bwMode="auto">
          <a:xfrm>
            <a:off x="676275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7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5857" name="Picture 17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3714750"/>
            <a:ext cx="10287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29" name="Rectangle 19"/>
          <p:cNvSpPr>
            <a:spLocks noChangeArrowheads="1"/>
          </p:cNvSpPr>
          <p:nvPr/>
        </p:nvSpPr>
        <p:spPr bwMode="auto">
          <a:xfrm>
            <a:off x="676275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6" name="Picture 1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0" y="3714750"/>
            <a:ext cx="8572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7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3071813"/>
            <a:ext cx="10287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32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5860" name="Picture 20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38" y="2428875"/>
            <a:ext cx="2381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34" name="Rectangle 22"/>
          <p:cNvSpPr>
            <a:spLocks noChangeArrowheads="1"/>
          </p:cNvSpPr>
          <p:nvPr/>
        </p:nvSpPr>
        <p:spPr bwMode="auto">
          <a:xfrm>
            <a:off x="676275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35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5863" name="Picture 23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188" y="2428875"/>
            <a:ext cx="2190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37" name="Rectangle 25"/>
          <p:cNvSpPr>
            <a:spLocks noChangeArrowheads="1"/>
          </p:cNvSpPr>
          <p:nvPr/>
        </p:nvSpPr>
        <p:spPr bwMode="auto">
          <a:xfrm>
            <a:off x="676275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38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5866" name="Picture 26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5" y="4643438"/>
            <a:ext cx="286543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40" name="Rectangle 28"/>
          <p:cNvSpPr>
            <a:spLocks noChangeArrowheads="1"/>
          </p:cNvSpPr>
          <p:nvPr/>
        </p:nvSpPr>
        <p:spPr bwMode="auto">
          <a:xfrm>
            <a:off x="676275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41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35869" name="Picture 29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813" y="4714875"/>
            <a:ext cx="15589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43" name="Rectangle 31"/>
          <p:cNvSpPr>
            <a:spLocks noChangeArrowheads="1"/>
          </p:cNvSpPr>
          <p:nvPr/>
        </p:nvSpPr>
        <p:spPr bwMode="auto">
          <a:xfrm>
            <a:off x="676275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143250" y="5857875"/>
            <a:ext cx="4244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Ответ: -6; 6; 18 или 10; 6; 2</a:t>
            </a:r>
            <a:endParaRPr lang="en-US" sz="28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14313" y="357188"/>
            <a:ext cx="8643937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3. Уравнение                                имеет корни              , а уравнение</a:t>
            </a:r>
          </a:p>
          <a:p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          –               корни . Определите </a:t>
            </a:r>
            <a:r>
              <a:rPr lang="en-US" sz="2400" i="1">
                <a:latin typeface="Calibri" pitchFamily="34" charset="0"/>
                <a:ea typeface="Calibri" pitchFamily="34" charset="0"/>
                <a:cs typeface="Calibri" pitchFamily="34" charset="0"/>
              </a:rPr>
              <a:t>k</a:t>
            </a:r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 и </a:t>
            </a:r>
            <a:r>
              <a:rPr lang="ru-RU" sz="2400" i="1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i="1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lang="ru-RU" sz="2400">
                <a:latin typeface="Calibri" pitchFamily="34" charset="0"/>
                <a:ea typeface="Calibri" pitchFamily="34" charset="0"/>
                <a:cs typeface="Calibri" pitchFamily="34" charset="0"/>
              </a:rPr>
              <a:t>, если числа – последовательные члены возрастающей геометрической прогрессии</a:t>
            </a:r>
            <a:r>
              <a:rPr lang="ru-RU">
                <a:latin typeface="Franklin Gothic Book" pitchFamily="34" charset="0"/>
              </a:rPr>
              <a:t>.</a:t>
            </a:r>
            <a:endParaRPr lang="en-US">
              <a:latin typeface="Franklin Gothic Book" pitchFamily="34" charset="0"/>
            </a:endParaRPr>
          </a:p>
          <a:p>
            <a:r>
              <a:rPr lang="ru-RU">
                <a:latin typeface="Franklin Gothic Book" pitchFamily="34" charset="0"/>
              </a:rPr>
              <a:t> </a:t>
            </a:r>
            <a:endParaRPr lang="en-US">
              <a:latin typeface="Franklin Gothic Book" pitchFamily="34" charset="0"/>
            </a:endParaRPr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428625"/>
            <a:ext cx="1828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Rectangle 3"/>
          <p:cNvSpPr>
            <a:spLocks noChangeArrowheads="1"/>
          </p:cNvSpPr>
          <p:nvPr/>
        </p:nvSpPr>
        <p:spPr bwMode="auto">
          <a:xfrm>
            <a:off x="676275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88" y="428625"/>
            <a:ext cx="7905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4" name="Rectangle 6"/>
          <p:cNvSpPr>
            <a:spLocks noChangeArrowheads="1"/>
          </p:cNvSpPr>
          <p:nvPr/>
        </p:nvSpPr>
        <p:spPr bwMode="auto">
          <a:xfrm>
            <a:off x="676275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785813"/>
            <a:ext cx="20383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7" name="Rectangle 9"/>
          <p:cNvSpPr>
            <a:spLocks noChangeArrowheads="1"/>
          </p:cNvSpPr>
          <p:nvPr/>
        </p:nvSpPr>
        <p:spPr bwMode="auto">
          <a:xfrm>
            <a:off x="676275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Franklin Gothic Book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63" y="785813"/>
            <a:ext cx="800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30" name="Rectangle 12"/>
          <p:cNvSpPr>
            <a:spLocks noChangeArrowheads="1"/>
          </p:cNvSpPr>
          <p:nvPr/>
        </p:nvSpPr>
        <p:spPr bwMode="auto">
          <a:xfrm>
            <a:off x="676275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6429375" y="5572125"/>
            <a:ext cx="2214563" cy="785813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  <a:hlinkClick r:id="rId6" action="ppaction://hlinksldjump"/>
              </a:rPr>
              <a:t>подсказка</a:t>
            </a:r>
            <a:endParaRPr lang="en-US" sz="240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483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33" name="Rectangle 15"/>
          <p:cNvSpPr>
            <a:spLocks noChangeArrowheads="1"/>
          </p:cNvSpPr>
          <p:nvPr/>
        </p:nvSpPr>
        <p:spPr bwMode="auto">
          <a:xfrm>
            <a:off x="676275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357688" y="2214563"/>
            <a:ext cx="18526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  <a:ea typeface="Calibri" pitchFamily="34" charset="0"/>
                <a:cs typeface="Calibri" pitchFamily="34" charset="0"/>
              </a:rPr>
              <a:t>Решение:</a:t>
            </a:r>
            <a:endParaRPr lang="en-US" sz="32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143250" y="3286125"/>
            <a:ext cx="5381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  <a:ea typeface="Calibri" pitchFamily="34" charset="0"/>
                <a:cs typeface="Calibri" pitchFamily="34" charset="0"/>
              </a:rPr>
              <a:t>- геометрическая прогрессия</a:t>
            </a:r>
            <a:endParaRPr lang="en-US" sz="320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4836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" y="3429000"/>
            <a:ext cx="23145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38" name="Rectangle 18"/>
          <p:cNvSpPr>
            <a:spLocks noChangeArrowheads="1"/>
          </p:cNvSpPr>
          <p:nvPr/>
        </p:nvSpPr>
        <p:spPr bwMode="auto">
          <a:xfrm>
            <a:off x="676275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285875" y="5500688"/>
            <a:ext cx="2755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Ответ: 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k=2, m=32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9" grpId="0"/>
      <p:bldP spid="20" grpId="0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6"/>
          <p:cNvSpPr txBox="1">
            <a:spLocks noChangeArrowheads="1"/>
          </p:cNvSpPr>
          <p:nvPr/>
        </p:nvSpPr>
        <p:spPr bwMode="auto">
          <a:xfrm>
            <a:off x="500063" y="1441450"/>
            <a:ext cx="8143875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Как Вы оцениваете свои знания по данной теме?</a:t>
            </a:r>
          </a:p>
          <a:p>
            <a:r>
              <a:rPr lang="ru-RU" sz="2800">
                <a:latin typeface="Franklin Gothic Book" pitchFamily="34" charset="0"/>
              </a:rPr>
              <a:t>В какой момент Вам было трудно? </a:t>
            </a:r>
          </a:p>
          <a:p>
            <a:r>
              <a:rPr lang="ru-RU" sz="2800">
                <a:latin typeface="Franklin Gothic Book" pitchFamily="34" charset="0"/>
              </a:rPr>
              <a:t>Что больше всего запомнилось и понравилось?</a:t>
            </a:r>
          </a:p>
          <a:p>
            <a:r>
              <a:rPr lang="ru-RU" sz="2800">
                <a:latin typeface="Franklin Gothic Book" pitchFamily="34" charset="0"/>
              </a:rPr>
              <a:t>Почему?</a:t>
            </a:r>
          </a:p>
          <a:p>
            <a:r>
              <a:rPr lang="ru-RU" sz="3200">
                <a:solidFill>
                  <a:srgbClr val="0070C0"/>
                </a:solidFill>
                <a:latin typeface="Franklin Gothic Book" pitchFamily="34" charset="0"/>
              </a:rPr>
              <a:t>      «Пусть каждый день и каждый час, </a:t>
            </a:r>
          </a:p>
          <a:p>
            <a:r>
              <a:rPr lang="ru-RU" sz="3200">
                <a:solidFill>
                  <a:srgbClr val="0070C0"/>
                </a:solidFill>
                <a:latin typeface="Franklin Gothic Book" pitchFamily="34" charset="0"/>
              </a:rPr>
              <a:t>          Вам новое добудет.</a:t>
            </a:r>
          </a:p>
          <a:p>
            <a:r>
              <a:rPr lang="ru-RU" sz="3200">
                <a:solidFill>
                  <a:srgbClr val="0070C0"/>
                </a:solidFill>
                <a:latin typeface="Franklin Gothic Book" pitchFamily="34" charset="0"/>
              </a:rPr>
              <a:t>            Пусть добрым будет ум у вас, </a:t>
            </a:r>
          </a:p>
          <a:p>
            <a:r>
              <a:rPr lang="ru-RU" sz="3200">
                <a:solidFill>
                  <a:srgbClr val="0070C0"/>
                </a:solidFill>
                <a:latin typeface="Franklin Gothic Book" pitchFamily="34" charset="0"/>
              </a:rPr>
              <a:t>               И сердце умным будет.»</a:t>
            </a:r>
            <a:endParaRPr lang="ru-RU" sz="3200">
              <a:latin typeface="Franklin Gothic Book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285728"/>
            <a:ext cx="337772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Рефлексия</a:t>
            </a:r>
          </a:p>
        </p:txBody>
      </p:sp>
      <p:sp>
        <p:nvSpPr>
          <p:cNvPr id="35844" name="TextBox 8"/>
          <p:cNvSpPr txBox="1">
            <a:spLocks noChangeArrowheads="1"/>
          </p:cNvSpPr>
          <p:nvPr/>
        </p:nvSpPr>
        <p:spPr bwMode="auto">
          <a:xfrm>
            <a:off x="4643438" y="5572125"/>
            <a:ext cx="35004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0070C0"/>
                </a:solidFill>
                <a:latin typeface="Franklin Gothic Book" pitchFamily="34" charset="0"/>
              </a:rPr>
              <a:t>С. Маршак</a:t>
            </a:r>
            <a:endParaRPr lang="ru-RU" sz="320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5750" y="1428750"/>
            <a:ext cx="8643938" cy="560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			</a:t>
            </a:r>
            <a:r>
              <a:rPr lang="ru-RU" sz="4000" b="1" dirty="0">
                <a:latin typeface="+mn-lt"/>
              </a:rPr>
              <a:t>Решите задачи.</a:t>
            </a:r>
          </a:p>
          <a:p>
            <a:pPr marL="4572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b="1" i="1" dirty="0">
                <a:latin typeface="+mn-lt"/>
              </a:rPr>
              <a:t>Найдите геометрическую прогрессию, если сумма первых трех членов  ее равна 7, а их произведение равно 8.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latin typeface="+mn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</a:rPr>
              <a:t>2. </a:t>
            </a:r>
            <a:r>
              <a:rPr lang="ru-RU" sz="2400" b="1" i="1" dirty="0">
                <a:latin typeface="+mn-lt"/>
              </a:rPr>
              <a:t>Разделите число 2912 на 6 частей так, чтобы отношение каждой части к последующей было равно   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latin typeface="+mn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</a:rPr>
              <a:t>3. </a:t>
            </a:r>
            <a:r>
              <a:rPr lang="ru-RU" sz="2400" b="1" i="1" dirty="0">
                <a:latin typeface="+mn-lt"/>
              </a:rPr>
              <a:t>В арифметической прогрессии                 составляет              и            		       Сколько нужно взять членов этой прогрессии,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</a:rPr>
              <a:t> чтобы их сумма равнялась 104?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7290" y="214290"/>
            <a:ext cx="625203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Домашнее задание.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6000750" y="4000500"/>
          <a:ext cx="428625" cy="785813"/>
        </p:xfrm>
        <a:graphic>
          <a:graphicData uri="http://schemas.openxmlformats.org/presentationml/2006/ole">
            <p:oleObj spid="_x0000_s1026" name="Формула" r:id="rId3" imgW="152280" imgH="393480" progId="Equation.3">
              <p:embed/>
            </p:oleObj>
          </a:graphicData>
        </a:graphic>
      </p:graphicFrame>
      <p:graphicFrame>
        <p:nvGraphicFramePr>
          <p:cNvPr id="1027" name="Object 12"/>
          <p:cNvGraphicFramePr>
            <a:graphicFrameLocks noChangeAspect="1"/>
          </p:cNvGraphicFramePr>
          <p:nvPr/>
        </p:nvGraphicFramePr>
        <p:xfrm>
          <a:off x="5000625" y="4929188"/>
          <a:ext cx="857250" cy="665162"/>
        </p:xfrm>
        <a:graphic>
          <a:graphicData uri="http://schemas.openxmlformats.org/presentationml/2006/ole">
            <p:oleObj spid="_x0000_s1027" name="Формула" r:id="rId4" imgW="190440" imgH="228600" progId="Equation.3">
              <p:embed/>
            </p:oleObj>
          </a:graphicData>
        </a:graphic>
      </p:graphicFrame>
      <p:graphicFrame>
        <p:nvGraphicFramePr>
          <p:cNvPr id="1028" name="Object 13"/>
          <p:cNvGraphicFramePr>
            <a:graphicFrameLocks noChangeAspect="1"/>
          </p:cNvGraphicFramePr>
          <p:nvPr/>
        </p:nvGraphicFramePr>
        <p:xfrm>
          <a:off x="7643813" y="5000625"/>
          <a:ext cx="714375" cy="677863"/>
        </p:xfrm>
        <a:graphic>
          <a:graphicData uri="http://schemas.openxmlformats.org/presentationml/2006/ole">
            <p:oleObj spid="_x0000_s1028" name="Формула" r:id="rId5" imgW="342720" imgH="431640" progId="Equation.3">
              <p:embed/>
            </p:oleObj>
          </a:graphicData>
        </a:graphic>
      </p:graphicFrame>
      <p:graphicFrame>
        <p:nvGraphicFramePr>
          <p:cNvPr id="1029" name="Object 14"/>
          <p:cNvGraphicFramePr>
            <a:graphicFrameLocks noChangeAspect="1"/>
          </p:cNvGraphicFramePr>
          <p:nvPr/>
        </p:nvGraphicFramePr>
        <p:xfrm>
          <a:off x="415925" y="5478463"/>
          <a:ext cx="2025650" cy="901700"/>
        </p:xfrm>
        <a:graphic>
          <a:graphicData uri="http://schemas.openxmlformats.org/presentationml/2006/ole">
            <p:oleObj spid="_x0000_s1029" name="Формула" r:id="rId6" imgW="6346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en-US" sz="40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214313" y="1554163"/>
            <a:ext cx="8777287" cy="5018087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Алгебра 9 класс. Задания дл обучения и развития учащихся/ сост. Беленкова Е.Ю. «Интелект - Центр». 2005. </a:t>
            </a:r>
            <a:endParaRPr lang="en-US" sz="28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/>
            <a:r>
              <a:rPr lang="ru-RU" sz="2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Библиотека журнала «Математика в школе». Выпуск 23.Математика в ребусах, кроссвордах, чайнвордах, криптограммах. Худадатова С.С. Москва. 2003. </a:t>
            </a:r>
            <a:endParaRPr lang="en-US" sz="28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/>
            <a:r>
              <a:rPr lang="ru-RU" sz="2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Математика. Приложение к газете «Первое сентября». 2000. №46.</a:t>
            </a:r>
            <a:endParaRPr lang="en-US" sz="28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/>
            <a:r>
              <a:rPr lang="ru-RU" sz="2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Разноуровневые дидактические материалы по алгебре для 9 класса/сост. Т.Е. Бондаренко. Воронеж. 2001.</a:t>
            </a:r>
            <a:endParaRPr lang="en-US" sz="28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8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43174" y="285728"/>
            <a:ext cx="363234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литература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7188" y="714375"/>
            <a:ext cx="8072437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u="sng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Теорема Виета</a:t>
            </a:r>
            <a:r>
              <a:rPr lang="ru-RU" sz="280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ru-RU" sz="320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сумма корней приведенного квадратного уравнения равна второму коэффициенту, взятому с противоположным знаком, а произведение корней равно свободному члену.</a:t>
            </a:r>
            <a:endParaRPr lang="en-US" sz="320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676275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813" y="4572000"/>
            <a:ext cx="18573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5" name="Rectangle 6"/>
          <p:cNvSpPr>
            <a:spLocks noChangeArrowheads="1"/>
          </p:cNvSpPr>
          <p:nvPr/>
        </p:nvSpPr>
        <p:spPr bwMode="auto">
          <a:xfrm>
            <a:off x="676275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813" y="5000625"/>
            <a:ext cx="15049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8" name="Rectangle 9"/>
          <p:cNvSpPr>
            <a:spLocks noChangeArrowheads="1"/>
          </p:cNvSpPr>
          <p:nvPr/>
        </p:nvSpPr>
        <p:spPr bwMode="auto">
          <a:xfrm>
            <a:off x="676275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63" y="3571875"/>
            <a:ext cx="24003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01" name="Rectangle 12"/>
          <p:cNvSpPr>
            <a:spLocks noChangeArrowheads="1"/>
          </p:cNvSpPr>
          <p:nvPr/>
        </p:nvSpPr>
        <p:spPr bwMode="auto">
          <a:xfrm>
            <a:off x="676275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" name="Левая фигурная скобка 19"/>
          <p:cNvSpPr/>
          <p:nvPr/>
        </p:nvSpPr>
        <p:spPr>
          <a:xfrm>
            <a:off x="1785938" y="4500563"/>
            <a:ext cx="500062" cy="100012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Управляющая кнопка: назад 20">
            <a:hlinkClick r:id="rId5" action="ppaction://hlinksldjump" highlightClick="1"/>
          </p:cNvPr>
          <p:cNvSpPr/>
          <p:nvPr/>
        </p:nvSpPr>
        <p:spPr>
          <a:xfrm>
            <a:off x="7858125" y="5643563"/>
            <a:ext cx="614363" cy="428625"/>
          </a:xfrm>
          <a:prstGeom prst="actionButtonBackPreviou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8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8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428875" y="1928813"/>
            <a:ext cx="6486525" cy="38576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ru-RU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Французское слово </a:t>
            </a:r>
            <a:r>
              <a:rPr lang="ru-RU" b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«десерт» </a:t>
            </a:r>
            <a:r>
              <a:rPr lang="ru-RU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означает сладкие блюда, подаваемые в конце обеда. Названия некоторых десертов, пирожных и мороженного, также имеют французское происхождение.</a:t>
            </a:r>
            <a:r>
              <a:rPr lang="ru-RU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Например, мороженое «пломбир»  получило свое название от французского города Пломбьер. Где оно впервые было изготовлено по особой рецептуре.</a:t>
            </a:r>
            <a:endParaRPr lang="en-US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smtClean="0"/>
          </a:p>
        </p:txBody>
      </p:sp>
      <p:sp>
        <p:nvSpPr>
          <p:cNvPr id="10" name="Овал 9"/>
          <p:cNvSpPr/>
          <p:nvPr/>
        </p:nvSpPr>
        <p:spPr>
          <a:xfrm>
            <a:off x="714375" y="214313"/>
            <a:ext cx="7929563" cy="15001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22" name="Picture 2" descr="E:\MM900295163.GIF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2071688"/>
            <a:ext cx="2071687" cy="2714625"/>
          </a:xfrm>
        </p:spPr>
      </p:pic>
      <p:sp>
        <p:nvSpPr>
          <p:cNvPr id="6" name="Прямоугольник 5"/>
          <p:cNvSpPr/>
          <p:nvPr/>
        </p:nvSpPr>
        <p:spPr>
          <a:xfrm>
            <a:off x="1643042" y="285728"/>
            <a:ext cx="623189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мире интересного</a:t>
            </a:r>
            <a:endParaRPr lang="ru-RU" sz="54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4"/>
          <p:cNvSpPr>
            <a:spLocks noGrp="1"/>
          </p:cNvSpPr>
          <p:nvPr>
            <p:ph idx="4294967295"/>
          </p:nvPr>
        </p:nvSpPr>
        <p:spPr>
          <a:xfrm>
            <a:off x="4500563" y="1143000"/>
            <a:ext cx="4643437" cy="421481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</a:t>
            </a:r>
            <a:endParaRPr lang="en-US" sz="5800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000500" y="1285875"/>
            <a:ext cx="4929188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Узнайте, как переводится французское слово </a:t>
            </a:r>
            <a:r>
              <a:rPr lang="ru-RU" sz="36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«безе» </a:t>
            </a:r>
            <a:r>
              <a:rPr lang="ru-RU" sz="36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(легкое пирожное из взбитых яичных белков и сахара)?</a:t>
            </a:r>
            <a:endParaRPr lang="en-US" sz="3600">
              <a:solidFill>
                <a:schemeClr val="tx2"/>
              </a:solidFill>
              <a:latin typeface="Franklin Gothic Book" pitchFamily="34" charset="0"/>
            </a:endParaRPr>
          </a:p>
        </p:txBody>
      </p:sp>
      <p:pic>
        <p:nvPicPr>
          <p:cNvPr id="3075" name="Picture 3" descr="E:\Новая папка (3)\2012-01-10_173809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357313"/>
            <a:ext cx="3714750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25" y="3500438"/>
          <a:ext cx="6524625" cy="2073276"/>
        </p:xfrm>
        <a:graphic>
          <a:graphicData uri="http://schemas.openxmlformats.org/drawingml/2006/table">
            <a:tbl>
              <a:tblPr/>
              <a:tblGrid>
                <a:gridCol w="3262313"/>
                <a:gridCol w="3262312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38,5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-38,5</a:t>
                      </a: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молния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поцелуй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3" name="TextBox 5"/>
          <p:cNvSpPr txBox="1">
            <a:spLocks noChangeArrowheads="1"/>
          </p:cNvSpPr>
          <p:nvPr/>
        </p:nvSpPr>
        <p:spPr bwMode="auto">
          <a:xfrm>
            <a:off x="214313" y="571500"/>
            <a:ext cx="892968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Calibri" pitchFamily="34" charset="0"/>
                <a:ea typeface="Calibri" pitchFamily="34" charset="0"/>
                <a:cs typeface="Calibri" pitchFamily="34" charset="0"/>
              </a:rPr>
              <a:t>Найдите </a:t>
            </a:r>
            <a:r>
              <a:rPr lang="ru-RU" sz="36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сумму</a:t>
            </a:r>
            <a:r>
              <a:rPr lang="ru-RU" sz="3600" b="1">
                <a:latin typeface="Calibri" pitchFamily="34" charset="0"/>
                <a:ea typeface="Calibri" pitchFamily="34" charset="0"/>
                <a:cs typeface="Calibri" pitchFamily="34" charset="0"/>
              </a:rPr>
              <a:t> одиннадцати членов </a:t>
            </a:r>
            <a:r>
              <a:rPr lang="ru-RU" sz="36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арифметической</a:t>
            </a:r>
            <a:r>
              <a:rPr lang="ru-RU" sz="3600" b="1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sz="36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прогрессии</a:t>
            </a:r>
            <a:r>
              <a:rPr lang="ru-RU" sz="3600" b="1">
                <a:latin typeface="Calibri" pitchFamily="34" charset="0"/>
                <a:ea typeface="Calibri" pitchFamily="34" charset="0"/>
                <a:cs typeface="Calibri" pitchFamily="34" charset="0"/>
              </a:rPr>
              <a:t>, первый член которой равен – 5, а шестой равен – 3,5.</a:t>
            </a:r>
            <a:endParaRPr lang="en-US" sz="3600" b="1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072063" y="5214938"/>
            <a:ext cx="17859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428728" y="2643182"/>
            <a:ext cx="607223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Варианты ответов: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_75cd9_933ac16e_X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357188"/>
            <a:ext cx="3643312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3857625" y="214313"/>
            <a:ext cx="5286375" cy="38576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3600" b="1" smtClean="0"/>
              <a:t>   </a:t>
            </a:r>
            <a:r>
              <a:rPr lang="ru-RU" sz="3600" b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молния</a:t>
            </a:r>
            <a:r>
              <a:rPr lang="ru-RU" sz="36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- перевод французского слова «эклер» (пирожное из заварного теста с кремом внутри</a:t>
            </a:r>
            <a:r>
              <a:rPr lang="ru-RU" sz="3600" smtClean="0">
                <a:latin typeface="Calibri" pitchFamily="34" charset="0"/>
                <a:ea typeface="Calibri" pitchFamily="34" charset="0"/>
                <a:cs typeface="Calibri" pitchFamily="34" charset="0"/>
              </a:rPr>
              <a:t>).</a:t>
            </a:r>
            <a:endParaRPr lang="en-US" sz="36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4100" name="Picture 4" descr="E:\772303_lybly_pokyshat_pi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43313" y="3357563"/>
            <a:ext cx="4262437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6286544" cy="1571636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cap="none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Прогрессии в жизни и быту</a:t>
            </a:r>
            <a:endParaRPr lang="en-US" sz="4800" b="1" cap="none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57188" y="0"/>
            <a:ext cx="828675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482547" y="2551837"/>
            <a:ext cx="8332794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природе все продумано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                 и совершенно</a:t>
            </a: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3"/>
          <p:cNvSpPr>
            <a:spLocks noGrp="1"/>
          </p:cNvSpPr>
          <p:nvPr>
            <p:ph sz="half" idx="4294967295"/>
          </p:nvPr>
        </p:nvSpPr>
        <p:spPr>
          <a:xfrm>
            <a:off x="0" y="2174875"/>
            <a:ext cx="4040188" cy="395128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</a:t>
            </a:r>
            <a:endParaRPr lang="en-US" sz="3900" b="1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42938" y="4643438"/>
            <a:ext cx="3286125" cy="0"/>
          </a:xfrm>
          <a:prstGeom prst="line">
            <a:avLst/>
          </a:prstGeom>
          <a:ln w="25400"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857250" y="3286125"/>
          <a:ext cx="407870" cy="1385454"/>
        </p:xfrm>
        <a:graphic>
          <a:graphicData uri="http://schemas.openxmlformats.org/drawingml/2006/table">
            <a:tbl>
              <a:tblPr/>
              <a:tblGrid>
                <a:gridCol w="407870"/>
              </a:tblGrid>
              <a:tr h="13854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tx2">
                        <a:lumMod val="1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000250" y="2714625"/>
          <a:ext cx="429491" cy="1898073"/>
        </p:xfrm>
        <a:graphic>
          <a:graphicData uri="http://schemas.openxmlformats.org/drawingml/2006/table">
            <a:tbl>
              <a:tblPr/>
              <a:tblGrid>
                <a:gridCol w="429491"/>
              </a:tblGrid>
              <a:tr h="18980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tx2">
                        <a:lumMod val="1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786063" y="2000250"/>
          <a:ext cx="430777" cy="2648391"/>
        </p:xfrm>
        <a:graphic>
          <a:graphicData uri="http://schemas.openxmlformats.org/drawingml/2006/table">
            <a:tbl>
              <a:tblPr/>
              <a:tblGrid>
                <a:gridCol w="430777"/>
              </a:tblGrid>
              <a:tr h="264839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tx2">
                        <a:lumMod val="1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500438" y="1285875"/>
          <a:ext cx="428628" cy="3338945"/>
        </p:xfrm>
        <a:graphic>
          <a:graphicData uri="http://schemas.openxmlformats.org/drawingml/2006/table">
            <a:tbl>
              <a:tblPr/>
              <a:tblGrid>
                <a:gridCol w="428628"/>
              </a:tblGrid>
              <a:tr h="33389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tx2">
                        <a:lumMod val="1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4143375" y="928688"/>
            <a:ext cx="4643438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latin typeface="Calibri" pitchFamily="34" charset="0"/>
                <a:ea typeface="Calibri" pitchFamily="34" charset="0"/>
                <a:cs typeface="Calibri" pitchFamily="34" charset="0"/>
              </a:rPr>
              <a:t>Вертикальные стержни фермы имеют следующую длину: наименьший </a:t>
            </a:r>
          </a:p>
          <a:p>
            <a:pPr algn="ctr"/>
            <a:r>
              <a:rPr lang="ru-RU" sz="3600" b="1">
                <a:latin typeface="Calibri" pitchFamily="34" charset="0"/>
                <a:ea typeface="Calibri" pitchFamily="34" charset="0"/>
                <a:cs typeface="Calibri" pitchFamily="34" charset="0"/>
              </a:rPr>
              <a:t>5 дм., а каждый следующий – на 2 дм. длиннее. </a:t>
            </a:r>
            <a:r>
              <a:rPr lang="ru-RU" sz="36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Найдите длину семи таких стержней.</a:t>
            </a:r>
            <a:endParaRPr lang="en-US" sz="3600" b="1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000875" y="6072188"/>
            <a:ext cx="2174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Ответ: 77 дм</a:t>
            </a:r>
            <a:r>
              <a:rPr lang="ru-RU">
                <a:latin typeface="Franklin Gothic Book" pitchFamily="34" charset="0"/>
              </a:rPr>
              <a:t>.</a:t>
            </a:r>
            <a:endParaRPr lang="en-US">
              <a:latin typeface="Franklin Gothic Book" pitchFamily="34" charset="0"/>
            </a:endParaRPr>
          </a:p>
        </p:txBody>
      </p:sp>
      <p:sp>
        <p:nvSpPr>
          <p:cNvPr id="13" name="Левая фигурная скобка 12"/>
          <p:cNvSpPr/>
          <p:nvPr/>
        </p:nvSpPr>
        <p:spPr>
          <a:xfrm>
            <a:off x="571500" y="3286125"/>
            <a:ext cx="214313" cy="1357313"/>
          </a:xfrm>
          <a:prstGeom prst="leftBrac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0" y="3714750"/>
            <a:ext cx="642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5дм</a:t>
            </a:r>
          </a:p>
        </p:txBody>
      </p:sp>
      <p:sp>
        <p:nvSpPr>
          <p:cNvPr id="15" name="Левая фигурная скобка 14"/>
          <p:cNvSpPr/>
          <p:nvPr/>
        </p:nvSpPr>
        <p:spPr>
          <a:xfrm>
            <a:off x="1714500" y="2714625"/>
            <a:ext cx="285750" cy="1928813"/>
          </a:xfrm>
          <a:prstGeom prst="leftBrac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14438" y="3500438"/>
            <a:ext cx="642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7дм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3" grpId="0" animBg="1"/>
      <p:bldP spid="14" grpId="0"/>
      <p:bldP spid="15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Desktop\Новая папка\xjmhbxeh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0" y="1357313"/>
            <a:ext cx="3857625" cy="363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7"/>
          <p:cNvSpPr>
            <a:spLocks noGrp="1"/>
          </p:cNvSpPr>
          <p:nvPr>
            <p:ph sz="quarter" idx="4294967295"/>
          </p:nvPr>
        </p:nvSpPr>
        <p:spPr>
          <a:xfrm>
            <a:off x="214313" y="857250"/>
            <a:ext cx="4076700" cy="44005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r>
              <a:rPr lang="ru-RU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В благоприятных условиях бактерия размножается так, что за 1 секунду делится на три. Сколько бактерий будет в пробирке через 5 секунд?</a:t>
            </a:r>
            <a:endParaRPr lang="en-US" b="1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/>
            <a:endParaRPr lang="en-US" sz="300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143375" y="6000750"/>
            <a:ext cx="1774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Ответ: 121</a:t>
            </a:r>
            <a:endParaRPr lang="en-US" sz="280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1251</TotalTime>
  <Words>873</Words>
  <Application>Microsoft Office PowerPoint</Application>
  <PresentationFormat>Экран (4:3)</PresentationFormat>
  <Paragraphs>154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7" baseType="lpstr">
      <vt:lpstr>Arial</vt:lpstr>
      <vt:lpstr>Franklin Gothic Medium</vt:lpstr>
      <vt:lpstr>Franklin Gothic Book</vt:lpstr>
      <vt:lpstr>Wingdings 2</vt:lpstr>
      <vt:lpstr>Calibri</vt:lpstr>
      <vt:lpstr>Cambria Math</vt:lpstr>
      <vt:lpstr>Times New Roman</vt:lpstr>
      <vt:lpstr>Трек</vt:lpstr>
      <vt:lpstr>Формула</vt:lpstr>
      <vt:lpstr>   </vt:lpstr>
      <vt:lpstr>Слайд 2</vt:lpstr>
      <vt:lpstr>Слайд 3</vt:lpstr>
      <vt:lpstr>Слайд 4</vt:lpstr>
      <vt:lpstr>Слайд 5</vt:lpstr>
      <vt:lpstr>Слайд 6</vt:lpstr>
      <vt:lpstr>Прогрессии в жизни и быту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Немного истории</vt:lpstr>
      <vt:lpstr>Слайд 16</vt:lpstr>
      <vt:lpstr>Слайд 17</vt:lpstr>
      <vt:lpstr>Слайд 18</vt:lpstr>
      <vt:lpstr>кросснамбер</vt:lpstr>
      <vt:lpstr>кросснамбер</vt:lpstr>
      <vt:lpstr>Решение задач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139</cp:revision>
  <dcterms:modified xsi:type="dcterms:W3CDTF">2013-03-14T21:14:44Z</dcterms:modified>
</cp:coreProperties>
</file>