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C881"/>
    <a:srgbClr val="E13D9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695A3E0-20D3-442B-B5BA-880959385C52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81C0EE-BE73-44C4-B4DA-52A248FA4C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Геометрия 7 класс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064BEA-7045-466A-9A04-CCCA24FD5DA4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E76FF7-AD94-4D0E-B83E-C3F62A146533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z="2400" b="1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C1E75B-C460-4B50-8DAD-9872540E7B5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7200" dirty="0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CA9B21-389B-44FA-A33D-4C298596714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7DE0BB-C01E-43A5-BA2F-E562E206D8A4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z="28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5A6AEA-F1D8-4F81-B637-9B802D85FC55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b="1" i="1" u="sng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AFB760-2200-425F-B087-EBF9AAA650A4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E5E4E1-128A-4363-99F0-C19478DD5DFC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1E211B-1EC4-4F8E-BBF5-5A5CA19D90CA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8E287F-3607-43B7-8D3A-01AA34BBFB2C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7CD95-C1AD-45AD-AF4D-52DF87770CDB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30D01-65B0-4AD6-9F62-46CCD42CC3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4668F-42E3-436D-A94D-12F3BAAF28D3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BAB83-9653-46E6-A5DB-F29A05BE119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466A0-0E6B-43A8-B2FA-42BD139FC083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3771C-E80D-4657-A7DE-36F9668A56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DF9ED-071A-4029-8B30-536BCF16F162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4483A-B081-4B14-9A0F-3C04EE1294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92740-44DB-4AE8-A096-84BF0A849D63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6F429-2FD7-4485-B1F4-E9475F80628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3BCBB-EE9A-49E3-80E5-44DE8472331F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26CD0-110A-4037-89EA-E1127536737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5A61B-9A12-49C1-AD00-535B5A3A26C8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3E2FE-B488-4BA4-8578-03A2E049B9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E41C5-1382-4B63-B1D6-18CD0C0F8DFB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4C986-7A55-40FB-A417-833AE93E21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880ED-D59C-4CF8-AF86-0215F8CBF4A6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CF085-5E0D-4208-8AE2-2CE48D873E8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035EF-D829-4656-86DB-A5A8007AAA71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A8CD4-6203-4729-BCE7-85A1C98539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8A618-85C7-4C30-ACA0-67ABCED46BF1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F2098-2A43-4B69-B1A5-E74F6050F89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4101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09C334-B1CD-4C71-BA32-9BC024C06115}" type="datetimeFigureOut">
              <a:rPr lang="ru-RU"/>
              <a:pPr>
                <a:defRPr/>
              </a:pPr>
              <a:t>31.03.2013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39EA15-A87D-46C6-8267-FE7C448CDA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45" r:id="rId4"/>
    <p:sldLayoutId id="2147483851" r:id="rId5"/>
    <p:sldLayoutId id="2147483846" r:id="rId6"/>
    <p:sldLayoutId id="2147483852" r:id="rId7"/>
    <p:sldLayoutId id="2147483853" r:id="rId8"/>
    <p:sldLayoutId id="2147483854" r:id="rId9"/>
    <p:sldLayoutId id="2147483847" r:id="rId10"/>
    <p:sldLayoutId id="21474838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4.bin"/><Relationship Id="rId18" Type="http://schemas.openxmlformats.org/officeDocument/2006/relationships/oleObject" Target="../embeddings/oleObject19.bin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6.bin"/><Relationship Id="rId10" Type="http://schemas.openxmlformats.org/officeDocument/2006/relationships/oleObject" Target="../embeddings/oleObject11.bin"/><Relationship Id="rId19" Type="http://schemas.openxmlformats.org/officeDocument/2006/relationships/oleObject" Target="../embeddings/oleObject20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825" y="5876925"/>
            <a:ext cx="8713788" cy="7207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Колкунова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Л.Ю. – учитель математики ГБОУ СОШ №1305 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Москвы</a:t>
            </a:r>
            <a:endParaRPr lang="ru-RU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849694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Геометрия 7 класс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4725144"/>
            <a:ext cx="846449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Геометрия 7 – 9 </a:t>
            </a:r>
            <a:r>
              <a:rPr lang="ru-RU" sz="4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Л.С.Атанасян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980728"/>
            <a:ext cx="8533456" cy="34163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задач на применение признаков равенства треугольников по готовым чертежам</a:t>
            </a:r>
            <a:endParaRPr lang="ru-RU" sz="5400" b="1" dirty="0">
              <a:ln w="11430"/>
              <a:solidFill>
                <a:schemeClr val="accent3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260648"/>
            <a:ext cx="623888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</p:txBody>
      </p:sp>
      <p:grpSp>
        <p:nvGrpSpPr>
          <p:cNvPr id="3076" name="Группа 8"/>
          <p:cNvGrpSpPr>
            <a:grpSpLocks/>
          </p:cNvGrpSpPr>
          <p:nvPr/>
        </p:nvGrpSpPr>
        <p:grpSpPr bwMode="auto">
          <a:xfrm>
            <a:off x="395288" y="1557338"/>
            <a:ext cx="8353425" cy="3108325"/>
            <a:chOff x="395536" y="1556792"/>
            <a:chExt cx="8352928" cy="3108543"/>
          </a:xfrm>
        </p:grpSpPr>
        <p:sp>
          <p:nvSpPr>
            <p:cNvPr id="3077" name="Прямоугольник 4"/>
            <p:cNvSpPr>
              <a:spLocks noChangeArrowheads="1"/>
            </p:cNvSpPr>
            <p:nvPr/>
          </p:nvSpPr>
          <p:spPr bwMode="auto">
            <a:xfrm>
              <a:off x="395536" y="1556792"/>
              <a:ext cx="8352928" cy="3108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1. Решить задачи №140, 141, 142;</a:t>
              </a:r>
            </a:p>
            <a:p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2. Дополнительная задача:</a:t>
              </a:r>
            </a:p>
            <a:p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Два равнобедренных треугольника </a:t>
              </a:r>
              <a:r>
                <a:rPr lang="ru-RU" sz="2800" i="1">
                  <a:latin typeface="Times New Roman" pitchFamily="18" charset="0"/>
                  <a:cs typeface="Times New Roman" pitchFamily="18" charset="0"/>
                </a:rPr>
                <a:t>АВС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 и </a:t>
              </a:r>
              <a:r>
                <a:rPr lang="en-US" sz="2800" i="1">
                  <a:latin typeface="Times New Roman" pitchFamily="18" charset="0"/>
                  <a:cs typeface="Times New Roman" pitchFamily="18" charset="0"/>
                </a:rPr>
                <a:t>ADC</a:t>
              </a:r>
              <a:r>
                <a:rPr lang="ru-RU" sz="2800" i="1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имеют общее основание </a:t>
              </a:r>
              <a:r>
                <a:rPr lang="ru-RU" sz="2800" i="1">
                  <a:latin typeface="Times New Roman" pitchFamily="18" charset="0"/>
                  <a:cs typeface="Times New Roman" pitchFamily="18" charset="0"/>
                </a:rPr>
                <a:t>АС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. Вершины </a:t>
              </a:r>
              <a:r>
                <a:rPr lang="ru-RU" sz="2800" i="1">
                  <a:latin typeface="Times New Roman" pitchFamily="18" charset="0"/>
                  <a:cs typeface="Times New Roman" pitchFamily="18" charset="0"/>
                </a:rPr>
                <a:t>В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 и </a:t>
              </a:r>
              <a:r>
                <a:rPr lang="en-US" sz="2800" i="1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ru-RU" sz="2800" i="1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расположены по разные стороны от </a:t>
              </a:r>
              <a:r>
                <a:rPr lang="ru-RU" sz="2800" i="1">
                  <a:latin typeface="Times New Roman" pitchFamily="18" charset="0"/>
                  <a:cs typeface="Times New Roman" pitchFamily="18" charset="0"/>
                </a:rPr>
                <a:t>АС. 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Точка </a:t>
              </a:r>
              <a:r>
                <a:rPr lang="ru-RU" sz="2800" i="1">
                  <a:latin typeface="Times New Roman" pitchFamily="18" charset="0"/>
                  <a:cs typeface="Times New Roman" pitchFamily="18" charset="0"/>
                </a:rPr>
                <a:t>Е 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лежит на отрезке </a:t>
              </a:r>
              <a:r>
                <a:rPr lang="en-US" sz="2800" i="1">
                  <a:latin typeface="Times New Roman" pitchFamily="18" charset="0"/>
                  <a:cs typeface="Times New Roman" pitchFamily="18" charset="0"/>
                </a:rPr>
                <a:t>BD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, но не лежит на отрезке </a:t>
              </a:r>
              <a:r>
                <a:rPr lang="en-US" sz="2800" i="1">
                  <a:latin typeface="Times New Roman" pitchFamily="18" charset="0"/>
                  <a:cs typeface="Times New Roman" pitchFamily="18" charset="0"/>
                </a:rPr>
                <a:t>AC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ru-RU" sz="2800" b="1" i="1">
                  <a:latin typeface="Times New Roman" pitchFamily="18" charset="0"/>
                  <a:cs typeface="Times New Roman" pitchFamily="18" charset="0"/>
                </a:rPr>
                <a:t>Докажите</a:t>
              </a:r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, что </a:t>
              </a:r>
              <a:endParaRPr lang="ru-RU" sz="2800" b="1" i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074" name="Object 2"/>
            <p:cNvGraphicFramePr>
              <a:graphicFrameLocks noChangeAspect="1"/>
            </p:cNvGraphicFramePr>
            <p:nvPr/>
          </p:nvGraphicFramePr>
          <p:xfrm>
            <a:off x="3059832" y="4221088"/>
            <a:ext cx="2160240" cy="432048"/>
          </p:xfrm>
          <a:graphic>
            <a:graphicData uri="http://schemas.openxmlformats.org/presentationml/2006/ole">
              <p:oleObj spid="_x0000_s3074" name="Формула" r:id="rId4" imgW="1028520" imgH="1774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Признак равенства треугольников</a:t>
            </a:r>
            <a:endParaRPr lang="ru-RU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79388" y="4365625"/>
            <a:ext cx="87852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/>
              <a:t>Если две стороны и угол между ними одного треугольника соответственно равны двум сторонам и углу между ними другого треугольника, то такие треугольники равны.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611188" y="1484313"/>
            <a:ext cx="1800225" cy="93662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11188" y="2420938"/>
            <a:ext cx="2952750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2411413" y="1484313"/>
            <a:ext cx="1152525" cy="93662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339975" y="2420938"/>
            <a:ext cx="1223963" cy="86360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 flipV="1">
            <a:off x="611188" y="2420938"/>
            <a:ext cx="1728787" cy="86360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Дуга 25"/>
          <p:cNvSpPr/>
          <p:nvPr/>
        </p:nvSpPr>
        <p:spPr>
          <a:xfrm rot="15780225">
            <a:off x="3191669" y="2251869"/>
            <a:ext cx="334962" cy="27305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Дуга 26"/>
          <p:cNvSpPr/>
          <p:nvPr/>
        </p:nvSpPr>
        <p:spPr>
          <a:xfrm rot="12399832">
            <a:off x="3175000" y="2338388"/>
            <a:ext cx="334963" cy="271462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250825" y="2133600"/>
            <a:ext cx="3095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А</a:t>
            </a: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3635375" y="2205038"/>
            <a:ext cx="325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В</a:t>
            </a:r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2484438" y="1125538"/>
            <a:ext cx="301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С</a:t>
            </a: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2195513" y="3357563"/>
            <a:ext cx="333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D</a:t>
            </a:r>
            <a:endParaRPr lang="ru-RU" b="1">
              <a:latin typeface="Franklin Gothic Book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2843213" y="1773238"/>
            <a:ext cx="144462" cy="142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916238" y="2781300"/>
            <a:ext cx="142875" cy="142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ый треугольник 43"/>
          <p:cNvSpPr/>
          <p:nvPr/>
        </p:nvSpPr>
        <p:spPr>
          <a:xfrm rot="19517970">
            <a:off x="5249347" y="1341342"/>
            <a:ext cx="2087812" cy="1008112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ый треугольник 45"/>
          <p:cNvSpPr/>
          <p:nvPr/>
        </p:nvSpPr>
        <p:spPr>
          <a:xfrm rot="8732324">
            <a:off x="4095750" y="3360738"/>
            <a:ext cx="2106613" cy="1008062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flipV="1">
            <a:off x="5292725" y="2349500"/>
            <a:ext cx="287338" cy="142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5867400" y="3141663"/>
            <a:ext cx="217488" cy="142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 rot="3250832">
            <a:off x="4802188" y="2995612"/>
            <a:ext cx="5032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Franklin Gothic Book" pitchFamily="34" charset="0"/>
              </a:rPr>
              <a:t>=</a:t>
            </a:r>
          </a:p>
        </p:txBody>
      </p: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 rot="3250832">
            <a:off x="6025356" y="2131220"/>
            <a:ext cx="5048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dirty="0">
                <a:latin typeface="Franklin Gothic Book" pitchFamily="34" charset="0"/>
              </a:rPr>
              <a:t>=</a:t>
            </a:r>
          </a:p>
        </p:txBody>
      </p:sp>
      <p:sp>
        <p:nvSpPr>
          <p:cNvPr id="61" name="Прямоугольник 60"/>
          <p:cNvSpPr>
            <a:spLocks noChangeArrowheads="1"/>
          </p:cNvSpPr>
          <p:nvPr/>
        </p:nvSpPr>
        <p:spPr bwMode="auto">
          <a:xfrm>
            <a:off x="5148263" y="2565400"/>
            <a:ext cx="330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О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62" name="Прямоугольник 61"/>
          <p:cNvSpPr>
            <a:spLocks noChangeArrowheads="1"/>
          </p:cNvSpPr>
          <p:nvPr/>
        </p:nvSpPr>
        <p:spPr bwMode="auto">
          <a:xfrm>
            <a:off x="3635375" y="3644900"/>
            <a:ext cx="314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Р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63" name="Прямоугольник 62"/>
          <p:cNvSpPr>
            <a:spLocks noChangeArrowheads="1"/>
          </p:cNvSpPr>
          <p:nvPr/>
        </p:nvSpPr>
        <p:spPr bwMode="auto">
          <a:xfrm>
            <a:off x="4716463" y="1628775"/>
            <a:ext cx="325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R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64" name="Прямоугольник 63"/>
          <p:cNvSpPr>
            <a:spLocks noChangeArrowheads="1"/>
          </p:cNvSpPr>
          <p:nvPr/>
        </p:nvSpPr>
        <p:spPr bwMode="auto">
          <a:xfrm>
            <a:off x="7524750" y="1484313"/>
            <a:ext cx="2968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Т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65" name="Прямоугольник 64"/>
          <p:cNvSpPr>
            <a:spLocks noChangeArrowheads="1"/>
          </p:cNvSpPr>
          <p:nvPr/>
        </p:nvSpPr>
        <p:spPr bwMode="auto">
          <a:xfrm>
            <a:off x="6372225" y="3429000"/>
            <a:ext cx="315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S</a:t>
            </a:r>
            <a:endParaRPr lang="ru-RU">
              <a:latin typeface="Franklin Gothic Book" pitchFamily="34" charset="0"/>
            </a:endParaRPr>
          </a:p>
        </p:txBody>
      </p:sp>
      <p:cxnSp>
        <p:nvCxnSpPr>
          <p:cNvPr id="67" name="Скругленная соединительная линия 66"/>
          <p:cNvCxnSpPr/>
          <p:nvPr/>
        </p:nvCxnSpPr>
        <p:spPr>
          <a:xfrm flipV="1">
            <a:off x="1692275" y="2349500"/>
            <a:ext cx="431800" cy="142875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Дуга 71"/>
          <p:cNvSpPr/>
          <p:nvPr/>
        </p:nvSpPr>
        <p:spPr>
          <a:xfrm rot="8907551">
            <a:off x="5634038" y="2735263"/>
            <a:ext cx="468312" cy="334962"/>
          </a:xfrm>
          <a:prstGeom prst="arc">
            <a:avLst>
              <a:gd name="adj1" fmla="val 17470114"/>
              <a:gd name="adj2" fmla="val 165197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Дуга 72"/>
          <p:cNvSpPr/>
          <p:nvPr/>
        </p:nvSpPr>
        <p:spPr>
          <a:xfrm rot="19007815">
            <a:off x="5562600" y="2600325"/>
            <a:ext cx="446088" cy="334963"/>
          </a:xfrm>
          <a:prstGeom prst="arc">
            <a:avLst>
              <a:gd name="adj1" fmla="val 14766142"/>
              <a:gd name="adj2" fmla="val 775366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1042988" y="3716338"/>
            <a:ext cx="1789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∆ АСВ = ∆</a:t>
            </a:r>
            <a:r>
              <a:rPr lang="en-US" b="1"/>
              <a:t>ADB</a:t>
            </a:r>
            <a:endParaRPr lang="ru-RU" b="1"/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6659563" y="3789363"/>
            <a:ext cx="1765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∆ </a:t>
            </a:r>
            <a:r>
              <a:rPr lang="en-US" b="1"/>
              <a:t>POS </a:t>
            </a:r>
            <a:r>
              <a:rPr lang="ru-RU" b="1"/>
              <a:t>= ∆</a:t>
            </a:r>
            <a:r>
              <a:rPr lang="en-US" b="1"/>
              <a:t>TOR</a:t>
            </a: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33" grpId="0"/>
      <p:bldP spid="34" grpId="0"/>
      <p:bldP spid="35" grpId="0"/>
      <p:bldP spid="46" grpId="0" animBg="1"/>
      <p:bldP spid="58" grpId="0"/>
      <p:bldP spid="60" grpId="0"/>
      <p:bldP spid="61" grpId="0"/>
      <p:bldP spid="62" grpId="0"/>
      <p:bldP spid="63" grpId="0"/>
      <p:bldP spid="64" grpId="0"/>
      <p:bldP spid="65" grpId="0"/>
      <p:bldP spid="31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Признак равенства треугольников</a:t>
            </a:r>
            <a:endParaRPr lang="ru-RU" sz="31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 rot="12425813">
            <a:off x="692150" y="1806575"/>
            <a:ext cx="2520950" cy="649288"/>
          </a:xfrm>
          <a:prstGeom prst="triangl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 rot="19964537">
            <a:off x="692150" y="2386013"/>
            <a:ext cx="2520950" cy="647700"/>
          </a:xfrm>
          <a:prstGeom prst="triangl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Дуга 5"/>
          <p:cNvSpPr/>
          <p:nvPr/>
        </p:nvSpPr>
        <p:spPr>
          <a:xfrm rot="18256149">
            <a:off x="1615282" y="2247106"/>
            <a:ext cx="369888" cy="358775"/>
          </a:xfrm>
          <a:prstGeom prst="arc">
            <a:avLst>
              <a:gd name="adj1" fmla="val 17597238"/>
              <a:gd name="adj2" fmla="val 29929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Дуга 7"/>
          <p:cNvSpPr/>
          <p:nvPr/>
        </p:nvSpPr>
        <p:spPr>
          <a:xfrm rot="4866891">
            <a:off x="1642269" y="2305844"/>
            <a:ext cx="368300" cy="360362"/>
          </a:xfrm>
          <a:prstGeom prst="arc">
            <a:avLst>
              <a:gd name="adj1" fmla="val 15877676"/>
              <a:gd name="adj2" fmla="val 29929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Дуга 8"/>
          <p:cNvSpPr/>
          <p:nvPr/>
        </p:nvSpPr>
        <p:spPr>
          <a:xfrm rot="13472799">
            <a:off x="2871788" y="2279650"/>
            <a:ext cx="295275" cy="200025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Дуга 9"/>
          <p:cNvSpPr/>
          <p:nvPr/>
        </p:nvSpPr>
        <p:spPr>
          <a:xfrm rot="13248911">
            <a:off x="2844800" y="2354263"/>
            <a:ext cx="368300" cy="358775"/>
          </a:xfrm>
          <a:prstGeom prst="arc">
            <a:avLst>
              <a:gd name="adj1" fmla="val 17268386"/>
              <a:gd name="adj2" fmla="val 2132589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Полилиния 16"/>
          <p:cNvSpPr/>
          <p:nvPr/>
        </p:nvSpPr>
        <p:spPr>
          <a:xfrm>
            <a:off x="2195513" y="2349500"/>
            <a:ext cx="414337" cy="173038"/>
          </a:xfrm>
          <a:custGeom>
            <a:avLst/>
            <a:gdLst>
              <a:gd name="connsiteX0" fmla="*/ 0 w 413416"/>
              <a:gd name="connsiteY0" fmla="*/ 119349 h 151342"/>
              <a:gd name="connsiteX1" fmla="*/ 53008 w 413416"/>
              <a:gd name="connsiteY1" fmla="*/ 13331 h 151342"/>
              <a:gd name="connsiteX2" fmla="*/ 92765 w 413416"/>
              <a:gd name="connsiteY2" fmla="*/ 79 h 151342"/>
              <a:gd name="connsiteX3" fmla="*/ 172278 w 413416"/>
              <a:gd name="connsiteY3" fmla="*/ 13331 h 151342"/>
              <a:gd name="connsiteX4" fmla="*/ 185530 w 413416"/>
              <a:gd name="connsiteY4" fmla="*/ 53088 h 151342"/>
              <a:gd name="connsiteX5" fmla="*/ 212035 w 413416"/>
              <a:gd name="connsiteY5" fmla="*/ 79592 h 151342"/>
              <a:gd name="connsiteX6" fmla="*/ 225287 w 413416"/>
              <a:gd name="connsiteY6" fmla="*/ 119349 h 151342"/>
              <a:gd name="connsiteX7" fmla="*/ 304800 w 413416"/>
              <a:gd name="connsiteY7" fmla="*/ 145853 h 151342"/>
              <a:gd name="connsiteX8" fmla="*/ 397565 w 413416"/>
              <a:gd name="connsiteY8" fmla="*/ 132601 h 151342"/>
              <a:gd name="connsiteX9" fmla="*/ 410817 w 413416"/>
              <a:gd name="connsiteY9" fmla="*/ 26583 h 151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3416" h="151342">
                <a:moveTo>
                  <a:pt x="0" y="119349"/>
                </a:moveTo>
                <a:cubicBezTo>
                  <a:pt x="13214" y="79705"/>
                  <a:pt x="14460" y="36460"/>
                  <a:pt x="53008" y="13331"/>
                </a:cubicBezTo>
                <a:cubicBezTo>
                  <a:pt x="64986" y="6144"/>
                  <a:pt x="79513" y="4496"/>
                  <a:pt x="92765" y="79"/>
                </a:cubicBezTo>
                <a:cubicBezTo>
                  <a:pt x="119269" y="4496"/>
                  <a:pt x="148948" y="0"/>
                  <a:pt x="172278" y="13331"/>
                </a:cubicBezTo>
                <a:cubicBezTo>
                  <a:pt x="184407" y="20262"/>
                  <a:pt x="178343" y="41110"/>
                  <a:pt x="185530" y="53088"/>
                </a:cubicBezTo>
                <a:cubicBezTo>
                  <a:pt x="191958" y="63802"/>
                  <a:pt x="203200" y="70757"/>
                  <a:pt x="212035" y="79592"/>
                </a:cubicBezTo>
                <a:cubicBezTo>
                  <a:pt x="216452" y="92844"/>
                  <a:pt x="213920" y="111230"/>
                  <a:pt x="225287" y="119349"/>
                </a:cubicBezTo>
                <a:cubicBezTo>
                  <a:pt x="248021" y="135588"/>
                  <a:pt x="304800" y="145853"/>
                  <a:pt x="304800" y="145853"/>
                </a:cubicBezTo>
                <a:cubicBezTo>
                  <a:pt x="335722" y="141436"/>
                  <a:pt x="372577" y="151342"/>
                  <a:pt x="397565" y="132601"/>
                </a:cubicBezTo>
                <a:cubicBezTo>
                  <a:pt x="413416" y="120713"/>
                  <a:pt x="410817" y="49228"/>
                  <a:pt x="410817" y="2658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258888" y="2205038"/>
            <a:ext cx="331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O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539750" y="32131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R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611188" y="1196975"/>
            <a:ext cx="373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M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3276600" y="2133600"/>
            <a:ext cx="3159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S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 rot="12267608">
            <a:off x="4703763" y="2289175"/>
            <a:ext cx="3494087" cy="1392238"/>
          </a:xfrm>
          <a:prstGeom prst="triangle">
            <a:avLst>
              <a:gd name="adj" fmla="val 8814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Равнобедренный треугольник 23"/>
          <p:cNvSpPr/>
          <p:nvPr/>
        </p:nvSpPr>
        <p:spPr>
          <a:xfrm rot="9282146">
            <a:off x="5133975" y="2236788"/>
            <a:ext cx="3494088" cy="1392237"/>
          </a:xfrm>
          <a:prstGeom prst="triangle">
            <a:avLst>
              <a:gd name="adj" fmla="val 1394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26" name="Прямая соединительная линия 25"/>
          <p:cNvCxnSpPr>
            <a:stCxn id="23" idx="4"/>
            <a:endCxn id="23" idx="2"/>
          </p:cNvCxnSpPr>
          <p:nvPr/>
        </p:nvCxnSpPr>
        <p:spPr>
          <a:xfrm>
            <a:off x="5148263" y="1628775"/>
            <a:ext cx="3181350" cy="144780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4500563" y="2997200"/>
            <a:ext cx="376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M</a:t>
            </a:r>
            <a:endParaRPr lang="ru-RU"/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4716463" y="1412875"/>
            <a:ext cx="350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K</a:t>
            </a:r>
            <a:endParaRPr lang="ru-RU" b="1"/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6372225" y="1844675"/>
            <a:ext cx="296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T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8243888" y="1341438"/>
            <a:ext cx="3159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S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8388350" y="2852738"/>
            <a:ext cx="314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Franklin Gothic Book" pitchFamily="34" charset="0"/>
              </a:rPr>
              <a:t>P</a:t>
            </a:r>
            <a:endParaRPr lang="ru-RU">
              <a:latin typeface="Franklin Gothic Book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5724525" y="1844675"/>
            <a:ext cx="142875" cy="1444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7092950" y="2492375"/>
            <a:ext cx="142875" cy="1444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 rot="3658165">
            <a:off x="5510213" y="2384425"/>
            <a:ext cx="425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Franklin Gothic Book" pitchFamily="34" charset="0"/>
              </a:rPr>
              <a:t>=</a:t>
            </a:r>
            <a:endParaRPr lang="ru-RU" sz="3200">
              <a:latin typeface="Franklin Gothic Book" pitchFamily="34" charset="0"/>
            </a:endParaRPr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 rot="3658165">
            <a:off x="7095332" y="1664494"/>
            <a:ext cx="4238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Franklin Gothic Book" pitchFamily="34" charset="0"/>
              </a:rPr>
              <a:t>=</a:t>
            </a:r>
            <a:endParaRPr lang="ru-RU" sz="3200">
              <a:latin typeface="Franklin Gothic Book" pitchFamily="34" charset="0"/>
            </a:endParaRPr>
          </a:p>
        </p:txBody>
      </p:sp>
      <p:sp>
        <p:nvSpPr>
          <p:cNvPr id="40" name="Дуга 39"/>
          <p:cNvSpPr/>
          <p:nvPr/>
        </p:nvSpPr>
        <p:spPr>
          <a:xfrm rot="19640279" flipH="1">
            <a:off x="6186488" y="2138363"/>
            <a:ext cx="431800" cy="503237"/>
          </a:xfrm>
          <a:prstGeom prst="arc">
            <a:avLst>
              <a:gd name="adj1" fmla="val 15719079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Дуга 40"/>
          <p:cNvSpPr/>
          <p:nvPr/>
        </p:nvSpPr>
        <p:spPr>
          <a:xfrm rot="8410066" flipH="1">
            <a:off x="6627813" y="1997075"/>
            <a:ext cx="431800" cy="503238"/>
          </a:xfrm>
          <a:prstGeom prst="arc">
            <a:avLst>
              <a:gd name="adj1" fmla="val 16200000"/>
              <a:gd name="adj2" fmla="val 63902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1835150" y="3429000"/>
            <a:ext cx="1755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∆</a:t>
            </a:r>
            <a:r>
              <a:rPr lang="en-US" b="1"/>
              <a:t>ROS = </a:t>
            </a:r>
            <a:r>
              <a:rPr lang="ru-RU" b="1"/>
              <a:t>∆</a:t>
            </a:r>
            <a:r>
              <a:rPr lang="en-US" b="1"/>
              <a:t>MOS</a:t>
            </a:r>
            <a:endParaRPr lang="ru-RU" b="1"/>
          </a:p>
        </p:txBody>
      </p:sp>
      <p:sp>
        <p:nvSpPr>
          <p:cNvPr id="46" name="Прямоугольник 45"/>
          <p:cNvSpPr>
            <a:spLocks noChangeArrowheads="1"/>
          </p:cNvSpPr>
          <p:nvPr/>
        </p:nvSpPr>
        <p:spPr bwMode="auto">
          <a:xfrm>
            <a:off x="5940425" y="3357563"/>
            <a:ext cx="16779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∆</a:t>
            </a:r>
            <a:r>
              <a:rPr lang="en-US" b="1"/>
              <a:t>KTM = </a:t>
            </a:r>
            <a:r>
              <a:rPr lang="ru-RU" b="1"/>
              <a:t>∆</a:t>
            </a:r>
            <a:r>
              <a:rPr lang="en-US" b="1"/>
              <a:t>STP</a:t>
            </a:r>
            <a:endParaRPr lang="ru-RU" b="1"/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250825" y="4076700"/>
            <a:ext cx="871378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Если сторона и два прилежащих к ней угла одного треугольника, соответственно равны стороне и двум прилежащим углам другого треугольника, то такие треугольники равны.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8" grpId="0"/>
      <p:bldP spid="19" grpId="0"/>
      <p:bldP spid="20" grpId="0"/>
      <p:bldP spid="21" grpId="0"/>
      <p:bldP spid="23" grpId="0" animBg="1"/>
      <p:bldP spid="24" grpId="0" animBg="1"/>
      <p:bldP spid="29" grpId="0"/>
      <p:bldP spid="30" grpId="0"/>
      <p:bldP spid="31" grpId="0"/>
      <p:bldP spid="32" grpId="0"/>
      <p:bldP spid="33" grpId="0"/>
      <p:bldP spid="37" grpId="0"/>
      <p:bldP spid="38" grpId="0"/>
      <p:bldP spid="45" grpId="0"/>
      <p:bldP spid="46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Признак равенства треугольников</a:t>
            </a:r>
            <a:endParaRPr lang="ru-RU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Группа 18"/>
          <p:cNvGrpSpPr>
            <a:grpSpLocks/>
          </p:cNvGrpSpPr>
          <p:nvPr/>
        </p:nvGrpSpPr>
        <p:grpSpPr bwMode="auto">
          <a:xfrm>
            <a:off x="179388" y="1268413"/>
            <a:ext cx="4024312" cy="2025650"/>
            <a:chOff x="179388" y="1268413"/>
            <a:chExt cx="4024312" cy="2025650"/>
          </a:xfrm>
        </p:grpSpPr>
        <p:sp>
          <p:nvSpPr>
            <p:cNvPr id="3" name="Параллелограмм 2"/>
            <p:cNvSpPr/>
            <p:nvPr/>
          </p:nvSpPr>
          <p:spPr>
            <a:xfrm>
              <a:off x="468313" y="1557338"/>
              <a:ext cx="3382962" cy="1511300"/>
            </a:xfrm>
            <a:prstGeom prst="parallelogram">
              <a:avLst>
                <a:gd name="adj" fmla="val 63973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 flipV="1">
              <a:off x="468313" y="1557338"/>
              <a:ext cx="3382962" cy="1511300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97" name="Прямоугольник 5"/>
            <p:cNvSpPr>
              <a:spLocks noChangeArrowheads="1"/>
            </p:cNvSpPr>
            <p:nvPr/>
          </p:nvSpPr>
          <p:spPr bwMode="auto">
            <a:xfrm>
              <a:off x="179388" y="2924175"/>
              <a:ext cx="35083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/>
                <a:t>А</a:t>
              </a:r>
              <a:endParaRPr lang="ru-RU"/>
            </a:p>
          </p:txBody>
        </p:sp>
        <p:sp>
          <p:nvSpPr>
            <p:cNvPr id="16398" name="Прямоугольник 6"/>
            <p:cNvSpPr>
              <a:spLocks noChangeArrowheads="1"/>
            </p:cNvSpPr>
            <p:nvPr/>
          </p:nvSpPr>
          <p:spPr bwMode="auto">
            <a:xfrm>
              <a:off x="1042988" y="1268413"/>
              <a:ext cx="35242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/>
                <a:t>В</a:t>
              </a:r>
              <a:endParaRPr lang="ru-RU"/>
            </a:p>
          </p:txBody>
        </p:sp>
        <p:sp>
          <p:nvSpPr>
            <p:cNvPr id="16399" name="Прямоугольник 7"/>
            <p:cNvSpPr>
              <a:spLocks noChangeArrowheads="1"/>
            </p:cNvSpPr>
            <p:nvPr/>
          </p:nvSpPr>
          <p:spPr bwMode="auto">
            <a:xfrm>
              <a:off x="3851275" y="1268413"/>
              <a:ext cx="35242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/>
                <a:t>С</a:t>
              </a:r>
              <a:endParaRPr lang="ru-RU"/>
            </a:p>
          </p:txBody>
        </p:sp>
        <p:sp>
          <p:nvSpPr>
            <p:cNvPr id="16400" name="Прямоугольник 8"/>
            <p:cNvSpPr>
              <a:spLocks noChangeArrowheads="1"/>
            </p:cNvSpPr>
            <p:nvPr/>
          </p:nvSpPr>
          <p:spPr bwMode="auto">
            <a:xfrm>
              <a:off x="3059113" y="2924175"/>
              <a:ext cx="35242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/>
                <a:t>D</a:t>
              </a:r>
              <a:endParaRPr lang="ru-RU"/>
            </a:p>
          </p:txBody>
        </p:sp>
      </p:grp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 rot="1793110">
            <a:off x="3268663" y="1893888"/>
            <a:ext cx="3714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Cambria" pitchFamily="18" charset="0"/>
              </a:rPr>
              <a:t>_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 rot="1793110">
            <a:off x="892175" y="1751013"/>
            <a:ext cx="3714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Cambria" pitchFamily="18" charset="0"/>
              </a:rPr>
              <a:t>_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 rot="5400000">
            <a:off x="1715294" y="2756694"/>
            <a:ext cx="454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=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 rot="5400000">
            <a:off x="2363787" y="1244601"/>
            <a:ext cx="4540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=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 rot="-1510427">
            <a:off x="1797050" y="1574800"/>
            <a:ext cx="720725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>
                <a:latin typeface="Times New Roman" pitchFamily="18" charset="0"/>
                <a:cs typeface="Times New Roman" pitchFamily="18" charset="0"/>
              </a:rPr>
              <a:t>~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900113" y="3429000"/>
            <a:ext cx="18938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/>
              <a:t>∆АВС = ∆</a:t>
            </a:r>
            <a:r>
              <a:rPr lang="en-US" sz="2000" b="1"/>
              <a:t>ADC</a:t>
            </a:r>
            <a:endParaRPr lang="ru-RU" sz="2000" b="1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250825" y="4005263"/>
            <a:ext cx="856932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200"/>
              <a:t>Если три стороны одного треугольника соответственно равны трем сторонам другого треугольника, то такие треугольники равны.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5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84124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Решение задач по готовым чертежам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0" y="1484313"/>
            <a:ext cx="8964613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Задание</a:t>
            </a:r>
            <a:r>
              <a:rPr lang="ru-RU" sz="2800" b="1"/>
              <a:t> : </a:t>
            </a:r>
            <a:r>
              <a:rPr lang="ru-RU" sz="2400"/>
              <a:t>найдите пары равных треугольников и докажите их равенство.</a:t>
            </a:r>
            <a:endParaRPr lang="ru-RU" sz="2400" b="1"/>
          </a:p>
        </p:txBody>
      </p:sp>
      <p:sp>
        <p:nvSpPr>
          <p:cNvPr id="4" name="Равнобедренный треугольник 3"/>
          <p:cNvSpPr/>
          <p:nvPr/>
        </p:nvSpPr>
        <p:spPr>
          <a:xfrm rot="10800000">
            <a:off x="684213" y="2492375"/>
            <a:ext cx="2951162" cy="1441450"/>
          </a:xfrm>
          <a:prstGeom prst="triangle">
            <a:avLst>
              <a:gd name="adj" fmla="val 7872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684213" y="2492375"/>
            <a:ext cx="2951162" cy="1441450"/>
          </a:xfrm>
          <a:prstGeom prst="triangle">
            <a:avLst>
              <a:gd name="adj" fmla="val 2037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7" name="Прямая соединительная линия 6"/>
          <p:cNvCxnSpPr>
            <a:stCxn id="4" idx="0"/>
            <a:endCxn id="5" idx="2"/>
          </p:cNvCxnSpPr>
          <p:nvPr/>
        </p:nvCxnSpPr>
        <p:spPr>
          <a:xfrm flipV="1">
            <a:off x="1311275" y="2492375"/>
            <a:ext cx="2324100" cy="144145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 rot="-4085050">
            <a:off x="3124994" y="3110707"/>
            <a:ext cx="3381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|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 rot="3836918">
            <a:off x="898525" y="3116263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|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 rot="3611919">
            <a:off x="2606675" y="2652713"/>
            <a:ext cx="4476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 rot="7607461">
            <a:off x="1373188" y="2695575"/>
            <a:ext cx="473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4" name="Дуга 13"/>
          <p:cNvSpPr/>
          <p:nvPr/>
        </p:nvSpPr>
        <p:spPr>
          <a:xfrm>
            <a:off x="755650" y="2492375"/>
            <a:ext cx="360363" cy="28892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" name="Дуга 14"/>
          <p:cNvSpPr/>
          <p:nvPr/>
        </p:nvSpPr>
        <p:spPr>
          <a:xfrm rot="10132815">
            <a:off x="3175000" y="2320925"/>
            <a:ext cx="506413" cy="504825"/>
          </a:xfrm>
          <a:prstGeom prst="arc">
            <a:avLst>
              <a:gd name="adj1" fmla="val 15771834"/>
              <a:gd name="adj2" fmla="val 2070634"/>
            </a:avLst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Дуга 15"/>
          <p:cNvSpPr/>
          <p:nvPr/>
        </p:nvSpPr>
        <p:spPr>
          <a:xfrm rot="2766674">
            <a:off x="643731" y="2382044"/>
            <a:ext cx="506413" cy="504825"/>
          </a:xfrm>
          <a:prstGeom prst="arc">
            <a:avLst>
              <a:gd name="adj1" fmla="val 17008111"/>
              <a:gd name="adj2" fmla="val 2613587"/>
            </a:avLst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323850" y="2420938"/>
            <a:ext cx="350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А</a:t>
            </a:r>
            <a:endParaRPr lang="ru-RU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708400" y="2420938"/>
            <a:ext cx="350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В</a:t>
            </a:r>
            <a:endParaRPr lang="ru-RU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900113" y="3860800"/>
            <a:ext cx="350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С</a:t>
            </a:r>
            <a:endParaRPr lang="ru-RU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3132138" y="3789363"/>
            <a:ext cx="3508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D</a:t>
            </a:r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979613" y="3500438"/>
            <a:ext cx="3635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О</a:t>
            </a:r>
            <a:endParaRPr lang="ru-RU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619250" y="3933825"/>
            <a:ext cx="1203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/>
              <a:t>ВС = </a:t>
            </a:r>
            <a:r>
              <a:rPr lang="en-US" sz="2000" i="1"/>
              <a:t>AD</a:t>
            </a:r>
            <a:endParaRPr lang="ru-RU" sz="2000" i="1"/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5292725" y="2133600"/>
            <a:ext cx="16859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Решение: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4211638" y="2708275"/>
            <a:ext cx="4752975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. АС =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AD = BC, AB – 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общая сторона, следовательно ∆АВС = ∆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ABD</a:t>
            </a:r>
            <a:endParaRPr lang="ru-RU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5795963" y="4581525"/>
          <a:ext cx="431800" cy="360363"/>
        </p:xfrm>
        <a:graphic>
          <a:graphicData uri="http://schemas.openxmlformats.org/presentationml/2006/ole">
            <p:oleObj spid="_x0000_s1026" name="Формула" r:id="rId4" imgW="164957" imgH="152268" progId="Equation.3">
              <p:embed/>
            </p:oleObj>
          </a:graphicData>
        </a:graphic>
      </p:graphicFrame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3348038" y="4076700"/>
            <a:ext cx="57959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. ∆АОВ – равнобедренный, следовательно      ОАВ = </a:t>
            </a:r>
          </a:p>
        </p:txBody>
      </p:sp>
      <p:sp>
        <p:nvSpPr>
          <p:cNvPr id="105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7235825" y="4581525"/>
          <a:ext cx="360363" cy="360363"/>
        </p:xfrm>
        <a:graphic>
          <a:graphicData uri="http://schemas.openxmlformats.org/presentationml/2006/ole">
            <p:oleObj spid="_x0000_s1027" name="Формула" r:id="rId5" imgW="164957" imgH="152268" progId="Equation.3">
              <p:embed/>
            </p:oleObj>
          </a:graphicData>
        </a:graphic>
      </p:graphicFrame>
      <p:sp>
        <p:nvSpPr>
          <p:cNvPr id="10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2627313" y="5157788"/>
          <a:ext cx="306387" cy="287337"/>
        </p:xfrm>
        <a:graphic>
          <a:graphicData uri="http://schemas.openxmlformats.org/presentationml/2006/ole">
            <p:oleObj spid="_x0000_s1028" name="Формула" r:id="rId6" imgW="164957" imgH="152268" progId="Equation.3">
              <p:embed/>
            </p:oleObj>
          </a:graphicData>
        </a:graphic>
      </p:graphicFrame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179388" y="5013325"/>
            <a:ext cx="24399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i="1">
                <a:latin typeface="Times New Roman" pitchFamily="18" charset="0"/>
                <a:cs typeface="Times New Roman" pitchFamily="18" charset="0"/>
              </a:rPr>
              <a:t>следовательно</a:t>
            </a:r>
            <a:endParaRPr lang="ru-RU" sz="2800" i="1"/>
          </a:p>
        </p:txBody>
      </p:sp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3779838" y="5157788"/>
          <a:ext cx="306387" cy="287337"/>
        </p:xfrm>
        <a:graphic>
          <a:graphicData uri="http://schemas.openxmlformats.org/presentationml/2006/ole">
            <p:oleObj spid="_x0000_s1029" name="Формула" r:id="rId7" imgW="164957" imgH="152268" progId="Equation.3">
              <p:embed/>
            </p:oleObj>
          </a:graphicData>
        </a:graphic>
      </p:graphicFrame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>
            <a:off x="2916238" y="5084763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ОАС</a:t>
            </a:r>
            <a:r>
              <a:rPr lang="ru-RU" i="1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3995738" y="5013325"/>
            <a:ext cx="46164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, АС =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следовательно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1619250" y="4365625"/>
            <a:ext cx="1195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/>
              <a:t>АО = ВО</a:t>
            </a:r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250825" y="5516563"/>
            <a:ext cx="25034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i="1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 = ∆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OAC</a:t>
            </a:r>
            <a:endParaRPr lang="ru-RU" sz="2800"/>
          </a:p>
        </p:txBody>
      </p:sp>
      <p:sp>
        <p:nvSpPr>
          <p:cNvPr id="41" name="Прямоугольник 40"/>
          <p:cNvSpPr>
            <a:spLocks noChangeArrowheads="1"/>
          </p:cNvSpPr>
          <p:nvPr/>
        </p:nvSpPr>
        <p:spPr bwMode="auto">
          <a:xfrm>
            <a:off x="250825" y="6165850"/>
            <a:ext cx="62404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∆АВС = ∆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ABD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, ∆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 = ∆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OAC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>
            <a:spLocks noChangeArrowheads="1"/>
          </p:cNvSpPr>
          <p:nvPr/>
        </p:nvSpPr>
        <p:spPr bwMode="auto">
          <a:xfrm>
            <a:off x="7524750" y="4508500"/>
            <a:ext cx="958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i="1">
                <a:latin typeface="Times New Roman" pitchFamily="18" charset="0"/>
                <a:cs typeface="Times New Roman" pitchFamily="18" charset="0"/>
              </a:rPr>
              <a:t>ОВА,</a:t>
            </a:r>
            <a:endParaRPr lang="ru-RU" sz="2800"/>
          </a:p>
        </p:txBody>
      </p:sp>
      <p:sp>
        <p:nvSpPr>
          <p:cNvPr id="44" name="Прямоугольник 43"/>
          <p:cNvSpPr>
            <a:spLocks noChangeArrowheads="1"/>
          </p:cNvSpPr>
          <p:nvPr/>
        </p:nvSpPr>
        <p:spPr bwMode="auto">
          <a:xfrm>
            <a:off x="1763713" y="1773238"/>
            <a:ext cx="720725" cy="133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>
                <a:latin typeface="Times New Roman" pitchFamily="18" charset="0"/>
                <a:cs typeface="Times New Roman" pitchFamily="18" charset="0"/>
              </a:rPr>
              <a:t>~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8" grpId="0"/>
      <p:bldP spid="9" grpId="0"/>
      <p:bldP spid="12" grpId="0"/>
      <p:bldP spid="13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30" grpId="0"/>
      <p:bldP spid="35" grpId="0"/>
      <p:bldP spid="37" grpId="0"/>
      <p:bldP spid="38" grpId="0"/>
      <p:bldP spid="39" grpId="0"/>
      <p:bldP spid="40" grpId="0"/>
      <p:bldP spid="41" grpId="0"/>
      <p:bldP spid="42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684213" y="333375"/>
            <a:ext cx="1800225" cy="1871663"/>
          </a:xfrm>
          <a:prstGeom prst="triangle">
            <a:avLst>
              <a:gd name="adj" fmla="val 23499"/>
            </a:avLst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1403350" y="333375"/>
            <a:ext cx="1800225" cy="1871663"/>
          </a:xfrm>
          <a:prstGeom prst="triangle">
            <a:avLst>
              <a:gd name="adj" fmla="val 74293"/>
            </a:avLst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2" idx="0"/>
          </p:cNvCxnSpPr>
          <p:nvPr/>
        </p:nvCxnSpPr>
        <p:spPr>
          <a:xfrm>
            <a:off x="1106488" y="333375"/>
            <a:ext cx="1377950" cy="187166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3" idx="0"/>
          </p:cNvCxnSpPr>
          <p:nvPr/>
        </p:nvCxnSpPr>
        <p:spPr>
          <a:xfrm flipH="1">
            <a:off x="1403350" y="333375"/>
            <a:ext cx="1338263" cy="187166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23850" y="2060575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А</a:t>
            </a:r>
            <a:endParaRPr lang="ru-RU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132138" y="2205038"/>
            <a:ext cx="350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В</a:t>
            </a:r>
            <a:endParaRPr lang="ru-RU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700338" y="0"/>
            <a:ext cx="350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С</a:t>
            </a:r>
            <a:endParaRPr lang="ru-RU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900113" y="0"/>
            <a:ext cx="350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D</a:t>
            </a:r>
            <a:endParaRPr lang="ru-RU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763713" y="981075"/>
            <a:ext cx="3635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O</a:t>
            </a:r>
            <a:endParaRPr lang="ru-RU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258888" y="2205038"/>
            <a:ext cx="339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E</a:t>
            </a:r>
            <a:endParaRPr lang="ru-RU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339975" y="2205038"/>
            <a:ext cx="325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F</a:t>
            </a:r>
            <a:endParaRPr lang="ru-RU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 rot="7116953">
            <a:off x="2532856" y="1993107"/>
            <a:ext cx="5191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≡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 rot="7219251">
            <a:off x="896937" y="1909763"/>
            <a:ext cx="41751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≡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 rot="2232477">
            <a:off x="1309688" y="530225"/>
            <a:ext cx="3540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‖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 rot="-2693995">
            <a:off x="2184400" y="668338"/>
            <a:ext cx="354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‖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 rot="2056401">
            <a:off x="1512888" y="1563688"/>
            <a:ext cx="43973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─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 rot="7933665">
            <a:off x="1957388" y="1490663"/>
            <a:ext cx="43973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─</a:t>
            </a:r>
          </a:p>
        </p:txBody>
      </p:sp>
      <p:cxnSp>
        <p:nvCxnSpPr>
          <p:cNvPr id="24" name="Прямая соединительная линия 23"/>
          <p:cNvCxnSpPr>
            <a:stCxn id="2" idx="0"/>
          </p:cNvCxnSpPr>
          <p:nvPr/>
        </p:nvCxnSpPr>
        <p:spPr>
          <a:xfrm>
            <a:off x="1106488" y="333375"/>
            <a:ext cx="296862" cy="187166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3" idx="0"/>
          </p:cNvCxnSpPr>
          <p:nvPr/>
        </p:nvCxnSpPr>
        <p:spPr>
          <a:xfrm flipH="1">
            <a:off x="2484438" y="333375"/>
            <a:ext cx="257175" cy="194310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5076825" y="188913"/>
            <a:ext cx="1900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Решение:</a:t>
            </a: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3563938" y="836613"/>
            <a:ext cx="279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DO = OC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, ОЕ =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grpSp>
        <p:nvGrpSpPr>
          <p:cNvPr id="4" name="Группа 73"/>
          <p:cNvGrpSpPr>
            <a:grpSpLocks/>
          </p:cNvGrpSpPr>
          <p:nvPr/>
        </p:nvGrpSpPr>
        <p:grpSpPr bwMode="auto">
          <a:xfrm>
            <a:off x="6227763" y="836613"/>
            <a:ext cx="2511425" cy="461962"/>
            <a:chOff x="6227763" y="836613"/>
            <a:chExt cx="2511425" cy="461962"/>
          </a:xfrm>
        </p:grpSpPr>
        <p:graphicFrame>
          <p:nvGraphicFramePr>
            <p:cNvPr id="2066" name="Object 3"/>
            <p:cNvGraphicFramePr>
              <a:graphicFrameLocks noChangeAspect="1"/>
            </p:cNvGraphicFramePr>
            <p:nvPr/>
          </p:nvGraphicFramePr>
          <p:xfrm>
            <a:off x="6227763" y="908050"/>
            <a:ext cx="360362" cy="288925"/>
          </p:xfrm>
          <a:graphic>
            <a:graphicData uri="http://schemas.openxmlformats.org/presentationml/2006/ole">
              <p:oleObj spid="_x0000_s2066" name="Формула" r:id="rId4" imgW="164957" imgH="152268" progId="Equation.3">
                <p:embed/>
              </p:oleObj>
            </a:graphicData>
          </a:graphic>
        </p:graphicFrame>
        <p:graphicFrame>
          <p:nvGraphicFramePr>
            <p:cNvPr id="2067" name="Object 4"/>
            <p:cNvGraphicFramePr>
              <a:graphicFrameLocks noChangeAspect="1"/>
            </p:cNvGraphicFramePr>
            <p:nvPr/>
          </p:nvGraphicFramePr>
          <p:xfrm>
            <a:off x="7596188" y="908050"/>
            <a:ext cx="360362" cy="288925"/>
          </p:xfrm>
          <a:graphic>
            <a:graphicData uri="http://schemas.openxmlformats.org/presentationml/2006/ole">
              <p:oleObj spid="_x0000_s2067" name="Формула" r:id="rId5" imgW="164957" imgH="152268" progId="Equation.3">
                <p:embed/>
              </p:oleObj>
            </a:graphicData>
          </a:graphic>
        </p:graphicFrame>
        <p:sp>
          <p:nvSpPr>
            <p:cNvPr id="2123" name="Прямоугольник 39"/>
            <p:cNvSpPr>
              <a:spLocks noChangeArrowheads="1"/>
            </p:cNvSpPr>
            <p:nvPr/>
          </p:nvSpPr>
          <p:spPr bwMode="auto">
            <a:xfrm>
              <a:off x="6516688" y="836613"/>
              <a:ext cx="1163637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DO </a:t>
              </a:r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Е</a:t>
              </a:r>
              <a:r>
                <a:rPr lang="ru-RU" sz="2400" b="1" i="1">
                  <a:latin typeface="Times New Roman" pitchFamily="18" charset="0"/>
                  <a:cs typeface="Times New Roman" pitchFamily="18" charset="0"/>
                </a:rPr>
                <a:t> =</a:t>
              </a:r>
              <a:endParaRPr lang="ru-RU" sz="2400"/>
            </a:p>
          </p:txBody>
        </p:sp>
        <p:sp>
          <p:nvSpPr>
            <p:cNvPr id="2124" name="Прямоугольник 40"/>
            <p:cNvSpPr>
              <a:spLocks noChangeArrowheads="1"/>
            </p:cNvSpPr>
            <p:nvPr/>
          </p:nvSpPr>
          <p:spPr bwMode="auto">
            <a:xfrm>
              <a:off x="7885113" y="836613"/>
              <a:ext cx="85407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С</a:t>
              </a:r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OF</a:t>
              </a:r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,</a:t>
              </a:r>
              <a:endParaRPr lang="ru-RU" sz="2400"/>
            </a:p>
          </p:txBody>
        </p:sp>
      </p:grpSp>
      <p:sp>
        <p:nvSpPr>
          <p:cNvPr id="42" name="Прямоугольник 41"/>
          <p:cNvSpPr>
            <a:spLocks noChangeArrowheads="1"/>
          </p:cNvSpPr>
          <p:nvPr/>
        </p:nvSpPr>
        <p:spPr bwMode="auto">
          <a:xfrm>
            <a:off x="3492500" y="1268413"/>
            <a:ext cx="5651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/>
              <a:t>как вертикальные, следовательно </a:t>
            </a:r>
            <a:r>
              <a:rPr lang="ru-RU" sz="2400" b="1" i="1" u="sng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DOE =</a:t>
            </a:r>
            <a:r>
              <a:rPr lang="ru-RU" sz="2400" b="1" i="1" u="sng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COF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i="1"/>
              <a:t>по двум сторонам и углу между ними, следовательно </a:t>
            </a:r>
            <a:endParaRPr lang="ru-RU" sz="24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Дуга 49"/>
          <p:cNvSpPr/>
          <p:nvPr/>
        </p:nvSpPr>
        <p:spPr>
          <a:xfrm rot="19954701">
            <a:off x="1144588" y="1873250"/>
            <a:ext cx="574675" cy="576263"/>
          </a:xfrm>
          <a:prstGeom prst="arc">
            <a:avLst>
              <a:gd name="adj1" fmla="val 17140859"/>
              <a:gd name="adj2" fmla="val 20227445"/>
            </a:avLst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Дуга 50"/>
          <p:cNvSpPr/>
          <p:nvPr/>
        </p:nvSpPr>
        <p:spPr>
          <a:xfrm rot="19954701">
            <a:off x="2079625" y="1873250"/>
            <a:ext cx="576263" cy="576263"/>
          </a:xfrm>
          <a:prstGeom prst="arc">
            <a:avLst>
              <a:gd name="adj1" fmla="val 16491983"/>
              <a:gd name="adj2" fmla="val 20227445"/>
            </a:avLst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395288" y="2636838"/>
            <a:ext cx="2176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DF = DO + OF</a:t>
            </a:r>
            <a:endParaRPr lang="ru-RU" sz="24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>
            <a:spLocks noChangeArrowheads="1"/>
          </p:cNvSpPr>
          <p:nvPr/>
        </p:nvSpPr>
        <p:spPr bwMode="auto">
          <a:xfrm>
            <a:off x="395288" y="2997200"/>
            <a:ext cx="2139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CE = CO + OE</a:t>
            </a:r>
            <a:endParaRPr lang="ru-RU" sz="24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рямоугольник 53"/>
          <p:cNvSpPr>
            <a:spLocks noChangeArrowheads="1"/>
          </p:cNvSpPr>
          <p:nvPr/>
        </p:nvSpPr>
        <p:spPr bwMode="auto">
          <a:xfrm>
            <a:off x="3203575" y="2781300"/>
            <a:ext cx="5159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DF = CE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, Е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/>
              <a:t>общая сторона для </a:t>
            </a:r>
          </a:p>
        </p:txBody>
      </p:sp>
      <p:sp>
        <p:nvSpPr>
          <p:cNvPr id="209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2484438" y="2781300"/>
          <a:ext cx="574675" cy="503238"/>
        </p:xfrm>
        <a:graphic>
          <a:graphicData uri="http://schemas.openxmlformats.org/presentationml/2006/ole">
            <p:oleObj spid="_x0000_s2050" name="Формула" r:id="rId6" imgW="190417" imgH="152334" progId="Equation.3">
              <p:embed/>
            </p:oleObj>
          </a:graphicData>
        </a:graphic>
      </p:graphicFrame>
      <p:grpSp>
        <p:nvGrpSpPr>
          <p:cNvPr id="6" name="Группа 77"/>
          <p:cNvGrpSpPr>
            <a:grpSpLocks/>
          </p:cNvGrpSpPr>
          <p:nvPr/>
        </p:nvGrpSpPr>
        <p:grpSpPr bwMode="auto">
          <a:xfrm>
            <a:off x="323850" y="3213100"/>
            <a:ext cx="8791575" cy="893763"/>
            <a:chOff x="323850" y="3213100"/>
            <a:chExt cx="8791575" cy="893763"/>
          </a:xfrm>
        </p:grpSpPr>
        <p:sp>
          <p:nvSpPr>
            <p:cNvPr id="2119" name="Прямоугольник 56"/>
            <p:cNvSpPr>
              <a:spLocks noChangeArrowheads="1"/>
            </p:cNvSpPr>
            <p:nvPr/>
          </p:nvSpPr>
          <p:spPr bwMode="auto">
            <a:xfrm>
              <a:off x="3203575" y="3213100"/>
              <a:ext cx="220027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∆</a:t>
              </a:r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CEF</a:t>
              </a:r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 и ∆</a:t>
              </a:r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DFE </a:t>
              </a:r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,</a:t>
              </a:r>
              <a:endParaRPr lang="ru-RU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20" name="Прямоугольник 57"/>
            <p:cNvSpPr>
              <a:spLocks noChangeArrowheads="1"/>
            </p:cNvSpPr>
            <p:nvPr/>
          </p:nvSpPr>
          <p:spPr bwMode="auto">
            <a:xfrm>
              <a:off x="5219700" y="3213100"/>
              <a:ext cx="13525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GE = CF</a:t>
              </a:r>
              <a:endParaRPr lang="ru-RU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018" name="Object 10"/>
            <p:cNvGraphicFramePr>
              <a:graphicFrameLocks noChangeAspect="1"/>
            </p:cNvGraphicFramePr>
            <p:nvPr/>
          </p:nvGraphicFramePr>
          <p:xfrm>
            <a:off x="6443663" y="3284538"/>
            <a:ext cx="504825" cy="360362"/>
          </p:xfrm>
          <a:graphic>
            <a:graphicData uri="http://schemas.openxmlformats.org/presentationml/2006/ole">
              <p:oleObj spid="_x0000_s2065" name="Формула" r:id="rId7" imgW="190417" imgH="152334" progId="Equation.3">
                <p:embed/>
              </p:oleObj>
            </a:graphicData>
          </a:graphic>
        </p:graphicFrame>
        <p:sp>
          <p:nvSpPr>
            <p:cNvPr id="2121" name="Прямоугольник 59"/>
            <p:cNvSpPr>
              <a:spLocks noChangeArrowheads="1"/>
            </p:cNvSpPr>
            <p:nvPr/>
          </p:nvSpPr>
          <p:spPr bwMode="auto">
            <a:xfrm>
              <a:off x="6804025" y="3213100"/>
              <a:ext cx="23114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 i="1" u="sng">
                  <a:latin typeface="Times New Roman" pitchFamily="18" charset="0"/>
                  <a:cs typeface="Times New Roman" pitchFamily="18" charset="0"/>
                </a:rPr>
                <a:t>∆</a:t>
              </a:r>
              <a:r>
                <a:rPr lang="en-US" sz="2400" b="1" i="1" u="sng">
                  <a:latin typeface="Times New Roman" pitchFamily="18" charset="0"/>
                  <a:cs typeface="Times New Roman" pitchFamily="18" charset="0"/>
                </a:rPr>
                <a:t>CEF</a:t>
              </a:r>
              <a:r>
                <a:rPr lang="ru-RU" sz="2400" b="1" i="1" u="sng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i="1" u="sng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ru-RU" sz="2400" b="1" i="1" u="sng">
                  <a:latin typeface="Times New Roman" pitchFamily="18" charset="0"/>
                  <a:cs typeface="Times New Roman" pitchFamily="18" charset="0"/>
                </a:rPr>
                <a:t> ∆</a:t>
              </a:r>
              <a:r>
                <a:rPr lang="en-US" sz="2400" b="1" i="1" u="sng">
                  <a:latin typeface="Times New Roman" pitchFamily="18" charset="0"/>
                  <a:cs typeface="Times New Roman" pitchFamily="18" charset="0"/>
                </a:rPr>
                <a:t>DFE</a:t>
              </a:r>
              <a:r>
                <a:rPr lang="ru-RU" sz="2400" b="1" i="1" u="sng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i="1" u="sng">
                  <a:latin typeface="Times New Roman" pitchFamily="18" charset="0"/>
                  <a:cs typeface="Times New Roman" pitchFamily="18" charset="0"/>
                </a:rPr>
                <a:t>-</a:t>
              </a:r>
              <a:endParaRPr lang="ru-RU" sz="2400" b="1" i="1" u="sng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22" name="Прямоугольник 60"/>
            <p:cNvSpPr>
              <a:spLocks noChangeArrowheads="1"/>
            </p:cNvSpPr>
            <p:nvPr/>
          </p:nvSpPr>
          <p:spPr bwMode="auto">
            <a:xfrm>
              <a:off x="323850" y="3644900"/>
              <a:ext cx="3059113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/>
                <a:t>по трем сторонам.</a:t>
              </a:r>
              <a:endParaRPr lang="ru-RU" sz="2400" b="1" i="1"/>
            </a:p>
          </p:txBody>
        </p:sp>
      </p:grpSp>
      <p:sp>
        <p:nvSpPr>
          <p:cNvPr id="63" name="Прямоугольник 62"/>
          <p:cNvSpPr>
            <a:spLocks noChangeArrowheads="1"/>
          </p:cNvSpPr>
          <p:nvPr/>
        </p:nvSpPr>
        <p:spPr bwMode="auto">
          <a:xfrm>
            <a:off x="323850" y="4149725"/>
            <a:ext cx="2033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ЕВ =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EF + FB</a:t>
            </a:r>
            <a:endParaRPr lang="ru-RU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>
            <a:spLocks noChangeArrowheads="1"/>
          </p:cNvSpPr>
          <p:nvPr/>
        </p:nvSpPr>
        <p:spPr bwMode="auto">
          <a:xfrm>
            <a:off x="323850" y="4581525"/>
            <a:ext cx="1989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FA = EF + EA</a:t>
            </a:r>
            <a:endParaRPr lang="ru-RU" sz="2400" b="1" i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3019" name="Object 11"/>
          <p:cNvGraphicFramePr>
            <a:graphicFrameLocks noChangeAspect="1"/>
          </p:cNvGraphicFramePr>
          <p:nvPr/>
        </p:nvGraphicFramePr>
        <p:xfrm>
          <a:off x="2268538" y="4365625"/>
          <a:ext cx="574675" cy="503238"/>
        </p:xfrm>
        <a:graphic>
          <a:graphicData uri="http://schemas.openxmlformats.org/presentationml/2006/ole">
            <p:oleObj spid="_x0000_s2051" name="Формула" r:id="rId8" imgW="190417" imgH="152334" progId="Equation.3">
              <p:embed/>
            </p:oleObj>
          </a:graphicData>
        </a:graphic>
      </p:graphicFrame>
      <p:sp>
        <p:nvSpPr>
          <p:cNvPr id="67" name="Прямоугольник 66"/>
          <p:cNvSpPr>
            <a:spLocks noChangeArrowheads="1"/>
          </p:cNvSpPr>
          <p:nvPr/>
        </p:nvSpPr>
        <p:spPr bwMode="auto">
          <a:xfrm>
            <a:off x="2987675" y="4365625"/>
            <a:ext cx="13287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EB = FA </a:t>
            </a:r>
            <a:endParaRPr lang="ru-RU" sz="2400"/>
          </a:p>
        </p:txBody>
      </p:sp>
      <p:grpSp>
        <p:nvGrpSpPr>
          <p:cNvPr id="7" name="Группа 79"/>
          <p:cNvGrpSpPr>
            <a:grpSpLocks/>
          </p:cNvGrpSpPr>
          <p:nvPr/>
        </p:nvGrpSpPr>
        <p:grpSpPr bwMode="auto">
          <a:xfrm>
            <a:off x="323850" y="5013325"/>
            <a:ext cx="3446463" cy="461963"/>
            <a:chOff x="323850" y="5013325"/>
            <a:chExt cx="3446463" cy="461963"/>
          </a:xfrm>
        </p:grpSpPr>
        <p:sp>
          <p:nvSpPr>
            <p:cNvPr id="2116" name="Прямоугольник 67"/>
            <p:cNvSpPr>
              <a:spLocks noChangeArrowheads="1"/>
            </p:cNvSpPr>
            <p:nvPr/>
          </p:nvSpPr>
          <p:spPr bwMode="auto">
            <a:xfrm>
              <a:off x="323850" y="5013325"/>
              <a:ext cx="138747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CE = DF,</a:t>
              </a:r>
              <a:endParaRPr lang="ru-RU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021" name="Object 13"/>
            <p:cNvGraphicFramePr>
              <a:graphicFrameLocks noChangeAspect="1"/>
            </p:cNvGraphicFramePr>
            <p:nvPr/>
          </p:nvGraphicFramePr>
          <p:xfrm>
            <a:off x="1547813" y="5084763"/>
            <a:ext cx="360362" cy="288925"/>
          </p:xfrm>
          <a:graphic>
            <a:graphicData uri="http://schemas.openxmlformats.org/presentationml/2006/ole">
              <p:oleObj spid="_x0000_s2063" name="Формула" r:id="rId9" imgW="164957" imgH="152268" progId="Equation.3">
                <p:embed/>
              </p:oleObj>
            </a:graphicData>
          </a:graphic>
        </p:graphicFrame>
        <p:sp>
          <p:nvSpPr>
            <p:cNvPr id="2117" name="Прямоугольник 69"/>
            <p:cNvSpPr>
              <a:spLocks noChangeArrowheads="1"/>
            </p:cNvSpPr>
            <p:nvPr/>
          </p:nvSpPr>
          <p:spPr bwMode="auto">
            <a:xfrm>
              <a:off x="1835150" y="5013325"/>
              <a:ext cx="10509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CEF =</a:t>
              </a:r>
              <a:endParaRPr lang="ru-RU" sz="240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022" name="Object 14"/>
            <p:cNvGraphicFramePr>
              <a:graphicFrameLocks noChangeAspect="1"/>
            </p:cNvGraphicFramePr>
            <p:nvPr/>
          </p:nvGraphicFramePr>
          <p:xfrm>
            <a:off x="2700338" y="5084763"/>
            <a:ext cx="360362" cy="288925"/>
          </p:xfrm>
          <a:graphic>
            <a:graphicData uri="http://schemas.openxmlformats.org/presentationml/2006/ole">
              <p:oleObj spid="_x0000_s2064" name="Формула" r:id="rId10" imgW="164957" imgH="152268" progId="Equation.3">
                <p:embed/>
              </p:oleObj>
            </a:graphicData>
          </a:graphic>
        </p:graphicFrame>
        <p:sp>
          <p:nvSpPr>
            <p:cNvPr id="2118" name="Прямоугольник 71"/>
            <p:cNvSpPr>
              <a:spLocks noChangeArrowheads="1"/>
            </p:cNvSpPr>
            <p:nvPr/>
          </p:nvSpPr>
          <p:spPr bwMode="auto">
            <a:xfrm>
              <a:off x="2987675" y="5013325"/>
              <a:ext cx="782638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DFE</a:t>
              </a:r>
              <a:endParaRPr lang="ru-RU" sz="2400" i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73" name="Object 10"/>
          <p:cNvGraphicFramePr>
            <a:graphicFrameLocks noChangeAspect="1"/>
          </p:cNvGraphicFramePr>
          <p:nvPr/>
        </p:nvGraphicFramePr>
        <p:xfrm>
          <a:off x="3708400" y="5084763"/>
          <a:ext cx="503238" cy="360362"/>
        </p:xfrm>
        <a:graphic>
          <a:graphicData uri="http://schemas.openxmlformats.org/presentationml/2006/ole">
            <p:oleObj spid="_x0000_s2052" name="Формула" r:id="rId11" imgW="190417" imgH="152334" progId="Equation.3">
              <p:embed/>
            </p:oleObj>
          </a:graphicData>
        </a:graphic>
      </p:graphicFrame>
      <p:sp>
        <p:nvSpPr>
          <p:cNvPr id="75" name="Прямоугольник 74"/>
          <p:cNvSpPr>
            <a:spLocks noChangeArrowheads="1"/>
          </p:cNvSpPr>
          <p:nvPr/>
        </p:nvSpPr>
        <p:spPr bwMode="auto">
          <a:xfrm>
            <a:off x="4140200" y="5013325"/>
            <a:ext cx="500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u="sng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ADF =</a:t>
            </a:r>
            <a:r>
              <a:rPr lang="ru-RU" sz="2400" b="1" i="1" u="sng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BCE</a:t>
            </a:r>
            <a:r>
              <a:rPr lang="ru-RU" sz="2400" i="1"/>
              <a:t>.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Группа 76"/>
          <p:cNvGrpSpPr>
            <a:grpSpLocks/>
          </p:cNvGrpSpPr>
          <p:nvPr/>
        </p:nvGrpSpPr>
        <p:grpSpPr bwMode="auto">
          <a:xfrm>
            <a:off x="3348038" y="2349500"/>
            <a:ext cx="5795962" cy="460375"/>
            <a:chOff x="3491880" y="2349500"/>
            <a:chExt cx="5796583" cy="460375"/>
          </a:xfrm>
        </p:grpSpPr>
        <p:graphicFrame>
          <p:nvGraphicFramePr>
            <p:cNvPr id="43010" name="Object 2"/>
            <p:cNvGraphicFramePr>
              <a:graphicFrameLocks noChangeAspect="1"/>
            </p:cNvGraphicFramePr>
            <p:nvPr/>
          </p:nvGraphicFramePr>
          <p:xfrm>
            <a:off x="4716463" y="2420938"/>
            <a:ext cx="360362" cy="287337"/>
          </p:xfrm>
          <a:graphic>
            <a:graphicData uri="http://schemas.openxmlformats.org/presentationml/2006/ole">
              <p:oleObj spid="_x0000_s2059" name="Формула" r:id="rId12" imgW="164957" imgH="152268" progId="Equation.3">
                <p:embed/>
              </p:oleObj>
            </a:graphicData>
          </a:graphic>
        </p:graphicFrame>
        <p:sp>
          <p:nvSpPr>
            <p:cNvPr id="2112" name="Прямоугольник 43"/>
            <p:cNvSpPr>
              <a:spLocks noChangeArrowheads="1"/>
            </p:cNvSpPr>
            <p:nvPr/>
          </p:nvSpPr>
          <p:spPr bwMode="auto">
            <a:xfrm>
              <a:off x="3779838" y="2349500"/>
              <a:ext cx="1103312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ODE =</a:t>
              </a:r>
              <a:endParaRPr lang="ru-RU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13" name="Прямоугольник 44"/>
            <p:cNvSpPr>
              <a:spLocks noChangeArrowheads="1"/>
            </p:cNvSpPr>
            <p:nvPr/>
          </p:nvSpPr>
          <p:spPr bwMode="auto">
            <a:xfrm>
              <a:off x="4932363" y="2349500"/>
              <a:ext cx="836612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OCF</a:t>
              </a:r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,</a:t>
              </a:r>
            </a:p>
          </p:txBody>
        </p:sp>
        <p:graphicFrame>
          <p:nvGraphicFramePr>
            <p:cNvPr id="43014" name="Object 6"/>
            <p:cNvGraphicFramePr>
              <a:graphicFrameLocks noChangeAspect="1"/>
            </p:cNvGraphicFramePr>
            <p:nvPr/>
          </p:nvGraphicFramePr>
          <p:xfrm>
            <a:off x="5651500" y="2420938"/>
            <a:ext cx="360363" cy="287337"/>
          </p:xfrm>
          <a:graphic>
            <a:graphicData uri="http://schemas.openxmlformats.org/presentationml/2006/ole">
              <p:oleObj spid="_x0000_s2060" name="Формула" r:id="rId13" imgW="164957" imgH="152268" progId="Equation.3">
                <p:embed/>
              </p:oleObj>
            </a:graphicData>
          </a:graphic>
        </p:graphicFrame>
        <p:graphicFrame>
          <p:nvGraphicFramePr>
            <p:cNvPr id="43015" name="Object 7"/>
            <p:cNvGraphicFramePr>
              <a:graphicFrameLocks noChangeAspect="1"/>
            </p:cNvGraphicFramePr>
            <p:nvPr/>
          </p:nvGraphicFramePr>
          <p:xfrm>
            <a:off x="6804025" y="2420938"/>
            <a:ext cx="360363" cy="287337"/>
          </p:xfrm>
          <a:graphic>
            <a:graphicData uri="http://schemas.openxmlformats.org/presentationml/2006/ole">
              <p:oleObj spid="_x0000_s2061" name="Формула" r:id="rId14" imgW="164957" imgH="152268" progId="Equation.3">
                <p:embed/>
              </p:oleObj>
            </a:graphicData>
          </a:graphic>
        </p:graphicFrame>
        <p:sp>
          <p:nvSpPr>
            <p:cNvPr id="2114" name="Прямоугольник 47"/>
            <p:cNvSpPr>
              <a:spLocks noChangeArrowheads="1"/>
            </p:cNvSpPr>
            <p:nvPr/>
          </p:nvSpPr>
          <p:spPr bwMode="auto">
            <a:xfrm>
              <a:off x="5867400" y="2349500"/>
              <a:ext cx="1162050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DEO =</a:t>
              </a:r>
              <a:r>
                <a:rPr lang="en-US" b="1" i="1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15" name="Прямоугольник 48"/>
            <p:cNvSpPr>
              <a:spLocks noChangeArrowheads="1"/>
            </p:cNvSpPr>
            <p:nvPr/>
          </p:nvSpPr>
          <p:spPr bwMode="auto">
            <a:xfrm>
              <a:off x="7092950" y="2349500"/>
              <a:ext cx="2195513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CFO</a:t>
              </a:r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DE = CF </a:t>
              </a:r>
              <a:endParaRPr lang="ru-RU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6" name="Object 5"/>
            <p:cNvGraphicFramePr>
              <a:graphicFrameLocks noChangeAspect="1"/>
            </p:cNvGraphicFramePr>
            <p:nvPr/>
          </p:nvGraphicFramePr>
          <p:xfrm>
            <a:off x="3491880" y="2421508"/>
            <a:ext cx="360363" cy="287337"/>
          </p:xfrm>
          <a:graphic>
            <a:graphicData uri="http://schemas.openxmlformats.org/presentationml/2006/ole">
              <p:oleObj spid="_x0000_s2062" name="Формула" r:id="rId15" imgW="164957" imgH="152268" progId="Equation.3">
                <p:embed/>
              </p:oleObj>
            </a:graphicData>
          </a:graphic>
        </p:graphicFrame>
      </p:grpSp>
      <p:grpSp>
        <p:nvGrpSpPr>
          <p:cNvPr id="23" name="Группа 81"/>
          <p:cNvGrpSpPr>
            <a:grpSpLocks/>
          </p:cNvGrpSpPr>
          <p:nvPr/>
        </p:nvGrpSpPr>
        <p:grpSpPr bwMode="auto">
          <a:xfrm>
            <a:off x="395288" y="5445125"/>
            <a:ext cx="2205037" cy="461963"/>
            <a:chOff x="395288" y="5445125"/>
            <a:chExt cx="2205037" cy="461963"/>
          </a:xfrm>
        </p:grpSpPr>
        <p:graphicFrame>
          <p:nvGraphicFramePr>
            <p:cNvPr id="43025" name="Object 5"/>
            <p:cNvGraphicFramePr>
              <a:graphicFrameLocks noChangeAspect="1"/>
            </p:cNvGraphicFramePr>
            <p:nvPr/>
          </p:nvGraphicFramePr>
          <p:xfrm>
            <a:off x="395288" y="5516563"/>
            <a:ext cx="360362" cy="287337"/>
          </p:xfrm>
          <a:graphic>
            <a:graphicData uri="http://schemas.openxmlformats.org/presentationml/2006/ole">
              <p:oleObj spid="_x0000_s2057" name="Формула" r:id="rId16" imgW="164957" imgH="152268" progId="Equation.3">
                <p:embed/>
              </p:oleObj>
            </a:graphicData>
          </a:graphic>
        </p:graphicFrame>
        <p:sp>
          <p:nvSpPr>
            <p:cNvPr id="2110" name="Прямоугольник 78"/>
            <p:cNvSpPr>
              <a:spLocks noChangeArrowheads="1"/>
            </p:cNvSpPr>
            <p:nvPr/>
          </p:nvSpPr>
          <p:spPr bwMode="auto">
            <a:xfrm>
              <a:off x="684213" y="5445125"/>
              <a:ext cx="1066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DEF =</a:t>
              </a:r>
              <a:endParaRPr lang="ru-RU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026" name="Object 5"/>
            <p:cNvGraphicFramePr>
              <a:graphicFrameLocks noChangeAspect="1"/>
            </p:cNvGraphicFramePr>
            <p:nvPr/>
          </p:nvGraphicFramePr>
          <p:xfrm>
            <a:off x="1619250" y="5516563"/>
            <a:ext cx="360363" cy="287337"/>
          </p:xfrm>
          <a:graphic>
            <a:graphicData uri="http://schemas.openxmlformats.org/presentationml/2006/ole">
              <p:oleObj spid="_x0000_s2058" name="Формула" r:id="rId17" imgW="164957" imgH="152268" progId="Equation.3">
                <p:embed/>
              </p:oleObj>
            </a:graphicData>
          </a:graphic>
        </p:graphicFrame>
        <p:sp>
          <p:nvSpPr>
            <p:cNvPr id="2111" name="Прямоугольник 80"/>
            <p:cNvSpPr>
              <a:spLocks noChangeArrowheads="1"/>
            </p:cNvSpPr>
            <p:nvPr/>
          </p:nvSpPr>
          <p:spPr bwMode="auto">
            <a:xfrm>
              <a:off x="1835150" y="5445125"/>
              <a:ext cx="76517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CFE</a:t>
              </a:r>
              <a:endParaRPr lang="ru-RU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43027" name="Object 10"/>
          <p:cNvGraphicFramePr>
            <a:graphicFrameLocks noChangeAspect="1"/>
          </p:cNvGraphicFramePr>
          <p:nvPr/>
        </p:nvGraphicFramePr>
        <p:xfrm>
          <a:off x="2555875" y="5516563"/>
          <a:ext cx="503238" cy="360362"/>
        </p:xfrm>
        <a:graphic>
          <a:graphicData uri="http://schemas.openxmlformats.org/presentationml/2006/ole">
            <p:oleObj spid="_x0000_s2053" name="Формула" r:id="rId18" imgW="190417" imgH="152334" progId="Equation.3">
              <p:embed/>
            </p:oleObj>
          </a:graphicData>
        </a:graphic>
      </p:graphicFrame>
      <p:grpSp>
        <p:nvGrpSpPr>
          <p:cNvPr id="25" name="Группа 83"/>
          <p:cNvGrpSpPr>
            <a:grpSpLocks/>
          </p:cNvGrpSpPr>
          <p:nvPr/>
        </p:nvGrpSpPr>
        <p:grpSpPr bwMode="auto">
          <a:xfrm>
            <a:off x="2987675" y="5445125"/>
            <a:ext cx="2205038" cy="461963"/>
            <a:chOff x="2987675" y="5445125"/>
            <a:chExt cx="2205038" cy="461963"/>
          </a:xfrm>
        </p:grpSpPr>
        <p:graphicFrame>
          <p:nvGraphicFramePr>
            <p:cNvPr id="83" name="Object 5"/>
            <p:cNvGraphicFramePr>
              <a:graphicFrameLocks noChangeAspect="1"/>
            </p:cNvGraphicFramePr>
            <p:nvPr/>
          </p:nvGraphicFramePr>
          <p:xfrm>
            <a:off x="2987675" y="5516563"/>
            <a:ext cx="360363" cy="287337"/>
          </p:xfrm>
          <a:graphic>
            <a:graphicData uri="http://schemas.openxmlformats.org/presentationml/2006/ole">
              <p:oleObj spid="_x0000_s2055" name="Формула" r:id="rId19" imgW="164957" imgH="152268" progId="Equation.3">
                <p:embed/>
              </p:oleObj>
            </a:graphicData>
          </a:graphic>
        </p:graphicFrame>
        <p:sp>
          <p:nvSpPr>
            <p:cNvPr id="2108" name="Прямоугольник 84"/>
            <p:cNvSpPr>
              <a:spLocks noChangeArrowheads="1"/>
            </p:cNvSpPr>
            <p:nvPr/>
          </p:nvSpPr>
          <p:spPr bwMode="auto">
            <a:xfrm>
              <a:off x="3203575" y="5445125"/>
              <a:ext cx="1062038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DEA =</a:t>
              </a:r>
              <a:endParaRPr lang="ru-RU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030" name="Object 5"/>
            <p:cNvGraphicFramePr>
              <a:graphicFrameLocks noChangeAspect="1"/>
            </p:cNvGraphicFramePr>
            <p:nvPr/>
          </p:nvGraphicFramePr>
          <p:xfrm>
            <a:off x="4140200" y="5516563"/>
            <a:ext cx="360363" cy="287337"/>
          </p:xfrm>
          <a:graphic>
            <a:graphicData uri="http://schemas.openxmlformats.org/presentationml/2006/ole">
              <p:oleObj spid="_x0000_s2056" name="Формула" r:id="rId20" imgW="164957" imgH="152268" progId="Equation.3">
                <p:embed/>
              </p:oleObj>
            </a:graphicData>
          </a:graphic>
        </p:graphicFrame>
        <p:sp>
          <p:nvSpPr>
            <p:cNvPr id="2109" name="Прямоугольник 86"/>
            <p:cNvSpPr>
              <a:spLocks noChangeArrowheads="1"/>
            </p:cNvSpPr>
            <p:nvPr/>
          </p:nvSpPr>
          <p:spPr bwMode="auto">
            <a:xfrm>
              <a:off x="4427538" y="5445125"/>
              <a:ext cx="76517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Times New Roman" pitchFamily="18" charset="0"/>
                  <a:cs typeface="Times New Roman" pitchFamily="18" charset="0"/>
                </a:rPr>
                <a:t>CFB</a:t>
              </a:r>
              <a:endParaRPr lang="ru-RU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0" name="Прямоугольник 89"/>
          <p:cNvSpPr>
            <a:spLocks noChangeArrowheads="1"/>
          </p:cNvSpPr>
          <p:nvPr/>
        </p:nvSpPr>
        <p:spPr bwMode="auto">
          <a:xfrm>
            <a:off x="395288" y="5876925"/>
            <a:ext cx="2571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DE = CF, AE = FB</a:t>
            </a:r>
            <a:endParaRPr lang="ru-RU" sz="2400" b="1" i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3031" name="Object 10"/>
          <p:cNvGraphicFramePr>
            <a:graphicFrameLocks noChangeAspect="1"/>
          </p:cNvGraphicFramePr>
          <p:nvPr/>
        </p:nvGraphicFramePr>
        <p:xfrm>
          <a:off x="2916238" y="5949950"/>
          <a:ext cx="503237" cy="360363"/>
        </p:xfrm>
        <a:graphic>
          <a:graphicData uri="http://schemas.openxmlformats.org/presentationml/2006/ole">
            <p:oleObj spid="_x0000_s2054" name="Формула" r:id="rId21" imgW="190417" imgH="152334" progId="Equation.3">
              <p:embed/>
            </p:oleObj>
          </a:graphicData>
        </a:graphic>
      </p:graphicFrame>
      <p:sp>
        <p:nvSpPr>
          <p:cNvPr id="92" name="Прямоугольник 91"/>
          <p:cNvSpPr>
            <a:spLocks noChangeArrowheads="1"/>
          </p:cNvSpPr>
          <p:nvPr/>
        </p:nvSpPr>
        <p:spPr bwMode="auto">
          <a:xfrm>
            <a:off x="3348038" y="5876925"/>
            <a:ext cx="554513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u="sng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ADE</a:t>
            </a:r>
            <a:r>
              <a:rPr lang="ru-RU" sz="2400" b="1" i="1" u="sng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i="1" u="sng">
                <a:latin typeface="Times New Roman" pitchFamily="18" charset="0"/>
                <a:cs typeface="Times New Roman" pitchFamily="18" charset="0"/>
              </a:rPr>
              <a:t> ∆</a:t>
            </a:r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BCF</a:t>
            </a:r>
            <a:r>
              <a:rPr lang="ru-RU" sz="2400" b="1" i="1" u="sng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/>
              <a:t>по двум сторонам и углу между ними.</a:t>
            </a:r>
            <a:endParaRPr lang="ru-RU" sz="2400" b="1" i="1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10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0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500"/>
                            </p:stCondLst>
                            <p:childTnLst>
                              <p:par>
                                <p:cTn id="8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0"/>
                            </p:stCondLst>
                            <p:childTnLst>
                              <p:par>
                                <p:cTn id="9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5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8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60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85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100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3000"/>
                            </p:stCondLst>
                            <p:childTnLst>
                              <p:par>
                                <p:cTn id="1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 autoUpdateAnimBg="0"/>
      <p:bldP spid="9" grpId="0" autoUpdateAnimBg="0"/>
      <p:bldP spid="10" grpId="0" autoUpdateAnimBg="0"/>
      <p:bldP spid="11" grpId="0" autoUpdateAnimBg="0"/>
      <p:bldP spid="12" grpId="0" autoUpdateAnimBg="0"/>
      <p:bldP spid="13" grpId="0" autoUpdateAnimBg="0"/>
      <p:bldP spid="14" grpId="0" autoUpdateAnimBg="0"/>
      <p:bldP spid="15" grpId="0" autoUpdateAnimBg="0"/>
      <p:bldP spid="17" grpId="0" autoUpdateAnimBg="0"/>
      <p:bldP spid="18" grpId="0" autoUpdateAnimBg="0"/>
      <p:bldP spid="19" grpId="0" autoUpdateAnimBg="0"/>
      <p:bldP spid="20" grpId="0" autoUpdateAnimBg="0"/>
      <p:bldP spid="21" grpId="0" autoUpdateAnimBg="0"/>
      <p:bldP spid="22" grpId="0" autoUpdateAnimBg="0"/>
      <p:bldP spid="33" grpId="0" autoUpdateAnimBg="0"/>
      <p:bldP spid="35" grpId="0" autoUpdateAnimBg="0"/>
      <p:bldP spid="42" grpId="0" autoUpdateAnimBg="0"/>
      <p:bldP spid="52" grpId="0"/>
      <p:bldP spid="53" grpId="0"/>
      <p:bldP spid="54" grpId="0"/>
      <p:bldP spid="63" grpId="0"/>
      <p:bldP spid="64" grpId="0"/>
      <p:bldP spid="67" grpId="0"/>
      <p:bldP spid="75" grpId="0"/>
      <p:bldP spid="90" grpId="0"/>
      <p:bldP spid="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dirty="0" smtClean="0"/>
              <a:t>Решение практических задач</a:t>
            </a:r>
            <a:endParaRPr lang="ru-RU" dirty="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323850" y="1268413"/>
            <a:ext cx="8640763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/>
              <a:t>1. Населенные пункты </a:t>
            </a:r>
            <a:r>
              <a:rPr lang="en-US" sz="2800"/>
              <a:t>A, B, C, D </a:t>
            </a:r>
            <a:r>
              <a:rPr lang="ru-RU" sz="2800"/>
              <a:t>расположены так, что пункт А находится в нескольких километрах к югу от </a:t>
            </a:r>
            <a:r>
              <a:rPr lang="en-US" sz="2800"/>
              <a:t>D</a:t>
            </a:r>
            <a:r>
              <a:rPr lang="ru-RU" sz="2800"/>
              <a:t>, а пункты В и С - на одинаковых расстояниях к западу и востоку (соответственно) от А. Верно ли, что В и С находятся на одинаковом расстоянии от </a:t>
            </a:r>
            <a:r>
              <a:rPr lang="en-US" sz="2800"/>
              <a:t>D</a:t>
            </a:r>
            <a:r>
              <a:rPr lang="ru-RU" sz="2800"/>
              <a:t>?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9EAEC"/>
              </a:clrFrom>
              <a:clrTo>
                <a:srgbClr val="E9EAEC">
                  <a:alpha val="0"/>
                </a:srgbClr>
              </a:clrTo>
            </a:clrChange>
            <a:lum bright="6000" contrast="42000"/>
          </a:blip>
          <a:srcRect/>
          <a:stretch>
            <a:fillRect/>
          </a:stretch>
        </p:blipFill>
        <p:spPr bwMode="auto">
          <a:xfrm>
            <a:off x="6767513" y="4149725"/>
            <a:ext cx="2376487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68313" y="4005263"/>
            <a:ext cx="189388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/>
              <a:t>Решение:</a:t>
            </a:r>
          </a:p>
        </p:txBody>
      </p:sp>
      <p:grpSp>
        <p:nvGrpSpPr>
          <p:cNvPr id="4" name="Группа 13"/>
          <p:cNvGrpSpPr>
            <a:grpSpLocks/>
          </p:cNvGrpSpPr>
          <p:nvPr/>
        </p:nvGrpSpPr>
        <p:grpSpPr bwMode="auto">
          <a:xfrm>
            <a:off x="3779838" y="3860800"/>
            <a:ext cx="2584450" cy="2997200"/>
            <a:chOff x="3779838" y="3860800"/>
            <a:chExt cx="2584450" cy="2997200"/>
          </a:xfrm>
        </p:grpSpPr>
        <p:sp>
          <p:nvSpPr>
            <p:cNvPr id="6" name="Равнобедренный треугольник 5"/>
            <p:cNvSpPr/>
            <p:nvPr/>
          </p:nvSpPr>
          <p:spPr>
            <a:xfrm>
              <a:off x="4140200" y="4221163"/>
              <a:ext cx="1871663" cy="2303462"/>
            </a:xfrm>
            <a:prstGeom prst="triangl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8" name="Прямая соединительная линия 7"/>
            <p:cNvCxnSpPr>
              <a:stCxn id="6" idx="0"/>
              <a:endCxn id="6" idx="3"/>
            </p:cNvCxnSpPr>
            <p:nvPr/>
          </p:nvCxnSpPr>
          <p:spPr>
            <a:xfrm>
              <a:off x="5076825" y="4221163"/>
              <a:ext cx="0" cy="2303462"/>
            </a:xfrm>
            <a:prstGeom prst="line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19" name="Прямоугольник 8"/>
            <p:cNvSpPr>
              <a:spLocks noChangeArrowheads="1"/>
            </p:cNvSpPr>
            <p:nvPr/>
          </p:nvSpPr>
          <p:spPr bwMode="auto">
            <a:xfrm>
              <a:off x="4932363" y="6488113"/>
              <a:ext cx="33813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  <a:endParaRPr lang="ru-RU"/>
            </a:p>
          </p:txBody>
        </p:sp>
        <p:sp>
          <p:nvSpPr>
            <p:cNvPr id="17420" name="Прямоугольник 9"/>
            <p:cNvSpPr>
              <a:spLocks noChangeArrowheads="1"/>
            </p:cNvSpPr>
            <p:nvPr/>
          </p:nvSpPr>
          <p:spPr bwMode="auto">
            <a:xfrm>
              <a:off x="3779838" y="6308725"/>
              <a:ext cx="33813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  <a:endParaRPr lang="ru-RU"/>
            </a:p>
          </p:txBody>
        </p:sp>
        <p:sp>
          <p:nvSpPr>
            <p:cNvPr id="17421" name="Прямоугольник 10"/>
            <p:cNvSpPr>
              <a:spLocks noChangeArrowheads="1"/>
            </p:cNvSpPr>
            <p:nvPr/>
          </p:nvSpPr>
          <p:spPr bwMode="auto">
            <a:xfrm>
              <a:off x="6011863" y="6308725"/>
              <a:ext cx="35242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C</a:t>
              </a:r>
              <a:endParaRPr lang="ru-RU"/>
            </a:p>
          </p:txBody>
        </p:sp>
        <p:sp>
          <p:nvSpPr>
            <p:cNvPr id="17422" name="Прямоугольник 11"/>
            <p:cNvSpPr>
              <a:spLocks noChangeArrowheads="1"/>
            </p:cNvSpPr>
            <p:nvPr/>
          </p:nvSpPr>
          <p:spPr bwMode="auto">
            <a:xfrm>
              <a:off x="4859338" y="3860800"/>
              <a:ext cx="35242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D</a:t>
              </a:r>
              <a:endParaRPr lang="ru-RU"/>
            </a:p>
          </p:txBody>
        </p:sp>
      </p:grp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468313" y="4652963"/>
            <a:ext cx="27479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AB = AC, BD = CD</a:t>
            </a:r>
            <a:endParaRPr lang="ru-RU" sz="240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179388" y="5157788"/>
            <a:ext cx="37449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/>
              <a:t>∆АВ</a:t>
            </a:r>
            <a:r>
              <a:rPr lang="en-US" sz="2400" i="1"/>
              <a:t>D</a:t>
            </a:r>
            <a:r>
              <a:rPr lang="ru-RU" sz="2400" i="1"/>
              <a:t>= ∆</a:t>
            </a:r>
            <a:r>
              <a:rPr lang="en-US" sz="2400" i="1"/>
              <a:t>ACD – </a:t>
            </a:r>
            <a:r>
              <a:rPr lang="ru-RU" sz="2400" i="1"/>
              <a:t>по катету и гипотенузе.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3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179388" y="188913"/>
            <a:ext cx="87852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/>
              <a:t>2. Жители трех домов, расположенных в вершинах равнобедренного треугольника, хотят выкопать общий колодец с таким расчетом, чтобы он был одинаково удален от всех трех его домов. В каком месте надо копать?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50825" y="1844675"/>
            <a:ext cx="1895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/>
              <a:t>Решение:</a:t>
            </a:r>
          </a:p>
        </p:txBody>
      </p:sp>
      <p:grpSp>
        <p:nvGrpSpPr>
          <p:cNvPr id="3" name="Группа 10"/>
          <p:cNvGrpSpPr>
            <a:grpSpLocks/>
          </p:cNvGrpSpPr>
          <p:nvPr/>
        </p:nvGrpSpPr>
        <p:grpSpPr bwMode="auto">
          <a:xfrm>
            <a:off x="468313" y="1773238"/>
            <a:ext cx="6407150" cy="4291012"/>
            <a:chOff x="468313" y="1773238"/>
            <a:chExt cx="6407150" cy="4291012"/>
          </a:xfrm>
        </p:grpSpPr>
        <p:pic>
          <p:nvPicPr>
            <p:cNvPr id="184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10139" t="6068" r="11513" b="18883"/>
            <a:stretch>
              <a:fillRect/>
            </a:stretch>
          </p:blipFill>
          <p:spPr bwMode="auto">
            <a:xfrm>
              <a:off x="3132138" y="1773238"/>
              <a:ext cx="1201737" cy="86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 l="14720" t="12645" r="14722" b="14424"/>
            <a:stretch>
              <a:fillRect/>
            </a:stretch>
          </p:blipFill>
          <p:spPr bwMode="auto">
            <a:xfrm>
              <a:off x="468313" y="3933825"/>
              <a:ext cx="1179512" cy="86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0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 l="22832" b="16925"/>
            <a:stretch>
              <a:fillRect/>
            </a:stretch>
          </p:blipFill>
          <p:spPr bwMode="auto">
            <a:xfrm>
              <a:off x="5724525" y="3933825"/>
              <a:ext cx="1150938" cy="928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Прямоугольный треугольник 6"/>
            <p:cNvSpPr/>
            <p:nvPr/>
          </p:nvSpPr>
          <p:spPr>
            <a:xfrm rot="8123774">
              <a:off x="2200275" y="3168650"/>
              <a:ext cx="2909888" cy="2895600"/>
            </a:xfrm>
            <a:prstGeom prst="rtTriangl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9" name="Прямая соединительная линия 8"/>
            <p:cNvCxnSpPr>
              <a:stCxn id="7" idx="2"/>
              <a:endCxn id="7" idx="5"/>
            </p:cNvCxnSpPr>
            <p:nvPr/>
          </p:nvCxnSpPr>
          <p:spPr>
            <a:xfrm flipH="1">
              <a:off x="3654425" y="2565400"/>
              <a:ext cx="19050" cy="205105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43" name="Прямоугольник 9"/>
            <p:cNvSpPr>
              <a:spLocks noChangeArrowheads="1"/>
            </p:cNvSpPr>
            <p:nvPr/>
          </p:nvSpPr>
          <p:spPr bwMode="auto">
            <a:xfrm>
              <a:off x="3492500" y="4724400"/>
              <a:ext cx="37147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/>
                <a:t>К</a:t>
              </a:r>
            </a:p>
          </p:txBody>
        </p:sp>
      </p:grp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250825" y="5300663"/>
            <a:ext cx="5584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/>
              <a:t>Ответ:  </a:t>
            </a:r>
            <a:r>
              <a:rPr lang="ru-RU" sz="2800"/>
              <a:t>Копать надо в точке 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Задача Фалеса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250825" y="1268413"/>
            <a:ext cx="8713788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/>
              <a:t>Египтяне задали Фалесу трудную задачу: найти высоту одной из громадных пирамид. Фалес нашел простое и красивое решение. Он воткнул в землю вертикально палку и сказал: «Когда тень от этой палки будет той же длины, что и сама палка, тень от пирамиды будет иметь ту же длину, что и высота пирамиды».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95288" y="4365625"/>
            <a:ext cx="18954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/>
              <a:t>Решение:</a:t>
            </a:r>
          </a:p>
        </p:txBody>
      </p:sp>
      <p:grpSp>
        <p:nvGrpSpPr>
          <p:cNvPr id="6" name="Группа 14"/>
          <p:cNvGrpSpPr>
            <a:grpSpLocks/>
          </p:cNvGrpSpPr>
          <p:nvPr/>
        </p:nvGrpSpPr>
        <p:grpSpPr bwMode="auto">
          <a:xfrm>
            <a:off x="4643438" y="4164013"/>
            <a:ext cx="3198812" cy="2786062"/>
            <a:chOff x="4643438" y="4164013"/>
            <a:chExt cx="3198812" cy="2785765"/>
          </a:xfrm>
        </p:grpSpPr>
        <p:sp>
          <p:nvSpPr>
            <p:cNvPr id="5" name="Прямоугольный треугольник 4"/>
            <p:cNvSpPr/>
            <p:nvPr/>
          </p:nvSpPr>
          <p:spPr>
            <a:xfrm>
              <a:off x="5148064" y="4221088"/>
              <a:ext cx="2304256" cy="2304256"/>
            </a:xfrm>
            <a:prstGeom prst="rtTriangl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6300788" y="5373559"/>
              <a:ext cx="0" cy="1150814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68" name="Прямоугольник 7"/>
            <p:cNvSpPr>
              <a:spLocks noChangeArrowheads="1"/>
            </p:cNvSpPr>
            <p:nvPr/>
          </p:nvSpPr>
          <p:spPr bwMode="auto">
            <a:xfrm>
              <a:off x="4716463" y="4164013"/>
              <a:ext cx="388937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А</a:t>
              </a:r>
            </a:p>
          </p:txBody>
        </p:sp>
        <p:sp>
          <p:nvSpPr>
            <p:cNvPr id="19469" name="Прямоугольник 8"/>
            <p:cNvSpPr>
              <a:spLocks noChangeArrowheads="1"/>
            </p:cNvSpPr>
            <p:nvPr/>
          </p:nvSpPr>
          <p:spPr bwMode="auto">
            <a:xfrm>
              <a:off x="7451725" y="6165850"/>
              <a:ext cx="390525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В</a:t>
              </a:r>
            </a:p>
          </p:txBody>
        </p:sp>
        <p:sp>
          <p:nvSpPr>
            <p:cNvPr id="19470" name="Прямоугольник 9"/>
            <p:cNvSpPr>
              <a:spLocks noChangeArrowheads="1"/>
            </p:cNvSpPr>
            <p:nvPr/>
          </p:nvSpPr>
          <p:spPr bwMode="auto">
            <a:xfrm>
              <a:off x="4643438" y="6396038"/>
              <a:ext cx="407987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/>
                <a:t>С</a:t>
              </a:r>
            </a:p>
          </p:txBody>
        </p:sp>
        <p:sp>
          <p:nvSpPr>
            <p:cNvPr id="19471" name="Прямоугольник 10"/>
            <p:cNvSpPr>
              <a:spLocks noChangeArrowheads="1"/>
            </p:cNvSpPr>
            <p:nvPr/>
          </p:nvSpPr>
          <p:spPr bwMode="auto">
            <a:xfrm>
              <a:off x="6300788" y="5172075"/>
              <a:ext cx="40748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/>
                <a:t>D</a:t>
              </a:r>
              <a:endParaRPr lang="ru-RU" sz="2400"/>
            </a:p>
          </p:txBody>
        </p:sp>
        <p:sp>
          <p:nvSpPr>
            <p:cNvPr id="19472" name="Прямоугольник 11"/>
            <p:cNvSpPr>
              <a:spLocks noChangeArrowheads="1"/>
            </p:cNvSpPr>
            <p:nvPr/>
          </p:nvSpPr>
          <p:spPr bwMode="auto">
            <a:xfrm>
              <a:off x="6084888" y="6488113"/>
              <a:ext cx="38985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/>
                <a:t>E</a:t>
              </a:r>
              <a:endParaRPr lang="ru-RU" sz="2400"/>
            </a:p>
          </p:txBody>
        </p:sp>
      </p:grp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250825" y="4868863"/>
            <a:ext cx="37814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∆АСВ – равнобедренный</a:t>
            </a:r>
          </a:p>
          <a:p>
            <a:r>
              <a:rPr lang="ru-RU" sz="2400"/>
              <a:t> АС = СВ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23850" y="5661025"/>
            <a:ext cx="38719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∆</a:t>
            </a:r>
            <a:r>
              <a:rPr lang="en-US" sz="2400"/>
              <a:t>DE</a:t>
            </a:r>
            <a:r>
              <a:rPr lang="ru-RU" sz="2400"/>
              <a:t>В – равнобедренный </a:t>
            </a:r>
          </a:p>
          <a:p>
            <a:r>
              <a:rPr lang="en-US" sz="2400"/>
              <a:t>DE</a:t>
            </a:r>
            <a:r>
              <a:rPr lang="ru-RU" sz="2400"/>
              <a:t> = </a:t>
            </a:r>
            <a:r>
              <a:rPr lang="en-US" sz="2400"/>
              <a:t>E</a:t>
            </a:r>
            <a:r>
              <a:rPr lang="ru-RU" sz="2400"/>
              <a:t>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3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1498</TotalTime>
  <Words>710</Words>
  <Application>Microsoft Office PowerPoint</Application>
  <PresentationFormat>Экран (4:3)</PresentationFormat>
  <Paragraphs>153</Paragraphs>
  <Slides>10</Slides>
  <Notes>10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Cambria</vt:lpstr>
      <vt:lpstr>Трек</vt:lpstr>
      <vt:lpstr>Microsoft Equation 3.0</vt:lpstr>
      <vt:lpstr>Слайд 1</vt:lpstr>
      <vt:lpstr>I Признак равенства треугольников</vt:lpstr>
      <vt:lpstr>II Признак равенства треугольников</vt:lpstr>
      <vt:lpstr>III Признак равенства треугольников</vt:lpstr>
      <vt:lpstr>Решение задач по готовым чертежам</vt:lpstr>
      <vt:lpstr>Слайд 6</vt:lpstr>
      <vt:lpstr>Решение практических задач</vt:lpstr>
      <vt:lpstr>Слайд 8</vt:lpstr>
      <vt:lpstr>Задача Фалеса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</dc:creator>
  <cp:lastModifiedBy>revaz</cp:lastModifiedBy>
  <cp:revision>11</cp:revision>
  <dcterms:created xsi:type="dcterms:W3CDTF">2013-01-01T18:14:52Z</dcterms:created>
  <dcterms:modified xsi:type="dcterms:W3CDTF">2013-03-31T16:49:10Z</dcterms:modified>
</cp:coreProperties>
</file>