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77" r:id="rId8"/>
    <p:sldId id="261" r:id="rId9"/>
    <p:sldId id="265" r:id="rId10"/>
    <p:sldId id="266" r:id="rId11"/>
    <p:sldId id="268" r:id="rId12"/>
    <p:sldId id="274" r:id="rId13"/>
    <p:sldId id="278" r:id="rId14"/>
    <p:sldId id="275" r:id="rId15"/>
    <p:sldId id="269" r:id="rId16"/>
    <p:sldId id="276" r:id="rId17"/>
    <p:sldId id="263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25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2361E-041D-4FAE-BD71-A0EB487567E0}" type="doc">
      <dgm:prSet loTypeId="urn:microsoft.com/office/officeart/2005/8/layout/vList2" loCatId="list" qsTypeId="urn:microsoft.com/office/officeart/2005/8/quickstyle/simple1#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A735BB9-D5CE-407A-927B-02FA2FC1C590}">
      <dgm:prSet custT="1"/>
      <dgm:spPr/>
      <dgm:t>
        <a:bodyPr/>
        <a:lstStyle/>
        <a:p>
          <a:pPr rtl="0"/>
          <a:r>
            <a:rPr lang="ru-RU" sz="1800" b="1" i="1" dirty="0" smtClean="0"/>
            <a:t>Виктор Владимирович (Левин – настоящая фамилия) Лунин – поэт, переводчик, прозаик.</a:t>
          </a:r>
          <a:r>
            <a:rPr lang="ru-RU" sz="1800" b="1" dirty="0" smtClean="0"/>
            <a:t> </a:t>
          </a:r>
          <a:r>
            <a:rPr lang="ru-RU" sz="1800" b="1" i="1" dirty="0" smtClean="0"/>
            <a:t>Лауреат Литературной премии имени Корнея Чуковского (2011) в номинации:«Премия детского жюри «Золотой крокодил» и специальный приз «Золотой крокодил».</a:t>
          </a:r>
          <a:r>
            <a:rPr lang="ru-RU" sz="1800" b="1" dirty="0" smtClean="0"/>
            <a:t/>
          </a:r>
          <a:br>
            <a:rPr lang="ru-RU" sz="1800" b="1" dirty="0" smtClean="0"/>
          </a:br>
          <a:r>
            <a:rPr lang="ru-RU" sz="1800" b="1" dirty="0" smtClean="0"/>
            <a:t> </a:t>
          </a:r>
          <a:r>
            <a:rPr lang="ru-RU" sz="1500" b="1" dirty="0" smtClean="0"/>
            <a:t/>
          </a:r>
          <a:br>
            <a:rPr lang="ru-RU" sz="1500" b="1" dirty="0" smtClean="0"/>
          </a:br>
          <a:endParaRPr lang="ru-RU" sz="1500" dirty="0"/>
        </a:p>
      </dgm:t>
    </dgm:pt>
    <dgm:pt modelId="{0DC50552-2A1A-465F-9906-76C9E0361EE2}" type="parTrans" cxnId="{6F7E7CA6-34DA-42D1-9A6D-F46E07703DED}">
      <dgm:prSet/>
      <dgm:spPr/>
      <dgm:t>
        <a:bodyPr/>
        <a:lstStyle/>
        <a:p>
          <a:endParaRPr lang="ru-RU"/>
        </a:p>
      </dgm:t>
    </dgm:pt>
    <dgm:pt modelId="{C0BC7845-EFB6-4C3E-84EA-C95AA15CA98B}" type="sibTrans" cxnId="{6F7E7CA6-34DA-42D1-9A6D-F46E07703DED}">
      <dgm:prSet/>
      <dgm:spPr/>
      <dgm:t>
        <a:bodyPr/>
        <a:lstStyle/>
        <a:p>
          <a:endParaRPr lang="ru-RU"/>
        </a:p>
      </dgm:t>
    </dgm:pt>
    <dgm:pt modelId="{740026E7-D536-44EA-89CD-1FC7AD8A0F03}" type="pres">
      <dgm:prSet presAssocID="{CDB2361E-041D-4FAE-BD71-A0EB487567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145770-E0E2-4824-83B2-6F5C2598F400}" type="pres">
      <dgm:prSet presAssocID="{9A735BB9-D5CE-407A-927B-02FA2FC1C59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0BE12-66EA-4233-826C-AE52F283117D}" type="presOf" srcId="{9A735BB9-D5CE-407A-927B-02FA2FC1C590}" destId="{71145770-E0E2-4824-83B2-6F5C2598F400}" srcOrd="0" destOrd="0" presId="urn:microsoft.com/office/officeart/2005/8/layout/vList2"/>
    <dgm:cxn modelId="{750DC66C-52E0-4239-9561-922EE1B94FE5}" type="presOf" srcId="{CDB2361E-041D-4FAE-BD71-A0EB487567E0}" destId="{740026E7-D536-44EA-89CD-1FC7AD8A0F03}" srcOrd="0" destOrd="0" presId="urn:microsoft.com/office/officeart/2005/8/layout/vList2"/>
    <dgm:cxn modelId="{6F7E7CA6-34DA-42D1-9A6D-F46E07703DED}" srcId="{CDB2361E-041D-4FAE-BD71-A0EB487567E0}" destId="{9A735BB9-D5CE-407A-927B-02FA2FC1C590}" srcOrd="0" destOrd="0" parTransId="{0DC50552-2A1A-465F-9906-76C9E0361EE2}" sibTransId="{C0BC7845-EFB6-4C3E-84EA-C95AA15CA98B}"/>
    <dgm:cxn modelId="{1F81F9E4-282A-4B70-A3CF-D332A9B08BFF}" type="presParOf" srcId="{740026E7-D536-44EA-89CD-1FC7AD8A0F03}" destId="{71145770-E0E2-4824-83B2-6F5C2598F4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C9581-9E1B-4826-BCBB-DD1C47D485CC}" type="doc">
      <dgm:prSet loTypeId="urn:microsoft.com/office/officeart/2005/8/layout/vList2" loCatId="list" qsTypeId="urn:microsoft.com/office/officeart/2005/8/quickstyle/simple1#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A7E1F99-A55D-499C-9085-76AB50816B76}">
      <dgm:prSet custT="1"/>
      <dgm:spPr/>
      <dgm:t>
        <a:bodyPr/>
        <a:lstStyle/>
        <a:p>
          <a:pPr rtl="0"/>
          <a:r>
            <a:rPr lang="ru-RU" sz="1800" b="0" dirty="0" smtClean="0">
              <a:latin typeface="Arial" pitchFamily="34" charset="0"/>
              <a:cs typeface="Arial" pitchFamily="34" charset="0"/>
            </a:rPr>
            <a:t>Виктор Лунин родился 6 мая 1945 года в Москве, в семье пианистки </a:t>
          </a:r>
          <a:r>
            <a:rPr lang="ru-RU" sz="1800" b="0" dirty="0" err="1" smtClean="0">
              <a:latin typeface="Arial" pitchFamily="34" charset="0"/>
              <a:cs typeface="Arial" pitchFamily="34" charset="0"/>
            </a:rPr>
            <a:t>Фриды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 Бауэр. Воспитывали его бабушка и дедушка, т.к. мама была постоянно на гастролях. В доме было много книг, которые собирал его отец.  Стихи и сказки Виктор Лунин начал сочинять ещё в школе, но на путь профессионального литератора вступил значительно позже.</a:t>
          </a:r>
          <a:br>
            <a:rPr lang="ru-RU" sz="1800" b="0" dirty="0" smtClean="0">
              <a:latin typeface="Arial" pitchFamily="34" charset="0"/>
              <a:cs typeface="Arial" pitchFamily="34" charset="0"/>
            </a:rPr>
          </a:b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C6DEA7BD-515C-4D5B-9496-0FA275DD4047}" type="parTrans" cxnId="{1A961EC4-747B-4541-A626-9E3A92F084C6}">
      <dgm:prSet/>
      <dgm:spPr/>
      <dgm:t>
        <a:bodyPr/>
        <a:lstStyle/>
        <a:p>
          <a:endParaRPr lang="ru-RU"/>
        </a:p>
      </dgm:t>
    </dgm:pt>
    <dgm:pt modelId="{EB38DDEE-FF32-4D94-A9AF-6136705ACF6E}" type="sibTrans" cxnId="{1A961EC4-747B-4541-A626-9E3A92F084C6}">
      <dgm:prSet/>
      <dgm:spPr/>
      <dgm:t>
        <a:bodyPr/>
        <a:lstStyle/>
        <a:p>
          <a:endParaRPr lang="ru-RU"/>
        </a:p>
      </dgm:t>
    </dgm:pt>
    <dgm:pt modelId="{2BDF270A-39AD-43D4-862D-771CD463D149}" type="pres">
      <dgm:prSet presAssocID="{F4BC9581-9E1B-4826-BCBB-DD1C47D485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D9DD11-9741-43B7-A20B-52D73A851912}" type="pres">
      <dgm:prSet presAssocID="{BA7E1F99-A55D-499C-9085-76AB50816B76}" presName="parentText" presStyleLbl="node1" presStyleIdx="0" presStyleCnt="1" custScaleY="500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B7824-CFCD-42DC-A254-0C39C5389BB8}" type="presOf" srcId="{F4BC9581-9E1B-4826-BCBB-DD1C47D485CC}" destId="{2BDF270A-39AD-43D4-862D-771CD463D149}" srcOrd="0" destOrd="0" presId="urn:microsoft.com/office/officeart/2005/8/layout/vList2"/>
    <dgm:cxn modelId="{1A961EC4-747B-4541-A626-9E3A92F084C6}" srcId="{F4BC9581-9E1B-4826-BCBB-DD1C47D485CC}" destId="{BA7E1F99-A55D-499C-9085-76AB50816B76}" srcOrd="0" destOrd="0" parTransId="{C6DEA7BD-515C-4D5B-9496-0FA275DD4047}" sibTransId="{EB38DDEE-FF32-4D94-A9AF-6136705ACF6E}"/>
    <dgm:cxn modelId="{C69C62CA-DB8B-495F-934F-8F0470C3B51D}" type="presOf" srcId="{BA7E1F99-A55D-499C-9085-76AB50816B76}" destId="{ACD9DD11-9741-43B7-A20B-52D73A851912}" srcOrd="0" destOrd="0" presId="urn:microsoft.com/office/officeart/2005/8/layout/vList2"/>
    <dgm:cxn modelId="{9D1646B5-10F3-49B5-ADA0-BDC64C780ED8}" type="presParOf" srcId="{2BDF270A-39AD-43D4-862D-771CD463D149}" destId="{ACD9DD11-9741-43B7-A20B-52D73A8519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EDF35-3779-4D9B-93DA-CD02BEA4C453}" type="doc">
      <dgm:prSet loTypeId="urn:microsoft.com/office/officeart/2005/8/layout/vList2" loCatId="list" qsTypeId="urn:microsoft.com/office/officeart/2005/8/quickstyle/simple1#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E00A456-65D8-4142-BAE8-6788F36D7DF5}">
      <dgm:prSet custT="1"/>
      <dgm:spPr/>
      <dgm:t>
        <a:bodyPr/>
        <a:lstStyle/>
        <a:p>
          <a:pPr rtl="0"/>
          <a:r>
            <a:rPr lang="ru-RU" sz="1800" b="0" dirty="0" smtClean="0">
              <a:latin typeface="Arial" pitchFamily="34" charset="0"/>
              <a:cs typeface="Arial" pitchFamily="34" charset="0"/>
            </a:rPr>
            <a:t>Первые публикации стихов  появились в начале 70-х годов. Первая крохотная книжка-раскладушка "Подарки" на одно стихотворение вышла в «Малыше» в 1975 году. А первый настоящий поэтический сборник «Не наступите на слона» вышел  в «Малыше» в 1978 году. В том же году  в издательстве «Детская литература» вышла первая книжка переводов - сборник стихотворений  выдающегося  английского  поэта  </a:t>
          </a:r>
          <a:r>
            <a:rPr lang="ru-RU" sz="1800" b="0" dirty="0" err="1" smtClean="0">
              <a:latin typeface="Arial" pitchFamily="34" charset="0"/>
              <a:cs typeface="Arial" pitchFamily="34" charset="0"/>
            </a:rPr>
            <a:t>Уолтера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  де  </a:t>
          </a:r>
          <a:r>
            <a:rPr lang="ru-RU" sz="1800" b="0" dirty="0" err="1" smtClean="0">
              <a:latin typeface="Arial" pitchFamily="34" charset="0"/>
              <a:cs typeface="Arial" pitchFamily="34" charset="0"/>
            </a:rPr>
            <a:t>ла</a:t>
          </a:r>
          <a:r>
            <a:rPr lang="ru-RU" sz="1800" b="0" dirty="0" smtClean="0">
              <a:latin typeface="Arial" pitchFamily="34" charset="0"/>
              <a:cs typeface="Arial" pitchFamily="34" charset="0"/>
            </a:rPr>
            <a:t> Мэра «Сыграем в прятки».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800" b="0" dirty="0" smtClean="0">
              <a:latin typeface="Times New Roman" pitchFamily="18" charset="0"/>
              <a:cs typeface="Times New Roman" pitchFamily="18" charset="0"/>
            </a:rPr>
          </a:b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37A898FE-B508-4252-B38F-54613FC378EB}" type="parTrans" cxnId="{F27B0049-D771-4556-99D3-2E2E789A82D4}">
      <dgm:prSet/>
      <dgm:spPr/>
      <dgm:t>
        <a:bodyPr/>
        <a:lstStyle/>
        <a:p>
          <a:endParaRPr lang="ru-RU"/>
        </a:p>
      </dgm:t>
    </dgm:pt>
    <dgm:pt modelId="{EFCA6D66-4B4F-425A-9734-A3876F1F5505}" type="sibTrans" cxnId="{F27B0049-D771-4556-99D3-2E2E789A82D4}">
      <dgm:prSet/>
      <dgm:spPr/>
      <dgm:t>
        <a:bodyPr/>
        <a:lstStyle/>
        <a:p>
          <a:endParaRPr lang="ru-RU"/>
        </a:p>
      </dgm:t>
    </dgm:pt>
    <dgm:pt modelId="{3F837DCF-04D0-42A7-B14E-A370D135E55D}" type="pres">
      <dgm:prSet presAssocID="{BF7EDF35-3779-4D9B-93DA-CD02BEA4C4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6C2D5-FCFA-4C0D-89C0-FBD7B51FA3B6}" type="pres">
      <dgm:prSet presAssocID="{0E00A456-65D8-4142-BAE8-6788F36D7DF5}" presName="parentText" presStyleLbl="node1" presStyleIdx="0" presStyleCnt="1" custScaleY="5005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D4867-B9E0-4EF6-B9BD-318D9C9D9744}" type="presOf" srcId="{BF7EDF35-3779-4D9B-93DA-CD02BEA4C453}" destId="{3F837DCF-04D0-42A7-B14E-A370D135E55D}" srcOrd="0" destOrd="0" presId="urn:microsoft.com/office/officeart/2005/8/layout/vList2"/>
    <dgm:cxn modelId="{F27B0049-D771-4556-99D3-2E2E789A82D4}" srcId="{BF7EDF35-3779-4D9B-93DA-CD02BEA4C453}" destId="{0E00A456-65D8-4142-BAE8-6788F36D7DF5}" srcOrd="0" destOrd="0" parTransId="{37A898FE-B508-4252-B38F-54613FC378EB}" sibTransId="{EFCA6D66-4B4F-425A-9734-A3876F1F5505}"/>
    <dgm:cxn modelId="{54FE03FD-7E8A-4E23-8209-5A197EB81C22}" type="presOf" srcId="{0E00A456-65D8-4142-BAE8-6788F36D7DF5}" destId="{E8D6C2D5-FCFA-4C0D-89C0-FBD7B51FA3B6}" srcOrd="0" destOrd="0" presId="urn:microsoft.com/office/officeart/2005/8/layout/vList2"/>
    <dgm:cxn modelId="{DB771A89-A7C3-44FA-9CA0-E82FF9BC9B10}" type="presParOf" srcId="{3F837DCF-04D0-42A7-B14E-A370D135E55D}" destId="{E8D6C2D5-FCFA-4C0D-89C0-FBD7B51FA3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45770-E0E2-4824-83B2-6F5C2598F400}">
      <dsp:nvSpPr>
        <dsp:cNvPr id="0" name=""/>
        <dsp:cNvSpPr/>
      </dsp:nvSpPr>
      <dsp:spPr>
        <a:xfrm>
          <a:off x="0" y="42516"/>
          <a:ext cx="8229600" cy="1787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Виктор Владимирович (Левин – настоящая фамилия) Лунин – поэт, переводчик, прозаик.</a:t>
          </a:r>
          <a:r>
            <a:rPr lang="ru-RU" sz="1800" b="1" kern="1200" dirty="0" smtClean="0"/>
            <a:t> </a:t>
          </a:r>
          <a:r>
            <a:rPr lang="ru-RU" sz="1800" b="1" i="1" kern="1200" dirty="0" smtClean="0"/>
            <a:t>Лауреат Литературной премии имени Корнея Чуковского (2011) в номинации:«Премия детского жюри «Золотой крокодил» и специальный приз «Золотой крокодил».</a:t>
          </a:r>
          <a:r>
            <a:rPr lang="ru-RU" sz="1800" b="1" kern="1200" dirty="0" smtClean="0"/>
            <a:t/>
          </a:r>
          <a:br>
            <a:rPr lang="ru-RU" sz="1800" b="1" kern="1200" dirty="0" smtClean="0"/>
          </a:br>
          <a:r>
            <a:rPr lang="ru-RU" sz="1800" b="1" kern="1200" dirty="0" smtClean="0"/>
            <a:t> </a:t>
          </a:r>
          <a:r>
            <a:rPr lang="ru-RU" sz="1500" b="1" kern="1200" dirty="0" smtClean="0"/>
            <a:t/>
          </a:r>
          <a:br>
            <a:rPr lang="ru-RU" sz="1500" b="1" kern="1200" dirty="0" smtClean="0"/>
          </a:br>
          <a:endParaRPr lang="ru-RU" sz="1500" kern="1200" dirty="0"/>
        </a:p>
      </dsp:txBody>
      <dsp:txXfrm>
        <a:off x="0" y="42516"/>
        <a:ext cx="8229600" cy="17871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9DD11-9741-43B7-A20B-52D73A851912}">
      <dsp:nvSpPr>
        <dsp:cNvPr id="0" name=""/>
        <dsp:cNvSpPr/>
      </dsp:nvSpPr>
      <dsp:spPr>
        <a:xfrm>
          <a:off x="0" y="914"/>
          <a:ext cx="8229600" cy="1870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Виктор Лунин родился 6 мая 1945 года в Москве, в семье пианистки </a:t>
          </a:r>
          <a:r>
            <a:rPr lang="ru-RU" sz="1800" b="0" kern="1200" dirty="0" err="1" smtClean="0">
              <a:latin typeface="Arial" pitchFamily="34" charset="0"/>
              <a:cs typeface="Arial" pitchFamily="34" charset="0"/>
            </a:rPr>
            <a:t>Фриды</a:t>
          </a: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 Бауэр. Воспитывали его бабушка и дедушка, т.к. мама была постоянно на гастролях. В доме было много книг, которые собирал его отец.  Стихи и сказки Виктор Лунин начал сочинять ещё в школе, но на путь профессионального литератора вступил значительно позже.</a:t>
          </a:r>
          <a:br>
            <a:rPr lang="ru-RU" sz="1800" b="0" kern="1200" dirty="0" smtClean="0">
              <a:latin typeface="Arial" pitchFamily="34" charset="0"/>
              <a:cs typeface="Arial" pitchFamily="34" charset="0"/>
            </a:rPr>
          </a:b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0" y="914"/>
        <a:ext cx="8229600" cy="18703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D6C2D5-FCFA-4C0D-89C0-FBD7B51FA3B6}">
      <dsp:nvSpPr>
        <dsp:cNvPr id="0" name=""/>
        <dsp:cNvSpPr/>
      </dsp:nvSpPr>
      <dsp:spPr>
        <a:xfrm>
          <a:off x="0" y="914"/>
          <a:ext cx="8183880" cy="18703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Первые публикации стихов  появились в начале 70-х годов. Первая крохотная книжка-раскладушка "Подарки" на одно стихотворение вышла в «Малыше» в 1975 году. А первый настоящий поэтический сборник «Не наступите на слона» вышел  в «Малыше» в 1978 году. В том же году  в издательстве «Детская литература» вышла первая книжка переводов - сборник стихотворений  выдающегося  английского  поэта  </a:t>
          </a:r>
          <a:r>
            <a:rPr lang="ru-RU" sz="1800" b="0" kern="1200" dirty="0" err="1" smtClean="0">
              <a:latin typeface="Arial" pitchFamily="34" charset="0"/>
              <a:cs typeface="Arial" pitchFamily="34" charset="0"/>
            </a:rPr>
            <a:t>Уолтера</a:t>
          </a: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  де  </a:t>
          </a:r>
          <a:r>
            <a:rPr lang="ru-RU" sz="1800" b="0" kern="1200" dirty="0" err="1" smtClean="0">
              <a:latin typeface="Arial" pitchFamily="34" charset="0"/>
              <a:cs typeface="Arial" pitchFamily="34" charset="0"/>
            </a:rPr>
            <a:t>ла</a:t>
          </a: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 Мэра «Сыграем в прятки». 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800" b="0" kern="1200" dirty="0" smtClean="0">
              <a:latin typeface="Times New Roman" pitchFamily="18" charset="0"/>
              <a:cs typeface="Times New Roman" pitchFamily="18" charset="0"/>
            </a:rPr>
          </a:b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14"/>
        <a:ext cx="8183880" cy="1870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3943-985F-4699-A291-1145213CEB3B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CB43-5FBE-4DBF-85E6-479D4718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83AA9-A181-4B52-9E36-81FC92ADFA2F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3554-0329-4EBB-A80B-32DF0140B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9224-D966-4038-892B-41544EFC25E1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867E-D564-4740-A993-EF2C3E8D2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47AF-8CC3-48D4-86BA-8C14E1266E07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647B-CB51-4348-B043-2DCF00F95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BD99-3E21-4BD3-8D39-3C016E60990D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2E45-4DB1-42E0-B3B5-2DEF288D3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D19C-A1CC-461B-B73F-58216BA936DB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4A48-F255-40CE-9EDF-E8435F85A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68684-F8D4-4128-B3B9-3A14F91FE04A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D020-7DF4-46B7-B4E1-66A3F3606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603D-08C3-433A-A2B8-3C72AFB1A1DD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761E-ACDD-4F2F-AB13-161036A28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FD8D-3C58-4495-BF78-FE6A6D3F41AE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7D7D-088F-4163-92A2-7F41AD58A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9D21-6FE2-41BC-B3EE-0098E4365354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C7118-48DA-4D2B-A823-32C0CC0B9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1379-D039-4848-AE58-D29C2D44AED1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2EB0E-66C5-4C36-999D-5AF43F0DA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C78975-178D-4096-B137-853808350925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A6A52-479A-4FC0-9EA6-AE25BC693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98" r:id="rId2"/>
    <p:sldLayoutId id="2147484197" r:id="rId3"/>
    <p:sldLayoutId id="2147484196" r:id="rId4"/>
    <p:sldLayoutId id="2147484195" r:id="rId5"/>
    <p:sldLayoutId id="2147484194" r:id="rId6"/>
    <p:sldLayoutId id="2147484193" r:id="rId7"/>
    <p:sldLayoutId id="2147484192" r:id="rId8"/>
    <p:sldLayoutId id="2147484200" r:id="rId9"/>
    <p:sldLayoutId id="2147484191" r:id="rId10"/>
    <p:sldLayoutId id="21474841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gaidarovka-metod.ru/in" TargetMode="External"/><Relationship Id="rId3" Type="http://schemas.openxmlformats.org/officeDocument/2006/relationships/hyperlink" Target="http://www.epampa.narod.ru/" TargetMode="External"/><Relationship Id="rId7" Type="http://schemas.openxmlformats.org/officeDocument/2006/relationships/hyperlink" Target="http://bibliogid.ru/articles/74" TargetMode="External"/><Relationship Id="rId2" Type="http://schemas.openxmlformats.org/officeDocument/2006/relationships/hyperlink" Target="http://www.teniteatr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vekperevoda.com/1930/lunin.htm" TargetMode="External"/><Relationship Id="rId11" Type="http://schemas.openxmlformats.org/officeDocument/2006/relationships/hyperlink" Target="http://clever-media-ru.livejournal.com/pics/catalog/455/82065" TargetMode="External"/><Relationship Id="rId5" Type="http://schemas.openxmlformats.org/officeDocument/2006/relationships/hyperlink" Target="http://www.epampa.narod.ru/lunin/index.html" TargetMode="External"/><Relationship Id="rId10" Type="http://schemas.openxmlformats.org/officeDocument/2006/relationships/hyperlink" Target="http://bibliogid.ru/articles/3977" TargetMode="External"/><Relationship Id="rId4" Type="http://schemas.openxmlformats.org/officeDocument/2006/relationships/hyperlink" Target="http://chudesnayastrana.ru/" TargetMode="External"/><Relationship Id="rId9" Type="http://schemas.openxmlformats.org/officeDocument/2006/relationships/hyperlink" Target="http://www.murzilka.org/iz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3429000"/>
            <a:ext cx="5184775" cy="2016224"/>
          </a:xfrm>
        </p:spPr>
        <p:txBody>
          <a:bodyPr/>
          <a:lstStyle/>
          <a:p>
            <a:pPr marR="0" eaLnBrk="1" hangingPunct="1"/>
            <a:r>
              <a:rPr lang="ru-RU" sz="1800" b="1" dirty="0" smtClean="0">
                <a:latin typeface="Times New Roman" pitchFamily="18" charset="0"/>
              </a:rPr>
              <a:t>Учитель начальных классов </a:t>
            </a:r>
          </a:p>
          <a:p>
            <a:pPr marR="0" eaLnBrk="1" hangingPunct="1"/>
            <a:r>
              <a:rPr lang="ru-RU" sz="1800" b="1" dirty="0" smtClean="0">
                <a:latin typeface="Times New Roman" pitchFamily="18" charset="0"/>
              </a:rPr>
              <a:t>Севрикеева Любовь Анатольевна</a:t>
            </a:r>
          </a:p>
          <a:p>
            <a:pPr marR="0" eaLnBrk="1" hangingPunct="1"/>
            <a:r>
              <a:rPr lang="ru-RU" sz="1800" b="1" dirty="0" smtClean="0">
                <a:latin typeface="Times New Roman" pitchFamily="18" charset="0"/>
              </a:rPr>
              <a:t>МБОУ «</a:t>
            </a:r>
            <a:r>
              <a:rPr lang="ru-RU" sz="1800" b="1" dirty="0" err="1" smtClean="0">
                <a:latin typeface="Times New Roman" pitchFamily="18" charset="0"/>
              </a:rPr>
              <a:t>Старо-Матакская</a:t>
            </a:r>
            <a:r>
              <a:rPr lang="ru-RU" sz="1800" b="1" dirty="0" smtClean="0">
                <a:latin typeface="Times New Roman" pitchFamily="18" charset="0"/>
              </a:rPr>
              <a:t> СОШ» </a:t>
            </a:r>
          </a:p>
          <a:p>
            <a:pPr marR="0" eaLnBrk="1" hangingPunct="1"/>
            <a:r>
              <a:rPr lang="ru-RU" sz="1800" b="1" dirty="0" err="1" smtClean="0">
                <a:latin typeface="Times New Roman" pitchFamily="18" charset="0"/>
              </a:rPr>
              <a:t>Алькеевский</a:t>
            </a:r>
            <a:r>
              <a:rPr lang="ru-RU" sz="1800" b="1" dirty="0" smtClean="0">
                <a:latin typeface="Times New Roman" pitchFamily="18" charset="0"/>
              </a:rPr>
              <a:t> район </a:t>
            </a:r>
          </a:p>
          <a:p>
            <a:pPr marR="0" eaLnBrk="1" hangingPunct="1"/>
            <a:r>
              <a:rPr lang="ru-RU" sz="1800" b="1" dirty="0" smtClean="0">
                <a:latin typeface="Times New Roman" pitchFamily="18" charset="0"/>
              </a:rPr>
              <a:t>Республика Татарстан</a:t>
            </a:r>
          </a:p>
          <a:p>
            <a:pPr marR="0" eaLnBrk="1" hangingPunct="1"/>
            <a:r>
              <a:rPr lang="ru-RU" sz="1800" b="1" smtClean="0">
                <a:latin typeface="Times New Roman" pitchFamily="18" charset="0"/>
              </a:rPr>
              <a:t>2013 г.</a:t>
            </a:r>
            <a:endParaRPr lang="ru-RU" sz="1800" b="1" dirty="0" smtClean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71550" y="1196975"/>
            <a:ext cx="79216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Урок литературного чтения во 2 классе</a:t>
            </a:r>
          </a:p>
          <a:p>
            <a:r>
              <a:rPr lang="ru-RU" sz="2800" dirty="0"/>
              <a:t> </a:t>
            </a:r>
          </a:p>
          <a:p>
            <a:r>
              <a:rPr lang="ru-RU" sz="3600" dirty="0"/>
              <a:t>   </a:t>
            </a:r>
            <a:r>
              <a:rPr lang="ru-RU" sz="3600" dirty="0" smtClean="0"/>
              <a:t>                                  Творчество  </a:t>
            </a:r>
          </a:p>
          <a:p>
            <a:r>
              <a:rPr lang="ru-RU" sz="3600" dirty="0" smtClean="0"/>
              <a:t>Виктора Владимировича  Лунина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476250"/>
            <a:ext cx="3744912" cy="58324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smtClean="0"/>
              <a:t>                                                Мяука</a:t>
            </a:r>
          </a:p>
          <a:p>
            <a:pPr eaLnBrk="1" hangingPunct="1"/>
            <a:r>
              <a:rPr lang="ru-RU" sz="1400" smtClean="0"/>
              <a:t>Тихо, без  звука</a:t>
            </a:r>
            <a:br>
              <a:rPr lang="ru-RU" sz="1400" smtClean="0"/>
            </a:br>
            <a:r>
              <a:rPr lang="ru-RU" sz="1400" smtClean="0"/>
              <a:t>Ходит Мяука</a:t>
            </a:r>
            <a:br>
              <a:rPr lang="ru-RU" sz="1400" smtClean="0"/>
            </a:br>
            <a:r>
              <a:rPr lang="ru-RU" sz="1400" smtClean="0"/>
              <a:t>Возле меня день-деньской.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Ходит лениво, </a:t>
            </a:r>
            <a:br>
              <a:rPr lang="ru-RU" sz="1400" smtClean="0"/>
            </a:br>
            <a:r>
              <a:rPr lang="ru-RU" sz="1400" smtClean="0"/>
              <a:t>Неторопливо, </a:t>
            </a:r>
            <a:br>
              <a:rPr lang="ru-RU" sz="1400" smtClean="0"/>
            </a:br>
            <a:r>
              <a:rPr lang="ru-RU" sz="1400" smtClean="0"/>
              <a:t>С миной чуть-чуть плутовской.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Серая шёрстка, </a:t>
            </a:r>
            <a:br>
              <a:rPr lang="ru-RU" sz="1400" smtClean="0"/>
            </a:br>
            <a:r>
              <a:rPr lang="ru-RU" sz="1400" smtClean="0"/>
              <a:t>Глазки-напёрстки, </a:t>
            </a:r>
            <a:br>
              <a:rPr lang="ru-RU" sz="1400" smtClean="0"/>
            </a:br>
            <a:r>
              <a:rPr lang="ru-RU" sz="1400" smtClean="0"/>
              <a:t>Тонкие тени—усы, 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Хвостик пушистый </a:t>
            </a:r>
            <a:br>
              <a:rPr lang="ru-RU" sz="1400" smtClean="0"/>
            </a:br>
            <a:r>
              <a:rPr lang="ru-RU" sz="1400" smtClean="0"/>
              <a:t>И серебристый... </a:t>
            </a:r>
            <a:br>
              <a:rPr lang="ru-RU" sz="1400" smtClean="0"/>
            </a:br>
            <a:r>
              <a:rPr lang="ru-RU" sz="1400" smtClean="0"/>
              <a:t>Дивной Мяука красы!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Трётся о руку </a:t>
            </a:r>
            <a:br>
              <a:rPr lang="ru-RU" sz="1400" smtClean="0"/>
            </a:br>
            <a:r>
              <a:rPr lang="ru-RU" sz="1400" smtClean="0"/>
              <a:t>Нежный Мяука, </a:t>
            </a:r>
            <a:br>
              <a:rPr lang="ru-RU" sz="1400" smtClean="0"/>
            </a:br>
            <a:r>
              <a:rPr lang="ru-RU" sz="1400" smtClean="0"/>
              <a:t>Песню поёт в тишине.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И почему-то</a:t>
            </a:r>
            <a:br>
              <a:rPr lang="ru-RU" sz="1400" smtClean="0"/>
            </a:br>
            <a:r>
              <a:rPr lang="ru-RU" sz="1400" smtClean="0"/>
              <a:t>В эти минуты</a:t>
            </a:r>
            <a:br>
              <a:rPr lang="ru-RU" sz="1400" smtClean="0"/>
            </a:br>
            <a:r>
              <a:rPr lang="ru-RU" sz="1400" smtClean="0"/>
              <a:t>Радость приходит ко мне.</a:t>
            </a:r>
            <a:br>
              <a:rPr lang="ru-RU" sz="1400" smtClean="0"/>
            </a:br>
            <a:endParaRPr lang="ru-RU" sz="1400" smtClean="0"/>
          </a:p>
          <a:p>
            <a:pPr eaLnBrk="1" hangingPunct="1"/>
            <a:endParaRPr lang="ru-RU" sz="14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4663" y="188913"/>
            <a:ext cx="4402137" cy="3671887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Котенок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Котёнок был такой прекрасный!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Котёнок был такой несчастный!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лапках он едва стоял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так смотрел, и так дрожал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От мягких ушек до хвоста...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Он был, конечно, сирота.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Он мне мяукнул: «Выручай!»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Сказала мама: «Не мечтай».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Он промяукал мне: «Спаси!»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Сказала мама: «Не проси».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Он всхлипнул, заморгал глазами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перелез на туфлю к маме.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Вздохнула мама: «Как тут быть?»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Я закричал: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«Усыновить!»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51" name="Picture 3" descr="C:\Users\Севрикеева Л\Desktop\фотки\зоопарк,школа\100_53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933056"/>
            <a:ext cx="4320480" cy="2592288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25" y="266700"/>
            <a:ext cx="7772400" cy="10661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Виктор – музыкален сам, и его стихи музыкальны. Есть песенки на его стихи.</a:t>
            </a:r>
            <a:endParaRPr lang="ru-RU" sz="3100" b="1" dirty="0"/>
          </a:p>
        </p:txBody>
      </p:sp>
      <p:pic>
        <p:nvPicPr>
          <p:cNvPr id="22534" name="Picture 6" descr="vl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2120" y="1628800"/>
            <a:ext cx="3312368" cy="4176464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684213" y="2276475"/>
            <a:ext cx="41036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Вообще, песни писать мне нравится. Так, я написал слова песен к пластинке по сказкам Дональда Биссета "Летающий поросёнок" и "Приключения дядюшки Тик-так", а также к спектаклю по сказке К.Льюиса "Лев, колдунья и платяной шкаф". </a:t>
            </a:r>
          </a:p>
          <a:p>
            <a:r>
              <a:rPr lang="ru-RU">
                <a:cs typeface="Arial" charset="0"/>
              </a:rPr>
              <a:t>                              В.Лунин.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20688"/>
            <a:ext cx="4186808" cy="5760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</a:rPr>
              <a:t>Я и Вовка.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323850" y="0"/>
            <a:ext cx="475297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cs typeface="Arial" charset="0"/>
              </a:rPr>
              <a:t/>
            </a:r>
            <a:br>
              <a:rPr lang="ru-RU" sz="1600">
                <a:cs typeface="Arial" charset="0"/>
              </a:rPr>
            </a:br>
            <a:r>
              <a:rPr lang="ru-RU" sz="1600">
                <a:ea typeface="GulimChe"/>
                <a:cs typeface="Aharoni"/>
              </a:rPr>
              <a:t>Хотели мы с Вовкой пойти в кино.</a:t>
            </a:r>
            <a:br>
              <a:rPr lang="ru-RU" sz="1600">
                <a:ea typeface="GulimChe"/>
                <a:cs typeface="Aharoni"/>
              </a:rPr>
            </a:br>
            <a:r>
              <a:rPr lang="ru-RU" sz="1600">
                <a:ea typeface="GulimChe"/>
                <a:cs typeface="Aharoni"/>
              </a:rPr>
              <a:t>Мы это решили давным-давно.</a:t>
            </a:r>
            <a:br>
              <a:rPr lang="ru-RU" sz="1600">
                <a:ea typeface="GulimChe"/>
                <a:cs typeface="Aharoni"/>
              </a:rPr>
            </a:br>
            <a:r>
              <a:rPr lang="ru-RU" sz="1600">
                <a:ea typeface="GulimChe"/>
                <a:cs typeface="Aharoni"/>
              </a:rPr>
              <a:t>Но тут Серёжка позвал его,</a:t>
            </a:r>
            <a:br>
              <a:rPr lang="ru-RU" sz="1600">
                <a:ea typeface="GulimChe"/>
                <a:cs typeface="Aharoni"/>
              </a:rPr>
            </a:br>
            <a:r>
              <a:rPr lang="ru-RU" sz="1600">
                <a:ea typeface="GulimChe"/>
                <a:cs typeface="Aharoni"/>
              </a:rPr>
              <a:t>И Вовка бросил меня одного.</a:t>
            </a:r>
            <a:br>
              <a:rPr lang="ru-RU" sz="1600">
                <a:ea typeface="GulimChe"/>
                <a:cs typeface="Aharoni"/>
              </a:rPr>
            </a:br>
            <a:r>
              <a:rPr lang="ru-RU" sz="1600">
                <a:ea typeface="GulimChe"/>
                <a:cs typeface="Aharoni"/>
              </a:rPr>
              <a:t>А как же я,</a:t>
            </a:r>
            <a:br>
              <a:rPr lang="ru-RU" sz="1600">
                <a:ea typeface="GulimChe"/>
                <a:cs typeface="Aharoni"/>
              </a:rPr>
            </a:br>
            <a:r>
              <a:rPr lang="ru-RU" sz="1600">
                <a:ea typeface="GulimChe"/>
                <a:cs typeface="Aharoni"/>
              </a:rPr>
              <a:t>А как же я?</a:t>
            </a:r>
            <a:br>
              <a:rPr lang="ru-RU" sz="1600">
                <a:ea typeface="GulimChe"/>
                <a:cs typeface="Aharoni"/>
              </a:rPr>
            </a:br>
            <a:r>
              <a:rPr lang="ru-RU" sz="1600">
                <a:ea typeface="GulimChe"/>
                <a:cs typeface="Aharoni"/>
              </a:rPr>
              <a:t>Ведь он говорит, что мы – друзья!</a:t>
            </a:r>
            <a:br>
              <a:rPr lang="ru-RU" sz="1600">
                <a:ea typeface="GulimChe"/>
                <a:cs typeface="Aharoni"/>
              </a:rPr>
            </a:br>
            <a:endParaRPr lang="ru-RU" sz="1600">
              <a:ea typeface="Aharoni"/>
              <a:cs typeface="Aharoni"/>
            </a:endParaRPr>
          </a:p>
          <a:p>
            <a:r>
              <a:rPr lang="ru-RU" sz="1600">
                <a:ea typeface="GulimChe"/>
                <a:cs typeface="GulimChe"/>
              </a:rPr>
              <a:t>Хотели мы с Вовкой в поход пойти,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Уже собрались мы с ним почти,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Но Петька его позвал гулять,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И Вовка бросил меня опять.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А как же я,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А как же я?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Ведь он говорит, что мы – друзья!</a:t>
            </a:r>
            <a:br>
              <a:rPr lang="ru-RU" sz="1600">
                <a:ea typeface="GulimChe"/>
                <a:cs typeface="GulimChe"/>
              </a:rPr>
            </a:br>
            <a:endParaRPr lang="ru-RU" sz="1600">
              <a:ea typeface="Aharoni"/>
              <a:cs typeface="Aharoni"/>
            </a:endParaRPr>
          </a:p>
          <a:p>
            <a:r>
              <a:rPr lang="ru-RU" sz="1600">
                <a:ea typeface="GulimChe"/>
                <a:cs typeface="GulimChe"/>
              </a:rPr>
              <a:t>Хотели мы с Вовкой пойти в музей.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Меня торопил он: «Скорей, скорей!»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Но тут Олег заглянул в наш класс,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И Вовка с ним убежал тотчас.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А как же я,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А как же я?</a:t>
            </a:r>
            <a:br>
              <a:rPr lang="ru-RU" sz="1600">
                <a:ea typeface="GulimChe"/>
                <a:cs typeface="GulimChe"/>
              </a:rPr>
            </a:br>
            <a:r>
              <a:rPr lang="ru-RU" sz="1600">
                <a:ea typeface="GulimChe"/>
                <a:cs typeface="GulimChe"/>
              </a:rPr>
              <a:t>Ведь он говорит, что мы – друзья!</a:t>
            </a:r>
            <a:br>
              <a:rPr lang="ru-RU" sz="1600">
                <a:ea typeface="GulimChe"/>
                <a:cs typeface="GulimChe"/>
              </a:rPr>
            </a:br>
            <a:endParaRPr lang="ru-RU" sz="1600">
              <a:ea typeface="Aharoni"/>
              <a:cs typeface="Aharoni"/>
            </a:endParaRPr>
          </a:p>
          <a:p>
            <a:endParaRPr lang="ru-RU" sz="1600">
              <a:cs typeface="Arial" charset="0"/>
            </a:endParaRPr>
          </a:p>
        </p:txBody>
      </p:sp>
      <p:pic>
        <p:nvPicPr>
          <p:cNvPr id="3074" name="Picture 2" descr="C:\Users\Севрикеева Л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1700213"/>
            <a:ext cx="3636962" cy="367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ChangeArrowheads="1"/>
          </p:cNvSpPr>
          <p:nvPr/>
        </p:nvSpPr>
        <p:spPr bwMode="auto">
          <a:xfrm>
            <a:off x="1042988" y="87313"/>
            <a:ext cx="6207125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1"/>
          </a:p>
          <a:p>
            <a:endParaRPr lang="ru-RU" sz="1800" b="1"/>
          </a:p>
          <a:p>
            <a:endParaRPr lang="ru-RU" sz="1800" b="1"/>
          </a:p>
          <a:p>
            <a:endParaRPr lang="ru-RU" sz="1800" b="1"/>
          </a:p>
          <a:p>
            <a:r>
              <a:rPr lang="ru-RU" sz="2000"/>
              <a:t>Вчера я за партой один сидел,</a:t>
            </a:r>
            <a:br>
              <a:rPr lang="ru-RU" sz="2000"/>
            </a:br>
            <a:r>
              <a:rPr lang="ru-RU" sz="2000"/>
              <a:t>Сидел и на Вовку с надеждой глядел.</a:t>
            </a:r>
            <a:br>
              <a:rPr lang="ru-RU" sz="2000"/>
            </a:br>
            <a:r>
              <a:rPr lang="ru-RU" sz="2000"/>
              <a:t>Но Вовке всё было – трын-трава.</a:t>
            </a:r>
            <a:br>
              <a:rPr lang="ru-RU" sz="2000"/>
            </a:br>
            <a:r>
              <a:rPr lang="ru-RU" sz="2000"/>
              <a:t>Взглянул на меня он едва-едва.</a:t>
            </a:r>
            <a:br>
              <a:rPr lang="ru-RU" sz="2000"/>
            </a:br>
            <a:r>
              <a:rPr lang="ru-RU" sz="2000"/>
              <a:t>А как же я,</a:t>
            </a:r>
            <a:br>
              <a:rPr lang="ru-RU" sz="2000"/>
            </a:br>
            <a:r>
              <a:rPr lang="ru-RU" sz="2000"/>
              <a:t>А как же я?</a:t>
            </a:r>
            <a:br>
              <a:rPr lang="ru-RU" sz="2000"/>
            </a:br>
            <a:r>
              <a:rPr lang="ru-RU" sz="2000"/>
              <a:t>Неужто мы больше с ним – не друзья?</a:t>
            </a:r>
            <a:br>
              <a:rPr lang="ru-RU" sz="2000"/>
            </a:br>
            <a:endParaRPr lang="ru-RU" sz="2000"/>
          </a:p>
          <a:p>
            <a:r>
              <a:rPr lang="ru-RU" sz="2000"/>
              <a:t>А нынче я снова счастливым был.</a:t>
            </a:r>
            <a:br>
              <a:rPr lang="ru-RU" sz="2000"/>
            </a:br>
            <a:r>
              <a:rPr lang="ru-RU" sz="2000"/>
              <a:t>Нет, нет! Мой Вовка меня не забыл!</a:t>
            </a:r>
            <a:br>
              <a:rPr lang="ru-RU" sz="2000"/>
            </a:br>
            <a:r>
              <a:rPr lang="ru-RU" sz="2000"/>
              <a:t>Сказал он мне: «Витька! Ты бы не смог</a:t>
            </a:r>
            <a:br>
              <a:rPr lang="ru-RU" sz="2000"/>
            </a:br>
            <a:r>
              <a:rPr lang="ru-RU" sz="2000"/>
              <a:t>Пойти сегодня со мной на каток?»</a:t>
            </a:r>
            <a:br>
              <a:rPr lang="ru-RU" sz="2000"/>
            </a:br>
            <a:r>
              <a:rPr lang="ru-RU" sz="2000"/>
              <a:t>И сразу я,</a:t>
            </a:r>
            <a:br>
              <a:rPr lang="ru-RU" sz="2000"/>
            </a:br>
            <a:r>
              <a:rPr lang="ru-RU" sz="2000"/>
              <a:t>И сразу я</a:t>
            </a:r>
            <a:br>
              <a:rPr lang="ru-RU" sz="2000"/>
            </a:br>
            <a:r>
              <a:rPr lang="ru-RU" sz="2000"/>
              <a:t>Воскликнул: «Конечно! Ведь мы – друзья!»</a:t>
            </a:r>
            <a:br>
              <a:rPr lang="ru-RU" sz="20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188" y="836613"/>
            <a:ext cx="7777162" cy="1584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Замечательный поэт  Виктор Лунин  для своих юных читателей проводит   очень  веселые праздники.  Добрейший человек, великолепный рассказчик  умеет увлечь малышей : им стихи читает, вместе с ребятами рисует и даже в паровозик играет!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Севрикеева Л\Desktop\82065_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2708920"/>
            <a:ext cx="6192688" cy="354087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288" y="915988"/>
            <a:ext cx="48974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00"/>
                </a:solidFill>
                <a:cs typeface="Arial" charset="0"/>
              </a:rPr>
              <a:t>                             </a:t>
            </a:r>
            <a:r>
              <a:rPr lang="ru-RU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Когда я пишу детское стихотворение или сказку, то становлюсь десятилетним, или семилетним, или даже пятилетним. Теперь понимаете, как хорошо быть детским поэтом и писателем? Вы всегда можете стать моложе, чем есть на самом деле! Кроме того, детскому писателю легче, чем всем остальным, превратиться в мальчика или девочку, в собаку или кота, в кораблик или вообще неизвестно во что. А ещё в детстве, даже когда грустно, всё равно радостно. Я это понял давным-давно.                                                                        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                      Ваш Виктор ЛУНИН.</a:t>
            </a:r>
            <a:endParaRPr lang="ru-RU" sz="2000"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 descr="C:\Users\Севрикеева Л\Desktop\i_lunin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31677" y="825225"/>
            <a:ext cx="3299148" cy="46212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врикеева Л\Desktop\i_lunin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124744"/>
            <a:ext cx="698477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68313" y="4941888"/>
            <a:ext cx="8135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2303E"/>
                </a:solidFill>
                <a:cs typeface="Arial" charset="0"/>
              </a:rPr>
              <a:t>     </a:t>
            </a:r>
            <a:r>
              <a:rPr lang="ru-RU" sz="2000">
                <a:solidFill>
                  <a:srgbClr val="02303E"/>
                </a:solidFill>
                <a:ea typeface="Times New Roman" pitchFamily="18" charset="0"/>
                <a:cs typeface="Arial" charset="0"/>
              </a:rPr>
              <a:t>Последнее замечательное богато изданное красочное издание избранных его произведений вышло в начале 2006 года в лучшем современном петербургском издательстве «Вита-Нова».      </a:t>
            </a:r>
            <a:r>
              <a:rPr lang="ru-RU" sz="13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   </a:t>
            </a:r>
            <a:endParaRPr lang="ru-RU" sz="18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163" y="549275"/>
            <a:ext cx="3529012" cy="13668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Самый подробный сборник детских стихов поэта:</a:t>
            </a:r>
            <a:r>
              <a:rPr lang="ru-RU" sz="160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smtClean="0"/>
              <a:t/>
            </a:r>
            <a:br>
              <a:rPr lang="ru-RU" sz="2300" smtClean="0"/>
            </a:br>
            <a:endParaRPr lang="ru-RU" sz="2300" smtClean="0"/>
          </a:p>
        </p:txBody>
      </p:sp>
      <p:sp>
        <p:nvSpPr>
          <p:cNvPr id="21506" name="Текст 2"/>
          <p:cNvSpPr>
            <a:spLocks noGrp="1"/>
          </p:cNvSpPr>
          <p:nvPr>
            <p:ph type="body" idx="2"/>
          </p:nvPr>
        </p:nvSpPr>
        <p:spPr>
          <a:xfrm>
            <a:off x="5508625" y="2060575"/>
            <a:ext cx="3311525" cy="4032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752975" cy="5184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            Песня о волшебной стране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Рядом с нами, вы поверьте, есть волшебная страна.</a:t>
            </a:r>
            <a:br>
              <a:rPr lang="ru-RU" sz="1800" smtClean="0"/>
            </a:br>
            <a:r>
              <a:rPr lang="ru-RU" sz="1800" smtClean="0"/>
              <a:t>Где она? За этой дверцей. Так что сразу не видна.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Там цветут цветы лесные, там колышутся луга,</a:t>
            </a:r>
            <a:br>
              <a:rPr lang="ru-RU" sz="1800" smtClean="0"/>
            </a:br>
            <a:r>
              <a:rPr lang="ru-RU" sz="1800" smtClean="0"/>
              <a:t>Там речушки голубые поят влагой берега.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Там лисица с зайцем дружит, гномы водят хоровод.</a:t>
            </a:r>
            <a:br>
              <a:rPr lang="ru-RU" sz="1800" smtClean="0"/>
            </a:br>
            <a:r>
              <a:rPr lang="ru-RU" sz="1800" smtClean="0"/>
              <a:t>Там русалка в море кружит, там земля, и та поет.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Там нас фавны ждут к обеду, и бобер зовет на чай,</a:t>
            </a:r>
            <a:br>
              <a:rPr lang="ru-RU" sz="1800" smtClean="0"/>
            </a:br>
            <a:r>
              <a:rPr lang="ru-RU" sz="1800" smtClean="0"/>
              <a:t>Там со львом ведешь беседу, там - веселый, добрый край.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Там никто не знает горя, там царит счастливый смех.</a:t>
            </a:r>
            <a:br>
              <a:rPr lang="ru-RU" sz="1800" smtClean="0"/>
            </a:br>
            <a:r>
              <a:rPr lang="ru-RU" sz="1800" smtClean="0"/>
              <a:t>В этот край пойдем мы вскоре и зовем с собою всех.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5" name="Рисунок 4" descr="vl0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19316" y="1866042"/>
            <a:ext cx="3260294" cy="42355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56792"/>
            <a:ext cx="818388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 Источники:</a:t>
            </a:r>
            <a:b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- http://www.teniteatr.ru 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http://www.epampa.narod.ru/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 - http://chudesnayastrana.ru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http://www.epampa.narod.ru/lunin/index.html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http://www.vekperevoda.com/1930/lunin.htm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  <a:hlinkClick r:id="rId7"/>
              </a:rPr>
              <a:t>http://bibliogid.ru/articles/74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8"/>
              </a:rPr>
              <a:t>  - http://gaidarovka-metod.ru/in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- 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9"/>
              </a:rPr>
              <a:t>http://www.murzilka.org/izba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10"/>
              </a:rPr>
              <a:t>http://bibliogid.ru/articles/3977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2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11"/>
              </a:rPr>
              <a:t>http://clever-media-ru.livejournal.com/pics/catalog/455/82065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b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60648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Виктор Лунин. Фото с сайта www.vitanova.ru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2285992"/>
            <a:ext cx="6336704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260648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Севрикеева Л\Desktop\31143_640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/>
          <a:stretch>
            <a:fillRect/>
          </a:stretch>
        </p:blipFill>
        <p:spPr>
          <a:xfrm>
            <a:off x="1645708" y="2276872"/>
            <a:ext cx="5852583" cy="4047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02920" y="188640"/>
          <a:ext cx="81838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3467100" cy="3849688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       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Подарки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Мне туфельки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Мама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Вчера подарила,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Конфеты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Мне папа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Принес.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Сестра подарила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Мне щетку и мыло, а брат - заводной паровоз.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Еще подарили мне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Чашку, и ложку,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кубики -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Строить дома.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рыжую кошку,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Прекрасную кошку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Нашла во дворе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 сама!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00213"/>
            <a:ext cx="4038600" cy="4525962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2050" name="Picture 2" descr="vl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9992" y="2348880"/>
            <a:ext cx="4032448" cy="3528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186738" cy="1655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    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1998 г. за книгу "Любимые стихи" (изд. "АСТ-ПРЕСС", 1997), куда вошли как собственные стихотворения Виктора Лунина, так и переводы из английской детской поэзии ("Стихи матушки Гусыни", Кристина Россетти,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Уолтер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Мэр), награждён Почётным дипломом им. Г. Х. Андерсена.</a:t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2"/>
          </p:nvPr>
        </p:nvSpPr>
        <p:spPr>
          <a:xfrm>
            <a:off x="5508625" y="2133600"/>
            <a:ext cx="3001963" cy="35210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288" y="1989138"/>
            <a:ext cx="4392612" cy="4535487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000" b="1" dirty="0" smtClean="0"/>
              <a:t>                                  Поверьте!</a:t>
            </a:r>
            <a:endParaRPr lang="ru-RU" sz="8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Поверьте, я видел на свете немало: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видел, как время назад побежало,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 собаку с кошачьим хвостом,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видел, как мышка гналась за котом,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Но надо признаться еще не встречал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тигра, который совсем не рычал!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видел, как нес муравей бегемота,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 огромное море компота,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 бананы на ветке сосны,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 дома высотой до луны.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Но надо признаться еще не встречал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тигра, который совсем не рычал!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6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 жирафа, носившего шляпу,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 ребенка, учившего папу,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видел, как плакал резиновый слон,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видел растущий на облаку клен.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Но, надо признаться, еще не встречал</a:t>
            </a:r>
            <a:br>
              <a:rPr lang="ru-RU" sz="6400" dirty="0" smtClean="0">
                <a:latin typeface="Arial" pitchFamily="34" charset="0"/>
                <a:cs typeface="Arial" pitchFamily="34" charset="0"/>
              </a:rPr>
            </a:br>
            <a:r>
              <a:rPr lang="ru-RU" sz="6400" dirty="0" smtClean="0">
                <a:latin typeface="Arial" pitchFamily="34" charset="0"/>
                <a:cs typeface="Arial" pitchFamily="34" charset="0"/>
              </a:rPr>
              <a:t>Я тигра, который совсем не рычал!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6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vl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2060848"/>
            <a:ext cx="3312368" cy="3960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60350"/>
            <a:ext cx="3867150" cy="2952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Текст 3"/>
          <p:cNvSpPr>
            <a:spLocks noGrp="1"/>
          </p:cNvSpPr>
          <p:nvPr>
            <p:ph type="body" idx="2"/>
          </p:nvPr>
        </p:nvSpPr>
        <p:spPr>
          <a:xfrm>
            <a:off x="4716463" y="2708275"/>
            <a:ext cx="3794125" cy="29464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0" y="333375"/>
            <a:ext cx="4067175" cy="56880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</a:t>
            </a:r>
            <a:r>
              <a:rPr lang="ru-RU" sz="2000" smtClean="0">
                <a:latin typeface="Arial" charset="0"/>
                <a:cs typeface="Arial" charset="0"/>
              </a:rPr>
              <a:t>У В. Лунина вышло больше тридцати книг стихов и прозы, среди которых стихотворные сборники «Я видела чудо», «Весь дом – волшебный», «Аз-бу-ка». </a:t>
            </a:r>
          </a:p>
        </p:txBody>
      </p:sp>
      <p:pic>
        <p:nvPicPr>
          <p:cNvPr id="6" name="Picture 3" descr="vl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332656"/>
            <a:ext cx="3125267" cy="2808312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vl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564904"/>
            <a:ext cx="2520280" cy="2973313"/>
          </a:xfrm>
          <a:prstGeom prst="rect">
            <a:avLst/>
          </a:prstGeom>
          <a:ln w="1905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vl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2708920"/>
            <a:ext cx="3024336" cy="3888432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114800" cy="1644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Жук жужжит в железной банке. 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Жук не может жить в жестянке. 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Жизнь жука в плену горька, 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Жалко бедного жука!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13100"/>
            <a:ext cx="4038600" cy="31416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  <a:cs typeface="Arial" charset="0"/>
              </a:rPr>
              <a:t>       Его стихотворная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  <a:cs typeface="Arial" charset="0"/>
              </a:rPr>
              <a:t>«Аз-бу-ка» для детей стала эталонной по передаче буквенной звукописи. 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Picture 2" descr="vl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60032" y="1268760"/>
            <a:ext cx="4032448" cy="4424809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1447800"/>
            <a:ext cx="3867150" cy="420687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 </a:t>
            </a:r>
          </a:p>
        </p:txBody>
      </p:sp>
      <p:sp>
        <p:nvSpPr>
          <p:cNvPr id="19458" name="Содержимое 3"/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4249738" cy="51847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  </a:t>
            </a:r>
            <a:r>
              <a:rPr lang="ru-RU" sz="2000" smtClean="0">
                <a:latin typeface="Arial" charset="0"/>
                <a:cs typeface="Arial" charset="0"/>
              </a:rPr>
              <a:t>Его книга "Детский альбом" (стихи к одноимённому фортепьянному циклу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Arial" charset="0"/>
                <a:cs typeface="Arial" charset="0"/>
              </a:rPr>
              <a:t>      П.И. Чайковского) на 3-м Всероссийском конкурсе детской книги "Отчий дом" в 1996 году была отмечена дипломом. За «Детский альбом» Виктору Лунину в том же году было присуждено звание лауреата литературной премии журнала «Мурзилка». </a:t>
            </a:r>
          </a:p>
        </p:txBody>
      </p:sp>
      <p:pic>
        <p:nvPicPr>
          <p:cNvPr id="5" name="Рисунок 4" descr="vl09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548680"/>
            <a:ext cx="3672408" cy="50405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013325"/>
            <a:ext cx="8183562" cy="1511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сказке «Сдобная Лиза» можно посмотреть музыкальный спектакль в московском детском театре теней  и театре кукол «Зазеркалье».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1385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900" smtClean="0">
                <a:solidFill>
                  <a:srgbClr val="115964"/>
                </a:solidFill>
                <a:latin typeface="Arial" charset="0"/>
                <a:cs typeface="Arial" charset="0"/>
              </a:rPr>
              <a:t>В 1997 году его сказочная повесть "Приключения сдобной Лизы" была премирована, как лучшая сказка о кошках, Всероссийской государственной библиотекой иностранной литературы  и в 1998 дипломом Национального Артийского комитета России.</a:t>
            </a: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/>
          </a:p>
        </p:txBody>
      </p:sp>
      <p:pic>
        <p:nvPicPr>
          <p:cNvPr id="4" name="Рисунок 3" descr="vl0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772816"/>
            <a:ext cx="2083430" cy="32403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vl0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1844824"/>
            <a:ext cx="2808312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vl0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1700808"/>
            <a:ext cx="2016224" cy="30963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486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        В 1998 г. за книгу "Любимые стихи" (изд. "АСТ-ПРЕСС", 1997), куда вошли как собственные стихотворения Виктора Лунина, так и переводы из английской детской поэзии ("Стихи матушки Гусыни", Кристина Россетти, Уолтер де ла Мэр), награждён Почётным дипломом им. Г. Х. Андерсена. </vt:lpstr>
      <vt:lpstr>                         </vt:lpstr>
      <vt:lpstr>Жук жужжит в железной банке.  Жук не может жить в жестянке.  Жизнь жука в плену горька,  Жалко бедного жука!</vt:lpstr>
      <vt:lpstr>Слайд 8</vt:lpstr>
      <vt:lpstr> По сказке «Сдобная Лиза» можно посмотреть музыкальный спектакль в московском детском театре теней  и театре кукол «Зазеркалье». </vt:lpstr>
      <vt:lpstr>Слайд 10</vt:lpstr>
      <vt:lpstr>  Виктор – музыкален сам, и его стихи музыкальны. Есть песенки на его стихи.</vt:lpstr>
      <vt:lpstr>Я и Вовка.</vt:lpstr>
      <vt:lpstr>Слайд 13</vt:lpstr>
      <vt:lpstr>Слайд 14</vt:lpstr>
      <vt:lpstr>Слайд 15</vt:lpstr>
      <vt:lpstr>Слайд 16</vt:lpstr>
      <vt:lpstr>       Самый подробный сборник детских стихов поэта:   </vt:lpstr>
      <vt:lpstr> Источники:  - http://www.teniteatr.ru  - http://www.epampa.narod.ru/  - http://chudesnayastrana.ru  - http://www.epampa.narod.ru/lunin/index.html  - http://www.vekperevoda.com/1930/lunin.htm  - http://bibliogid.ru/articles/74   - http://gaidarovka-metod.ru/in  - http://www.murzilka.org/izba - http://bibliogid.ru/articles/3977 - http://clever-media-ru.livejournal.com/pics/catalog/455/82065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Стихи Виктора Лунина</dc:title>
  <dc:creator>Севрикеева Л</dc:creator>
  <cp:lastModifiedBy>revaz</cp:lastModifiedBy>
  <cp:revision>37</cp:revision>
  <dcterms:created xsi:type="dcterms:W3CDTF">2012-11-11T12:00:46Z</dcterms:created>
  <dcterms:modified xsi:type="dcterms:W3CDTF">2013-03-28T13:12:43Z</dcterms:modified>
</cp:coreProperties>
</file>