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5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8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2D10058-F72F-4E17-9FE6-CF749D510712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7B720DC-5BAB-43D0-9533-4B6FFD86E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CE%E1%F9%E5%F1%F2%E2%EE" TargetMode="External"/><Relationship Id="rId13" Type="http://schemas.openxmlformats.org/officeDocument/2006/relationships/hyperlink" Target="http://cs10204.userapi.com/u56611191/-14/x_0ba8b5d3.jpg" TargetMode="External"/><Relationship Id="rId3" Type="http://schemas.openxmlformats.org/officeDocument/2006/relationships/hyperlink" Target="http://&#1074;&#1099;&#1073;&#1080;&#1088;&#1072;&#1102;&#1089;&#1086;&#1095;&#1080;.&#1088;&#1092;/files/default/001_261.jpg" TargetMode="External"/><Relationship Id="rId7" Type="http://schemas.openxmlformats.org/officeDocument/2006/relationships/hyperlink" Target="http://www.tumix.ru/data/content/2572.vihldnie.jpg" TargetMode="External"/><Relationship Id="rId12" Type="http://schemas.openxmlformats.org/officeDocument/2006/relationships/hyperlink" Target="http://naviga-coaching.com/images/istock_000008506606small_nav.jpg" TargetMode="External"/><Relationship Id="rId2" Type="http://schemas.openxmlformats.org/officeDocument/2006/relationships/hyperlink" Target="http://susanin.udm.ru/upload/iblock/c89/c89eb6a1027d23cbb97bbf7b899f85dc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6000/hronkc.3/0_423a2_cc2836ab_L.jpg" TargetMode="External"/><Relationship Id="rId11" Type="http://schemas.openxmlformats.org/officeDocument/2006/relationships/hyperlink" Target="http://nss.in.ua/images/firms/Leleka_NSS_iip_semya_pole/nss.png" TargetMode="External"/><Relationship Id="rId5" Type="http://schemas.openxmlformats.org/officeDocument/2006/relationships/hyperlink" Target="http://filearchive.cnews.ru/img/cnews/2009/05/27/440_3d21e.jpg" TargetMode="External"/><Relationship Id="rId10" Type="http://schemas.openxmlformats.org/officeDocument/2006/relationships/hyperlink" Target="http://video.yandex.ru/" TargetMode="External"/><Relationship Id="rId4" Type="http://schemas.openxmlformats.org/officeDocument/2006/relationships/hyperlink" Target="http://www.metronews.ru/_internal/gxml!0/4dntvuhh2yeo4npyb3igdet73odaolf$cgg59rrn5xcnncbs9s2wvwt57s12869/draka.jpeg" TargetMode="External"/><Relationship Id="rId9" Type="http://schemas.openxmlformats.org/officeDocument/2006/relationships/hyperlink" Target="http://dic.academic.ru/dic.nsf/enc_philosophy/2866/&#1054;&#1041;&#1065;&#1045;&#1057;&#1058;&#1042;&#1054;" TargetMode="External"/><Relationship Id="rId14" Type="http://schemas.openxmlformats.org/officeDocument/2006/relationships/hyperlink" Target="http://static.vmurmanske.ru/serverdata/news_info/2010/10/29/741089/imgFull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2;&#1072;&#1084;&#1080;&#1085;&#1099;%20&#1092;&#1072;&#1081;&#1083;&#1099;\&#1052;&#1048;&#1053;&#1059;&#1057;_-_&#1071;_&#1074;&#1086;&#1079;&#1100;&#1084;&#1091;_&#1101;&#1090;&#1086;&#1090;_&#1073;&#1086;&#1083;&#1100;&#1096;&#1086;&#1081;_&#1084;&#1080;&#1088;_-_(mp3poisk.net).mp3" TargetMode="External"/><Relationship Id="rId6" Type="http://schemas.openxmlformats.org/officeDocument/2006/relationships/image" Target="../media/image13.jpeg"/><Relationship Id="rId11" Type="http://schemas.openxmlformats.org/officeDocument/2006/relationships/image" Target="../media/image18.pn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1844824"/>
            <a:ext cx="583264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 </a:t>
            </a:r>
          </a:p>
          <a:p>
            <a:pPr algn="ctr"/>
            <a:r>
              <a:rPr lang="ru-RU" sz="7200" b="1" cap="none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всё равно!</a:t>
            </a:r>
            <a:endParaRPr lang="ru-RU" sz="7200" b="1" cap="none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User\Desktop\Мамины файлы\ns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7741" y="1498609"/>
            <a:ext cx="6940644" cy="3442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Признаки государства, которое я выбираю для себя.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363270" cy="5053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327"/>
                <a:gridCol w="836327"/>
                <a:gridCol w="836327"/>
                <a:gridCol w="836327"/>
                <a:gridCol w="836327"/>
                <a:gridCol w="836327"/>
                <a:gridCol w="836327"/>
                <a:gridCol w="836327"/>
                <a:gridCol w="836327"/>
                <a:gridCol w="836327"/>
              </a:tblGrid>
              <a:tr h="71436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№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семья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дети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пенсионеры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Трудящи</a:t>
                      </a:r>
                      <a:endParaRPr lang="ru-RU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еся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Води</a:t>
                      </a:r>
                    </a:p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тели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Спортсме</a:t>
                      </a:r>
                      <a:endParaRPr lang="ru-RU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ны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Актё</a:t>
                      </a:r>
                    </a:p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ры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приезжие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Роди</a:t>
                      </a:r>
                    </a:p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тели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7.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8.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9.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38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10.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C:\Users\User\Desktop\Мамины файлы\trabajo.jpg"/>
          <p:cNvPicPr>
            <a:picLocks noChangeAspect="1" noChangeArrowheads="1"/>
          </p:cNvPicPr>
          <p:nvPr/>
        </p:nvPicPr>
        <p:blipFill>
          <a:blip r:embed="rId2" cstate="print"/>
          <a:srcRect l="16473" t="5491" r="18577" b="9400"/>
          <a:stretch>
            <a:fillRect/>
          </a:stretch>
        </p:blipFill>
        <p:spPr bwMode="auto">
          <a:xfrm>
            <a:off x="3203848" y="4437112"/>
            <a:ext cx="1101025" cy="1896210"/>
          </a:xfrm>
          <a:prstGeom prst="rect">
            <a:avLst/>
          </a:prstGeom>
          <a:noFill/>
        </p:spPr>
      </p:pic>
      <p:pic>
        <p:nvPicPr>
          <p:cNvPr id="19461" name="Picture 5" descr="C:\Users\User\Desktop\Мамины файлы\AGMmeeting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2924944"/>
            <a:ext cx="1296144" cy="12961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ГОСУДАРСТВО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3573016"/>
            <a:ext cx="4040188" cy="639762"/>
          </a:xfrm>
        </p:spPr>
        <p:txBody>
          <a:bodyPr>
            <a:normAutofit fontScale="25000" lnSpcReduction="20000"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800" b="1" dirty="0" smtClean="0">
                <a:solidFill>
                  <a:schemeClr val="accent2">
                    <a:lumMod val="50000"/>
                  </a:schemeClr>
                </a:solidFill>
              </a:rPr>
              <a:t>ЛЮДИ</a:t>
            </a:r>
            <a:r>
              <a:rPr lang="ru-RU" sz="12800" b="1" dirty="0" smtClean="0"/>
              <a:t> </a:t>
            </a:r>
            <a:r>
              <a:rPr lang="ru-RU" sz="12800" b="1" dirty="0" smtClean="0">
                <a:solidFill>
                  <a:schemeClr val="accent2">
                    <a:lumMod val="50000"/>
                  </a:schemeClr>
                </a:solidFill>
              </a:rPr>
              <a:t>(человек)</a:t>
            </a:r>
            <a:endParaRPr lang="ru-RU" sz="1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5004048" y="3501008"/>
            <a:ext cx="3825751" cy="69009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ОБЩЕСТВО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221088"/>
            <a:ext cx="2674640" cy="190507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2">
                    <a:lumMod val="25000"/>
                  </a:schemeClr>
                </a:solidFill>
              </a:rPr>
              <a:t>Каждый </a:t>
            </a:r>
            <a:r>
              <a:rPr lang="ru-RU" dirty="0">
                <a:solidFill>
                  <a:schemeClr val="accent2">
                    <a:lumMod val="25000"/>
                  </a:schemeClr>
                </a:solidFill>
              </a:rPr>
              <a:t>из людей; высшее из земных созданий, одаренное разумом, свободной волей и словесною речью.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55977" y="4221088"/>
            <a:ext cx="3672408" cy="215108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2">
                    <a:lumMod val="25000"/>
                  </a:schemeClr>
                </a:solidFill>
              </a:rPr>
              <a:t>Обособившаяся </a:t>
            </a:r>
            <a:r>
              <a:rPr lang="ru-RU" dirty="0">
                <a:solidFill>
                  <a:schemeClr val="accent2">
                    <a:lumMod val="25000"/>
                  </a:schemeClr>
                </a:solidFill>
              </a:rPr>
              <a:t>от природы, но тесно связанная с ней часть материального мира, которая состоит из индивидуумов, обладающих волей и сознанием, и включает в себя способы взаимодействия людей и формы их объединения.</a:t>
            </a:r>
          </a:p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980728"/>
            <a:ext cx="756084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политической власти, содействующая осуществлению конкретных общественных интересов в пределах определённой территории.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Государство оперирует определёнными методами сохранения и поддержания государственной целостности, суверенитета, правопорядка, традиций внутри общества, устанавливает определённый порядок взаимоотношений между гражданами.  Государство вовлекает в свою деятельность всё население на собственной и других территориях. Порядок взаимоотношений между членами общества и применения власти определяется конституцией, законами и другими правовыми документами государства, которые являются частью устройства государства; а также традициями, сформировавшимися внутри государства, в исторической действительности.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25000"/>
                  </a:schemeClr>
                </a:solidFill>
              </a:rPr>
              <a:t>Правовое государство</a:t>
            </a:r>
            <a:endParaRPr lang="ru-RU" b="1" dirty="0">
              <a:solidFill>
                <a:schemeClr val="accent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10000"/>
                  </a:schemeClr>
                </a:solidFill>
              </a:rPr>
              <a:t>Государство, в котором организация и деятельность государственной власти в ее взаимоотношениях с индивидами и их объединениями основана на праве и ему соответствует.</a:t>
            </a:r>
          </a:p>
          <a:p>
            <a:r>
              <a:rPr lang="ru-RU" dirty="0" smtClean="0">
                <a:solidFill>
                  <a:schemeClr val="accent2">
                    <a:lumMod val="10000"/>
                  </a:schemeClr>
                </a:solidFill>
              </a:rPr>
              <a:t>Идея правового государства направлена на ограничение власти (силы) государства правом; на установление правления законов, а не людей; на обеспечение безопасности человека в его взаимодействиях с государством.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Господь-Государство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331640" y="1412776"/>
            <a:ext cx="6278562" cy="4708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2">
                    <a:lumMod val="25000"/>
                  </a:schemeClr>
                </a:solidFill>
              </a:rPr>
              <a:t>Быть в ладу с собой, окружающими и государством.</a:t>
            </a:r>
            <a:endParaRPr lang="ru-RU" sz="3200" dirty="0">
              <a:solidFill>
                <a:schemeClr val="accent2">
                  <a:lumMod val="25000"/>
                </a:schemeClr>
              </a:solidFill>
            </a:endParaRPr>
          </a:p>
        </p:txBody>
      </p:sp>
      <p:pic>
        <p:nvPicPr>
          <p:cNvPr id="10" name="Содержимое 9" descr="culture-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84" b="10941"/>
          <a:stretch>
            <a:fillRect/>
          </a:stretch>
        </p:blipFill>
        <p:spPr>
          <a:xfrm>
            <a:off x="1044391" y="1600200"/>
            <a:ext cx="7055218" cy="470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Использовались материалы: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62500" lnSpcReduction="20000"/>
          </a:bodyPr>
          <a:lstStyle/>
          <a:p>
            <a:r>
              <a:rPr lang="ru-RU" u="sng" dirty="0" smtClean="0">
                <a:hlinkClick r:id="rId2"/>
              </a:rPr>
              <a:t>http://susanin.udm.ru/upload/iblock/c89/c89eb6a1027d23cbb97bbf7b899f85dc.jpg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http://выбираюсочи.рф/files/default/001_261.jpg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http://www.metronews.ru/_internal/gxml!0/4dntvuhh2yeo4npyb3igdet73odaolf$cgg59rrn5xcnncbs9s2wvwt57s12869/draka.jpeg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http://filearchive.cnews.ru/img/cnews/2009/05/27/440_3d21e.jpg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http://img-fotki.yandex.ru/get/6000/hronkc.3/0_423a2_cc2836ab_L.jpg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http://www.tumix.ru/data/content/2572.vihldnie.jpg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http://ru.wikipedia.org/wiki/%CE%E1%F9%E5%F1%F2%E2%EE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http://dic.academic.ru/dic.nsf/enc_philosophy/2866/ОБЩЕСТВО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http://video.yandex.ru/#search?text=%D0%BC%D0%BE%D1%91%20%D0%B3%D0%BE%D1%81%D1%83%D0%B4%D0%B0%D1%80%D1%81%D1%82%D0%B2%D0%BE&amp;filmId=fJW%2BKe7H8gE%3D&amp;p=1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http://nss.in.ua/images/firms/Leleka_NSS_iip_semya_pole/nss.png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http://naviga-coaching.com/images/istock_000008506606small_nav.jpg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http://cs10204.userapi.com/u56611191/-14/x_0ba8b5d3.jpg</a:t>
            </a:r>
            <a:endParaRPr lang="ru-RU" dirty="0" smtClean="0"/>
          </a:p>
          <a:p>
            <a:r>
              <a:rPr lang="ru-RU" u="sng" dirty="0" smtClean="0">
                <a:hlinkClick r:id="rId14"/>
              </a:rPr>
              <a:t>http://static.vmurmanske.ru/serverdata/news_info/2010/10/29/741089/imgFull.jpg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амины файлы\c89eb6a1027d23cbb97bbf7b899f85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7449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 rot="10800000" flipV="1">
            <a:off x="5436096" y="4919008"/>
            <a:ext cx="38164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 США пожарные смотрели, как горел дом человека, который не заплатил 75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земельной пошлины.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Мамины файлы\001_2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081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419872" y="4852306"/>
            <a:ext cx="57241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Калифорнии спасатели смотрели,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человек тонул.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них не оказалось лицензии на спасательные операции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данном районе.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Мамины файлы\bullismo.jpg"/>
          <p:cNvPicPr>
            <a:picLocks noChangeAspect="1" noChangeArrowheads="1"/>
          </p:cNvPicPr>
          <p:nvPr/>
        </p:nvPicPr>
        <p:blipFill>
          <a:blip r:embed="rId2" cstate="print"/>
          <a:srcRect b="15575"/>
          <a:stretch>
            <a:fillRect/>
          </a:stretch>
        </p:blipFill>
        <p:spPr bwMode="auto">
          <a:xfrm>
            <a:off x="0" y="-1"/>
            <a:ext cx="9144000" cy="6892039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067944" y="4842810"/>
            <a:ext cx="49005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Россия. На автобусной остановке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подростки избивали ребёнка.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Ни один взрослый человек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подошел разнять их.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Ребёнок умер.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Мамины файлы\2601200603.jpg"/>
          <p:cNvPicPr>
            <a:picLocks noChangeAspect="1" noChangeArrowheads="1"/>
          </p:cNvPicPr>
          <p:nvPr/>
        </p:nvPicPr>
        <p:blipFill>
          <a:blip r:embed="rId2" cstate="print"/>
          <a:srcRect l="1773" t="25269" r="2434" b="3350"/>
          <a:stretch>
            <a:fillRect/>
          </a:stretch>
        </p:blipFill>
        <p:spPr bwMode="auto">
          <a:xfrm>
            <a:off x="0" y="0"/>
            <a:ext cx="918786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851920" y="5157192"/>
            <a:ext cx="52920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Гусь Хрустальном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дети звонили на скорую помощь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просьбой помочь раненой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женщине,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 не поверили. Женщина умерла.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 descr="C:\Users\User\Desktop\Мамины файлы\12_orig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19537">
            <a:off x="5515956" y="19490"/>
            <a:ext cx="3666190" cy="2295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Мамины файлы\0_423a2_cc2836ab_L.jpg"/>
          <p:cNvPicPr>
            <a:picLocks noChangeAspect="1" noChangeArrowheads="1"/>
          </p:cNvPicPr>
          <p:nvPr/>
        </p:nvPicPr>
        <p:blipFill>
          <a:blip r:embed="rId2" cstate="print"/>
          <a:srcRect t="3665" r="20277" b="356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375248" y="5147541"/>
            <a:ext cx="67687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Молодая мама одиночка,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попавшая под сокращение,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смогла выплатить кредит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её пришли выкидывать на улицу.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4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Государство, общество, человек 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258544"/>
            <a:ext cx="9144000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ОТНОШЕНИЕ</a:t>
            </a:r>
            <a:r>
              <a:rPr lang="ru-RU" sz="4000" b="1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МЕЖДУ ГОСУДАРСТВОМ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ГРАЖДАНСКИМ ОБЩЕСТВОМ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Никогда не делай того, что не пожелал бы себе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(Конфуций,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китайский мудрец).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C:\Users\User\Desktop\Мамины файлы\trabajo.jpg"/>
          <p:cNvPicPr>
            <a:picLocks noChangeAspect="1" noChangeArrowheads="1"/>
          </p:cNvPicPr>
          <p:nvPr/>
        </p:nvPicPr>
        <p:blipFill>
          <a:blip r:embed="rId2" cstate="print"/>
          <a:srcRect l="16473" t="5491" r="18577" b="9400"/>
          <a:stretch>
            <a:fillRect/>
          </a:stretch>
        </p:blipFill>
        <p:spPr bwMode="auto">
          <a:xfrm>
            <a:off x="2987824" y="3717032"/>
            <a:ext cx="1310080" cy="2256250"/>
          </a:xfrm>
          <a:prstGeom prst="rect">
            <a:avLst/>
          </a:prstGeom>
          <a:noFill/>
        </p:spPr>
      </p:pic>
      <p:pic>
        <p:nvPicPr>
          <p:cNvPr id="19461" name="Picture 5" descr="C:\Users\User\Desktop\Мамины файлы\AGMmeeting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3290" y="836712"/>
            <a:ext cx="1656184" cy="165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ГОСУДАРСТВО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800" dirty="0" smtClean="0">
                <a:solidFill>
                  <a:schemeClr val="accent2">
                    <a:lumMod val="50000"/>
                  </a:schemeClr>
                </a:solidFill>
              </a:rPr>
              <a:t>ЛЮДИ</a:t>
            </a:r>
            <a:r>
              <a:rPr lang="ru-RU" sz="12800" dirty="0" smtClean="0"/>
              <a:t> </a:t>
            </a:r>
            <a:r>
              <a:rPr lang="ru-RU" sz="12800" dirty="0" smtClean="0">
                <a:solidFill>
                  <a:schemeClr val="accent2">
                    <a:lumMod val="50000"/>
                  </a:schemeClr>
                </a:solidFill>
              </a:rPr>
              <a:t>(человек)</a:t>
            </a:r>
            <a:endParaRPr lang="ru-RU" sz="1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1556792"/>
            <a:ext cx="3527375" cy="7920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ОБЩЕСТВО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2420887"/>
            <a:ext cx="4040188" cy="3705275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10000"/>
                  </a:schemeClr>
                </a:solidFill>
              </a:rPr>
              <a:t>Каждый </a:t>
            </a:r>
            <a:r>
              <a:rPr lang="ru-RU" dirty="0">
                <a:solidFill>
                  <a:schemeClr val="accent2">
                    <a:lumMod val="10000"/>
                  </a:schemeClr>
                </a:solidFill>
              </a:rPr>
              <a:t>из людей; высшее из земных созданий, одаренное разумом, свободной волей и словесною речью.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6016" y="2420888"/>
            <a:ext cx="4041775" cy="395128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2">
                    <a:lumMod val="10000"/>
                  </a:schemeClr>
                </a:solidFill>
              </a:rPr>
              <a:t>Обособившаяся </a:t>
            </a:r>
            <a:r>
              <a:rPr lang="ru-RU" dirty="0">
                <a:solidFill>
                  <a:schemeClr val="accent2">
                    <a:lumMod val="10000"/>
                  </a:schemeClr>
                </a:solidFill>
              </a:rPr>
              <a:t>от природы, но тесно связанная с ней часть материального мира, которая состоит из индивидуумов, обладающих волей и сознанием, и включает в себя способы взаимодействия людей и формы их объединения.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0" name="Picture 10" descr="C:\Users\User\Desktop\Мамины файлы\0_49934_625076d4_orig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32656"/>
            <a:ext cx="2470272" cy="164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2" name="Picture 2" descr="C:\Users\User\Desktop\Мамины файлы\vozden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29257">
            <a:off x="349976" y="2449648"/>
            <a:ext cx="2405145" cy="1804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User\Desktop\Мамины файлы\x_7f6ab82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276872"/>
            <a:ext cx="2643461" cy="1877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 descr="C:\Users\User\Desktop\Мамины файлы\TASS_1201363_400.jpg"/>
          <p:cNvPicPr>
            <a:picLocks noChangeAspect="1" noChangeArrowheads="1"/>
          </p:cNvPicPr>
          <p:nvPr/>
        </p:nvPicPr>
        <p:blipFill>
          <a:blip r:embed="rId6" cstate="print"/>
          <a:srcRect r="24401" b="284"/>
          <a:stretch>
            <a:fillRect/>
          </a:stretch>
        </p:blipFill>
        <p:spPr bwMode="auto">
          <a:xfrm rot="503625">
            <a:off x="6807038" y="3131959"/>
            <a:ext cx="2008124" cy="2158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C:\Users\User\Desktop\Мамины файлы\slide_2.png"/>
          <p:cNvPicPr>
            <a:picLocks noChangeAspect="1" noChangeArrowheads="1"/>
          </p:cNvPicPr>
          <p:nvPr/>
        </p:nvPicPr>
        <p:blipFill>
          <a:blip r:embed="rId7" cstate="print"/>
          <a:srcRect l="19303" r="18498" b="25807"/>
          <a:stretch>
            <a:fillRect/>
          </a:stretch>
        </p:blipFill>
        <p:spPr bwMode="auto">
          <a:xfrm>
            <a:off x="1043608" y="4653136"/>
            <a:ext cx="3092108" cy="1812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7" name="Picture 7" descr="C:\Users\User\Desktop\Мамины файлы\shop_items_catalog_image16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018411">
            <a:off x="1331640" y="332656"/>
            <a:ext cx="2400267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8" name="Picture 8" descr="C:\Users\User\Desktop\Мамины файлы\0_607e4_61017ba3_XL.jpeg"/>
          <p:cNvPicPr>
            <a:picLocks noChangeAspect="1" noChangeArrowheads="1"/>
          </p:cNvPicPr>
          <p:nvPr/>
        </p:nvPicPr>
        <p:blipFill>
          <a:blip r:embed="rId9" cstate="print"/>
          <a:srcRect l="14030" t="8023" r="1790" b="9076"/>
          <a:stretch>
            <a:fillRect/>
          </a:stretch>
        </p:blipFill>
        <p:spPr bwMode="auto">
          <a:xfrm>
            <a:off x="4126696" y="4590342"/>
            <a:ext cx="2632078" cy="1942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347864" y="3068960"/>
            <a:ext cx="702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дети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79912" y="3429000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пенсионеры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2924944"/>
            <a:ext cx="15765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трудящиеся 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88583">
            <a:off x="4869205" y="2796896"/>
            <a:ext cx="1380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приезжие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39952" y="234888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семья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79912" y="350100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спортсмены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067944" y="2708920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актёры</a:t>
            </a:r>
          </a:p>
        </p:txBody>
      </p:sp>
      <p:sp>
        <p:nvSpPr>
          <p:cNvPr id="16" name="Прямоугольник 15"/>
          <p:cNvSpPr/>
          <p:nvPr/>
        </p:nvSpPr>
        <p:spPr>
          <a:xfrm rot="21437993">
            <a:off x="3357573" y="2678914"/>
            <a:ext cx="13487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водители</a:t>
            </a:r>
          </a:p>
        </p:txBody>
      </p:sp>
      <p:pic>
        <p:nvPicPr>
          <p:cNvPr id="20489" name="Picture 9" descr="C:\Users\User\Desktop\Мамины файлы\109-m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833918">
            <a:off x="6927864" y="563360"/>
            <a:ext cx="1616968" cy="2425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МИНУС_-_Я_возьму_этот_большой_мир_-_(mp3poisk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817240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0.01851 L 0.2401 0.351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99 -0.07268 L -0.32899 -0.0726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3982 L -0.00087 -0.3731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49 -0.12408 L 0.31649 -0.45741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2 -0.06621 L -0.0342 0.2671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78 0.13078 L -0.12378 0.46412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533 L 0.00156 -0.3280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0.10972 L -0.02951 0.44305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4192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595959"/>
      </a:dk1>
      <a:lt1>
        <a:sysClr val="window" lastClr="FFFFFF"/>
      </a:lt1>
      <a:dk2>
        <a:srgbClr val="B29C93"/>
      </a:dk2>
      <a:lt2>
        <a:srgbClr val="EBDDC3"/>
      </a:lt2>
      <a:accent1>
        <a:srgbClr val="94B6D2"/>
      </a:accent1>
      <a:accent2>
        <a:srgbClr val="F1CCB5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F9BD6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556</TotalTime>
  <Words>499</Words>
  <Application>Microsoft Office PowerPoint</Application>
  <PresentationFormat>Экран (4:3)</PresentationFormat>
  <Paragraphs>93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ГОСУДАРСТВО</vt:lpstr>
      <vt:lpstr>Слайд 9</vt:lpstr>
      <vt:lpstr>Слайд 10</vt:lpstr>
      <vt:lpstr>Признаки государства, которое я выбираю для себя.</vt:lpstr>
      <vt:lpstr>ГОСУДАРСТВО</vt:lpstr>
      <vt:lpstr>Правовое государство</vt:lpstr>
      <vt:lpstr>Слайд 14</vt:lpstr>
      <vt:lpstr>Быть в ладу с собой, окружающими и государством.</vt:lpstr>
      <vt:lpstr>Использовались материалы: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58</cp:revision>
  <dcterms:created xsi:type="dcterms:W3CDTF">2013-01-13T13:08:38Z</dcterms:created>
  <dcterms:modified xsi:type="dcterms:W3CDTF">2013-01-20T08:13:37Z</dcterms:modified>
</cp:coreProperties>
</file>