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75" r:id="rId13"/>
    <p:sldId id="267" r:id="rId14"/>
    <p:sldId id="272" r:id="rId15"/>
    <p:sldId id="276" r:id="rId16"/>
    <p:sldId id="268" r:id="rId17"/>
    <p:sldId id="269" r:id="rId18"/>
    <p:sldId id="270" r:id="rId19"/>
    <p:sldId id="271" r:id="rId20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86" y="-84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0775" cy="3697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22875" cy="4103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7292695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18375" y="282575"/>
            <a:ext cx="2192338" cy="6615113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282575"/>
            <a:ext cx="6424612" cy="6615113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282575"/>
            <a:ext cx="8605837" cy="1258888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41363" y="1963738"/>
            <a:ext cx="4308475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02238" y="1963738"/>
            <a:ext cx="4308475" cy="4933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282575"/>
            <a:ext cx="8605837" cy="1258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1363" y="1963738"/>
            <a:ext cx="8769350" cy="4933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1512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725488" y="7077075"/>
            <a:ext cx="9355137" cy="96838"/>
          </a:xfrm>
          <a:prstGeom prst="roundRect">
            <a:avLst>
              <a:gd name="adj" fmla="val 1667"/>
            </a:avLst>
          </a:prstGeom>
          <a:solidFill>
            <a:srgbClr val="FF99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1987550" y="7289800"/>
            <a:ext cx="8093075" cy="96838"/>
          </a:xfrm>
          <a:prstGeom prst="roundRect">
            <a:avLst>
              <a:gd name="adj" fmla="val 1667"/>
            </a:avLst>
          </a:prstGeom>
          <a:solidFill>
            <a:srgbClr val="FF99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+mj-lt"/>
          <a:ea typeface="+mj-ea"/>
          <a:cs typeface="+mj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b="1" i="1">
          <a:solidFill>
            <a:srgbClr val="FF9966"/>
          </a:solidFill>
          <a:latin typeface="Arial" charset="0"/>
          <a:ea typeface="Microsoft YaHei" pitchFamily="34" charset="-122"/>
        </a:defRPr>
      </a:lvl9pPr>
    </p:titleStyle>
    <p:bodyStyle>
      <a:lvl1pPr marL="342900" indent="-342900" algn="l" defTabSz="449263" rtl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E6E6E6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E6E6E6"/>
          </a:solidFill>
          <a:latin typeface="+mj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E6E6E6"/>
          </a:solidFill>
          <a:latin typeface="+mj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E6E6E6"/>
          </a:solidFill>
          <a:latin typeface="+mj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uspk.ru/publications/pp200906/018.htm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900igr.net/kartinki/literatura/Garshin-ZHaba-i-roza/Garshin-ZHaba-i-roza.html" TargetMode="External"/><Relationship Id="rId4" Type="http://schemas.openxmlformats.org/officeDocument/2006/relationships/hyperlink" Target="http://www.pereskaz.com/kratkoe/skazka-o-zhabe-i-roze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  <a:ln/>
        </p:spPr>
        <p:txBody>
          <a:bodyPr tIns="2124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dirty="0"/>
              <a:t>          </a:t>
            </a:r>
            <a:r>
              <a:rPr lang="en-US" sz="2600" dirty="0"/>
              <a:t> </a:t>
            </a:r>
            <a:r>
              <a:rPr lang="en-US" sz="2600" dirty="0" err="1"/>
              <a:t>Урок</a:t>
            </a:r>
            <a:r>
              <a:rPr lang="en-US" sz="2600" dirty="0"/>
              <a:t> </a:t>
            </a:r>
            <a:r>
              <a:rPr lang="en-US" sz="2600" dirty="0" err="1"/>
              <a:t>литературного</a:t>
            </a:r>
            <a:r>
              <a:rPr lang="en-US" sz="2600" dirty="0"/>
              <a:t> </a:t>
            </a:r>
            <a:r>
              <a:rPr lang="en-US" sz="2600" dirty="0" err="1"/>
              <a:t>чтения</a:t>
            </a:r>
            <a:r>
              <a:rPr lang="en-US" sz="2600" dirty="0"/>
              <a:t> в 4 </a:t>
            </a:r>
            <a:r>
              <a:rPr lang="en-US" sz="2600" dirty="0" err="1"/>
              <a:t>классе</a:t>
            </a:r>
            <a:r>
              <a:rPr lang="en-US" sz="2600" dirty="0"/>
              <a:t>.</a:t>
            </a:r>
            <a:br>
              <a:rPr lang="en-US" sz="2600" dirty="0"/>
            </a:br>
            <a:endParaRPr lang="en-US" sz="2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84550" y="1835150"/>
            <a:ext cx="3822700" cy="4859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4775" y="1619250"/>
            <a:ext cx="4319588" cy="3587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3238" y="3275013"/>
            <a:ext cx="4319587" cy="3419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41363" y="282575"/>
            <a:ext cx="8609012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0160" rIns="0" bIns="0" anchor="ctr"/>
          <a:lstStyle/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3200" b="1" i="1">
                <a:solidFill>
                  <a:srgbClr val="FF9966"/>
                </a:solidFill>
                <a:latin typeface="Times New Roman" pitchFamily="18" charset="0"/>
              </a:rPr>
              <a:t>Вот о таких действующих лицах мы и начинаем чтение сказки.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41363" y="280988"/>
            <a:ext cx="8605837" cy="1260475"/>
          </a:xfrm>
        </p:spPr>
        <p:txBody>
          <a:bodyPr/>
          <a:lstStyle/>
          <a:p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4" name="Picture 4" descr="zarjadka_dlja_glaz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5938" y="287338"/>
            <a:ext cx="9048750" cy="6429375"/>
          </a:xfrm>
          <a:prstGeom prst="rect">
            <a:avLst/>
          </a:prstGeom>
          <a:noFill/>
        </p:spPr>
      </p:pic>
      <p:pic>
        <p:nvPicPr>
          <p:cNvPr id="40965" name="Picture 5" descr="zarjadka_dlja_glaz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238" y="466725"/>
            <a:ext cx="9048750" cy="6429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/>
          <p:cNvSpPr>
            <a:spLocks noChangeArrowheads="1"/>
          </p:cNvSpPr>
          <p:nvPr/>
        </p:nvSpPr>
        <p:spPr bwMode="auto">
          <a:xfrm rot="510243">
            <a:off x="512763" y="1835150"/>
            <a:ext cx="2936875" cy="1658938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1987" name="AutoShape 3"/>
          <p:cNvSpPr>
            <a:spLocks noChangeArrowheads="1"/>
          </p:cNvSpPr>
          <p:nvPr/>
        </p:nvSpPr>
        <p:spPr bwMode="auto">
          <a:xfrm rot="510243">
            <a:off x="2495550" y="4946650"/>
            <a:ext cx="3333750" cy="17780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0677525" y="287338"/>
            <a:ext cx="3252788" cy="2065337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41989" name="Picture 5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69375" y="0"/>
            <a:ext cx="1111250" cy="1111250"/>
          </a:xfrm>
          <a:prstGeom prst="rect">
            <a:avLst/>
          </a:prstGeom>
          <a:noFill/>
        </p:spPr>
      </p:pic>
      <p:pic>
        <p:nvPicPr>
          <p:cNvPr id="41990" name="Picture 6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39063" y="1081088"/>
            <a:ext cx="1111250" cy="1111250"/>
          </a:xfrm>
          <a:prstGeom prst="rect">
            <a:avLst/>
          </a:prstGeom>
          <a:noFill/>
        </p:spPr>
      </p:pic>
      <p:pic>
        <p:nvPicPr>
          <p:cNvPr id="41991" name="Picture 7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89688" y="2271713"/>
            <a:ext cx="1111250" cy="1111250"/>
          </a:xfrm>
          <a:prstGeom prst="rect">
            <a:avLst/>
          </a:prstGeom>
          <a:noFill/>
        </p:spPr>
      </p:pic>
      <p:pic>
        <p:nvPicPr>
          <p:cNvPr id="41992" name="Picture 8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81563" y="3303588"/>
            <a:ext cx="1111250" cy="1111250"/>
          </a:xfrm>
          <a:prstGeom prst="rect">
            <a:avLst/>
          </a:prstGeom>
          <a:noFill/>
        </p:spPr>
      </p:pic>
      <p:pic>
        <p:nvPicPr>
          <p:cNvPr id="41993" name="Picture 9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11563" y="4256088"/>
            <a:ext cx="1111250" cy="1111250"/>
          </a:xfrm>
          <a:prstGeom prst="rect">
            <a:avLst/>
          </a:prstGeom>
          <a:noFill/>
        </p:spPr>
      </p:pic>
      <p:pic>
        <p:nvPicPr>
          <p:cNvPr id="41994" name="Picture 10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22475" y="5287963"/>
            <a:ext cx="1111250" cy="1111250"/>
          </a:xfrm>
          <a:prstGeom prst="rect">
            <a:avLst/>
          </a:prstGeom>
          <a:noFill/>
        </p:spPr>
      </p:pic>
      <p:pic>
        <p:nvPicPr>
          <p:cNvPr id="41995" name="Picture 11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36563" y="6448425"/>
            <a:ext cx="1111250" cy="1111250"/>
          </a:xfrm>
          <a:prstGeom prst="rect">
            <a:avLst/>
          </a:prstGeom>
          <a:noFill/>
        </p:spPr>
      </p:pic>
      <p:pic>
        <p:nvPicPr>
          <p:cNvPr id="41996" name="Picture 12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859607">
            <a:off x="8969375" y="6448425"/>
            <a:ext cx="1111250" cy="1111250"/>
          </a:xfrm>
          <a:prstGeom prst="rect">
            <a:avLst/>
          </a:prstGeom>
          <a:noFill/>
        </p:spPr>
      </p:pic>
      <p:pic>
        <p:nvPicPr>
          <p:cNvPr id="41997" name="Picture 13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049210">
            <a:off x="7422356" y="5447507"/>
            <a:ext cx="1109663" cy="1111250"/>
          </a:xfrm>
          <a:prstGeom prst="rect">
            <a:avLst/>
          </a:prstGeom>
          <a:noFill/>
        </p:spPr>
      </p:pic>
      <p:pic>
        <p:nvPicPr>
          <p:cNvPr id="41998" name="Picture 14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205796">
            <a:off x="5913438" y="4256088"/>
            <a:ext cx="1111250" cy="1111250"/>
          </a:xfrm>
          <a:prstGeom prst="rect">
            <a:avLst/>
          </a:prstGeom>
          <a:noFill/>
        </p:spPr>
      </p:pic>
      <p:pic>
        <p:nvPicPr>
          <p:cNvPr id="41999" name="Picture 15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361115">
            <a:off x="4723607" y="3221831"/>
            <a:ext cx="1111250" cy="1112837"/>
          </a:xfrm>
          <a:prstGeom prst="rect">
            <a:avLst/>
          </a:prstGeom>
          <a:noFill/>
        </p:spPr>
      </p:pic>
      <p:pic>
        <p:nvPicPr>
          <p:cNvPr id="42000" name="Picture 16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181524">
            <a:off x="3214688" y="2271713"/>
            <a:ext cx="1111250" cy="1111250"/>
          </a:xfrm>
          <a:prstGeom prst="rect">
            <a:avLst/>
          </a:prstGeom>
          <a:noFill/>
        </p:spPr>
      </p:pic>
      <p:pic>
        <p:nvPicPr>
          <p:cNvPr id="42001" name="Picture 17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026024">
            <a:off x="1785144" y="1240631"/>
            <a:ext cx="1111250" cy="1112838"/>
          </a:xfrm>
          <a:prstGeom prst="rect">
            <a:avLst/>
          </a:prstGeom>
          <a:noFill/>
        </p:spPr>
      </p:pic>
      <p:pic>
        <p:nvPicPr>
          <p:cNvPr id="42002" name="Picture 18" descr="j04339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4625289">
            <a:off x="357188" y="207963"/>
            <a:ext cx="1111250" cy="1111250"/>
          </a:xfrm>
          <a:prstGeom prst="rect">
            <a:avLst/>
          </a:prstGeom>
          <a:noFill/>
        </p:spPr>
      </p:pic>
      <p:sp>
        <p:nvSpPr>
          <p:cNvPr id="42003" name="AutoShape 19"/>
          <p:cNvSpPr>
            <a:spLocks noChangeArrowheads="1"/>
          </p:cNvSpPr>
          <p:nvPr/>
        </p:nvSpPr>
        <p:spPr bwMode="auto">
          <a:xfrm>
            <a:off x="-2976563" y="4573588"/>
            <a:ext cx="2617788" cy="198437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2004" name="AutoShape 20"/>
          <p:cNvSpPr>
            <a:spLocks noChangeArrowheads="1"/>
          </p:cNvSpPr>
          <p:nvPr/>
        </p:nvSpPr>
        <p:spPr bwMode="auto">
          <a:xfrm rot="510243">
            <a:off x="4002088" y="254000"/>
            <a:ext cx="3017837" cy="1658938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2005" name="AutoShape 21"/>
          <p:cNvSpPr>
            <a:spLocks noChangeArrowheads="1"/>
          </p:cNvSpPr>
          <p:nvPr/>
        </p:nvSpPr>
        <p:spPr bwMode="auto">
          <a:xfrm rot="510243">
            <a:off x="6391275" y="3017838"/>
            <a:ext cx="2619375" cy="1262062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42006" name="Oval 22"/>
          <p:cNvSpPr>
            <a:spLocks noChangeArrowheads="1"/>
          </p:cNvSpPr>
          <p:nvPr/>
        </p:nvSpPr>
        <p:spPr bwMode="auto">
          <a:xfrm>
            <a:off x="7500938" y="525463"/>
            <a:ext cx="1827212" cy="18240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007" name="Oval 23"/>
          <p:cNvSpPr>
            <a:spLocks noChangeArrowheads="1"/>
          </p:cNvSpPr>
          <p:nvPr/>
        </p:nvSpPr>
        <p:spPr bwMode="auto">
          <a:xfrm>
            <a:off x="4167188" y="2668588"/>
            <a:ext cx="1905000" cy="1903412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2008" name="Picture 24" descr="мед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398250" y="287338"/>
            <a:ext cx="1785938" cy="1905000"/>
          </a:xfrm>
          <a:prstGeom prst="rect">
            <a:avLst/>
          </a:prstGeom>
          <a:noFill/>
        </p:spPr>
      </p:pic>
      <p:pic>
        <p:nvPicPr>
          <p:cNvPr id="42009" name="Picture 25" descr="ёж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2184400" y="4573588"/>
            <a:ext cx="1479550" cy="1873250"/>
          </a:xfrm>
          <a:prstGeom prst="rect">
            <a:avLst/>
          </a:prstGeom>
          <a:noFill/>
        </p:spPr>
      </p:pic>
      <p:sp>
        <p:nvSpPr>
          <p:cNvPr id="42010" name="AutoShape 26"/>
          <p:cNvSpPr>
            <a:spLocks noChangeArrowheads="1"/>
          </p:cNvSpPr>
          <p:nvPr/>
        </p:nvSpPr>
        <p:spPr bwMode="auto">
          <a:xfrm>
            <a:off x="2976563" y="2430463"/>
            <a:ext cx="5253037" cy="3171825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lIns="100794" tIns="50397" rIns="100794" bIns="50397"/>
          <a:lstStyle/>
          <a:p>
            <a:pPr algn="ctr" defTabSz="495300" hangingPunct="1">
              <a:lnSpc>
                <a:spcPct val="100000"/>
              </a:lnSpc>
              <a:buClrTx/>
              <a:buSzTx/>
              <a:buFontTx/>
              <a:buNone/>
            </a:pPr>
            <a:endParaRPr lang="ru-RU" sz="200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42011" name="Picture 27" descr="ёж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849688" y="3065463"/>
            <a:ext cx="1479550" cy="1873250"/>
          </a:xfrm>
          <a:prstGeom prst="rect">
            <a:avLst/>
          </a:prstGeom>
          <a:noFill/>
        </p:spPr>
      </p:pic>
      <p:pic>
        <p:nvPicPr>
          <p:cNvPr id="42012" name="Picture 28" descr="мед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7188" y="2589213"/>
            <a:ext cx="2155825" cy="2301875"/>
          </a:xfrm>
          <a:prstGeom prst="rect">
            <a:avLst/>
          </a:prstGeom>
          <a:noFill/>
        </p:spPr>
      </p:pic>
      <p:pic>
        <p:nvPicPr>
          <p:cNvPr id="42013" name="Picture 2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820025" y="7034213"/>
            <a:ext cx="334963" cy="336550"/>
          </a:xfrm>
          <a:prstGeom prst="rect">
            <a:avLst/>
          </a:prstGeom>
          <a:noFill/>
        </p:spPr>
      </p:pic>
      <p:pic>
        <p:nvPicPr>
          <p:cNvPr id="42014" name="Picture 30" descr="2493def5ff6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-1167255">
            <a:off x="1944688" y="2827338"/>
            <a:ext cx="2382837" cy="3254375"/>
          </a:xfrm>
          <a:prstGeom prst="rect">
            <a:avLst/>
          </a:prstGeom>
          <a:noFill/>
        </p:spPr>
      </p:pic>
      <p:pic>
        <p:nvPicPr>
          <p:cNvPr id="42015" name="Picture 31" descr="2493def5ff6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1167255">
            <a:off x="3455988" y="4665663"/>
            <a:ext cx="1812925" cy="2460625"/>
          </a:xfrm>
          <a:prstGeom prst="rect">
            <a:avLst/>
          </a:prstGeom>
          <a:noFill/>
        </p:spPr>
      </p:pic>
      <p:pic>
        <p:nvPicPr>
          <p:cNvPr id="42016" name="Picture 32" descr="2493def5ff6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368888" flipH="1">
            <a:off x="4475163" y="4667250"/>
            <a:ext cx="1890712" cy="2538413"/>
          </a:xfrm>
          <a:prstGeom prst="rect">
            <a:avLst/>
          </a:prstGeom>
          <a:noFill/>
        </p:spPr>
      </p:pic>
      <p:pic>
        <p:nvPicPr>
          <p:cNvPr id="42017" name="Picture 33" descr="2493def5ff6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1491115">
            <a:off x="6708775" y="2906713"/>
            <a:ext cx="2728913" cy="3810000"/>
          </a:xfrm>
          <a:prstGeom prst="rect">
            <a:avLst/>
          </a:prstGeom>
          <a:noFill/>
        </p:spPr>
      </p:pic>
      <p:pic>
        <p:nvPicPr>
          <p:cNvPr id="42018" name="Picture 34" descr="2493def5ff67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538294">
            <a:off x="6242050" y="4891088"/>
            <a:ext cx="1395413" cy="2063750"/>
          </a:xfrm>
          <a:prstGeom prst="rect">
            <a:avLst/>
          </a:prstGeom>
          <a:noFill/>
        </p:spPr>
      </p:pic>
      <p:pic>
        <p:nvPicPr>
          <p:cNvPr id="42019" name="Picture 35" descr="2493def5ff67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-856815">
            <a:off x="4722813" y="2033588"/>
            <a:ext cx="1395412" cy="2236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0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9000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370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2000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4000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8000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00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2000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6000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9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95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60500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4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4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42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42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61500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2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42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2000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2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2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013"/>
                </p:tgtEl>
              </p:cMediaNode>
            </p:audio>
          </p:childTnLst>
        </p:cTn>
      </p:par>
    </p:tnLst>
    <p:bldLst>
      <p:bldP spid="41986" grpId="0" animBg="1"/>
      <p:bldP spid="41986" grpId="1" animBg="1"/>
      <p:bldP spid="41987" grpId="0" animBg="1"/>
      <p:bldP spid="41987" grpId="1" animBg="1"/>
      <p:bldP spid="41988" grpId="0" animBg="1"/>
      <p:bldP spid="42003" grpId="0" animBg="1"/>
      <p:bldP spid="42004" grpId="0" animBg="1"/>
      <p:bldP spid="42004" grpId="1" animBg="1"/>
      <p:bldP spid="42005" grpId="0" animBg="1"/>
      <p:bldP spid="42005" grpId="1" animBg="1"/>
      <p:bldP spid="42006" grpId="0" animBg="1"/>
      <p:bldP spid="42006" grpId="1" animBg="1"/>
      <p:bldP spid="42006" grpId="2" animBg="1"/>
      <p:bldP spid="42007" grpId="0" animBg="1"/>
      <p:bldP spid="42007" grpId="1" animBg="1"/>
      <p:bldP spid="420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9138" y="1187549"/>
            <a:ext cx="8820150" cy="568791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282575"/>
            <a:ext cx="8605837" cy="760958"/>
          </a:xfrm>
        </p:spPr>
        <p:txBody>
          <a:bodyPr/>
          <a:lstStyle/>
          <a:p>
            <a:r>
              <a:rPr lang="ru-RU" sz="3200" dirty="0" smtClean="0">
                <a:latin typeface="+mn-lt"/>
              </a:rPr>
              <a:t>Чтение сказки</a:t>
            </a:r>
            <a:endParaRPr lang="ru-RU" sz="3200" dirty="0">
              <a:latin typeface="+mn-lt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Times New Roman" pitchFamily="18" charset="0"/>
              </a:rPr>
              <a:t>Работа над содержанием текста: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- Прочитайте описание цветника.</a:t>
            </a:r>
          </a:p>
          <a:p>
            <a:r>
              <a:rPr lang="ru-RU"/>
              <a:t>- Скажите коротко, каким вы его представили?</a:t>
            </a:r>
          </a:p>
          <a:p>
            <a:r>
              <a:rPr lang="ru-RU"/>
              <a:t>- Найдите описание розы.</a:t>
            </a:r>
          </a:p>
          <a:p>
            <a:r>
              <a:rPr lang="ru-RU"/>
              <a:t>- Как вы поняли выражение «Запах был ее словами, слезами и молитвой»?</a:t>
            </a:r>
          </a:p>
          <a:p>
            <a:r>
              <a:rPr lang="ru-RU"/>
              <a:t>- Как автор раскрывает нам образ жабы?</a:t>
            </a:r>
          </a:p>
          <a:p>
            <a:r>
              <a:rPr lang="ru-RU"/>
              <a:t>- Поменялось ли ваше настроение, когда вы прочитали об этом? Почему?</a:t>
            </a:r>
          </a:p>
          <a:p>
            <a:r>
              <a:rPr lang="ru-RU"/>
              <a:t>- Чей это был цветник?</a:t>
            </a:r>
          </a:p>
          <a:p>
            <a:r>
              <a:rPr lang="ru-RU"/>
              <a:t>- Как автор доказывает нам, что это был цветник мальчика?</a:t>
            </a:r>
          </a:p>
          <a:p>
            <a:r>
              <a:rPr lang="ru-RU"/>
              <a:t>- Расскажите кратко о мальчике. Что вы о нем узнали?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8" y="250825"/>
            <a:ext cx="8605837" cy="1258888"/>
          </a:xfrm>
        </p:spPr>
        <p:txBody>
          <a:bodyPr/>
          <a:lstStyle/>
          <a:p>
            <a:r>
              <a:rPr lang="ru-RU" sz="3200" dirty="0"/>
              <a:t>                      </a:t>
            </a:r>
            <a:r>
              <a:rPr lang="ru-RU" sz="3200" dirty="0">
                <a:latin typeface="+mn-lt"/>
              </a:rPr>
              <a:t>Итог урока: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9138" y="1547813"/>
            <a:ext cx="8769350" cy="5365750"/>
          </a:xfrm>
        </p:spPr>
        <p:txBody>
          <a:bodyPr/>
          <a:lstStyle/>
          <a:p>
            <a:pPr>
              <a:buClrTx/>
              <a:buFontTx/>
              <a:buNone/>
            </a:pPr>
            <a:r>
              <a:rPr lang="en-US" sz="3600">
                <a:solidFill>
                  <a:srgbClr val="FFFFFF"/>
                </a:solidFill>
              </a:rPr>
              <a:t>Почему возникла идея о написании</a:t>
            </a:r>
            <a:endParaRPr lang="ru-RU" sz="3600">
              <a:solidFill>
                <a:srgbClr val="FFFFFF"/>
              </a:solidFill>
            </a:endParaRPr>
          </a:p>
          <a:p>
            <a:pPr>
              <a:buClrTx/>
              <a:buFontTx/>
              <a:buNone/>
            </a:pPr>
            <a:r>
              <a:rPr lang="en-US" sz="3600">
                <a:solidFill>
                  <a:srgbClr val="FFFFFF"/>
                </a:solidFill>
              </a:rPr>
              <a:t>сказки?   </a:t>
            </a:r>
          </a:p>
          <a:p>
            <a:endParaRPr lang="ru-RU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32475" y="2627313"/>
            <a:ext cx="3133725" cy="42878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5776" y="827088"/>
            <a:ext cx="4086225" cy="4937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6386" name="Rectangle 2"/>
          <p:cNvSpPr>
            <a:spLocks noGrp="1" noChangeArrowheads="1"/>
          </p:cNvSpPr>
          <p:nvPr>
            <p:ph type="body"/>
          </p:nvPr>
        </p:nvSpPr>
        <p:spPr>
          <a:xfrm>
            <a:off x="4536256" y="827087"/>
            <a:ext cx="5544368" cy="7127875"/>
          </a:xfrm>
          <a:ln/>
        </p:spPr>
        <p:txBody>
          <a:bodyPr tIns="16560" anchor="t"/>
          <a:lstStyle/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распустилась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в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чудесном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саду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,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Славную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песню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миру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пою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: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Пусть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только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доброе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в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мире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живет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,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Пусть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все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вокруг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любовью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цветет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.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В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прекрасном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саду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себя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обрела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,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Пускай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страдала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,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но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ведь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жила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,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Пускай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мне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пришлось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побороться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злом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,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Но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ведь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в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саду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любимом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моём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.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Как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счастлива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я!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Как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мне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хорошо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!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Ведь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в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сердце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моем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любовь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и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тепло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.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Исполнила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долг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свой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до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конца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:</a:t>
            </a:r>
          </a:p>
          <a:p>
            <a:pPr marL="342900" indent="-341313" algn="ctr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Ребенку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цветок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я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свой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600" b="0" i="0" dirty="0" err="1">
                <a:solidFill>
                  <a:srgbClr val="E6E6E6"/>
                </a:solidFill>
                <a:latin typeface="Times New Roman" pitchFamily="18" charset="0"/>
              </a:rPr>
              <a:t>отдала</a:t>
            </a:r>
            <a:r>
              <a:rPr lang="en-US" sz="2600" b="0" i="0" dirty="0">
                <a:solidFill>
                  <a:srgbClr val="E6E6E6"/>
                </a:solidFill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  <a:ln/>
        </p:spPr>
        <p:txBody>
          <a:bodyPr tIns="2124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dirty="0"/>
              <a:t>                              </a:t>
            </a:r>
            <a:r>
              <a:rPr lang="en-US" sz="3200" dirty="0" err="1">
                <a:latin typeface="+mn-lt"/>
              </a:rPr>
              <a:t>Домашнее</a:t>
            </a:r>
            <a:r>
              <a:rPr lang="en-US" sz="3200" dirty="0">
                <a:latin typeface="+mn-lt"/>
              </a:rPr>
              <a:t> </a:t>
            </a:r>
            <a:r>
              <a:rPr lang="en-US" sz="3200" dirty="0" err="1">
                <a:latin typeface="+mn-lt"/>
              </a:rPr>
              <a:t>задание</a:t>
            </a:r>
            <a:r>
              <a:rPr lang="en-US" sz="3200" dirty="0">
                <a:latin typeface="+mn-lt"/>
              </a:rPr>
              <a:t>: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41363" y="1619250"/>
            <a:ext cx="8772525" cy="5280025"/>
          </a:xfrm>
          <a:ln/>
        </p:spPr>
        <p:txBody>
          <a:bodyPr tIns="17640"/>
          <a:lstStyle/>
          <a:p>
            <a:pPr marL="431800" indent="-322263">
              <a:buClrTx/>
              <a:buSzPct val="45000"/>
              <a:buFontTx/>
              <a:buNone/>
              <a:tabLst>
                <a:tab pos="431800" algn="l"/>
                <a:tab pos="806450" algn="l"/>
                <a:tab pos="1525588" algn="l"/>
                <a:tab pos="2244725" algn="l"/>
                <a:tab pos="2963863" algn="l"/>
                <a:tab pos="3683000" algn="l"/>
                <a:tab pos="4402138" algn="l"/>
                <a:tab pos="5121275" algn="l"/>
                <a:tab pos="5840413" algn="l"/>
                <a:tab pos="6559550" algn="l"/>
                <a:tab pos="7278688" algn="l"/>
                <a:tab pos="7997825" algn="l"/>
                <a:tab pos="8716963" algn="l"/>
                <a:tab pos="9436100" algn="l"/>
                <a:tab pos="10155238" algn="l"/>
                <a:tab pos="10874375" algn="l"/>
              </a:tabLst>
            </a:pPr>
            <a:r>
              <a:rPr lang="ru-RU" sz="2800"/>
              <a:t>   </a:t>
            </a:r>
            <a:r>
              <a:rPr lang="en-US" sz="2800"/>
              <a:t>Придумать и записать сказку о животном или</a:t>
            </a:r>
            <a:r>
              <a:rPr lang="ru-RU" sz="2800"/>
              <a:t> </a:t>
            </a:r>
            <a:r>
              <a:rPr lang="en-US" sz="2800"/>
              <a:t>растении,оформить ее в виде книжки.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40088" y="2916238"/>
            <a:ext cx="3695700" cy="3905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  <a:ln/>
        </p:spPr>
        <p:txBody>
          <a:bodyPr tIns="2124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/>
              <a:t>        Интернет-ресурсы:</a:t>
            </a: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60363" y="2339975"/>
            <a:ext cx="7559675" cy="161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5120" rIns="0" bIns="0"/>
          <a:lstStyle/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>
                <a:solidFill>
                  <a:srgbClr val="CCCCFF"/>
                </a:solidFill>
                <a:latin typeface="Times New Roman" pitchFamily="18" charset="0"/>
                <a:hlinkClick r:id="rId3"/>
              </a:rPr>
              <a:t>http://www.minuspk.ru/publications/pp200906/018.htm</a:t>
            </a:r>
          </a:p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>
                <a:solidFill>
                  <a:srgbClr val="CCCCFF"/>
                </a:solidFill>
                <a:latin typeface="Times New Roman" pitchFamily="18" charset="0"/>
                <a:hlinkClick r:id="rId4"/>
              </a:rPr>
              <a:t>http://www.pereskaz.com/kratkoe/skazka-o-zhabe-i-roze</a:t>
            </a:r>
          </a:p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>
                <a:solidFill>
                  <a:srgbClr val="FFFFFF"/>
                </a:solidFill>
                <a:latin typeface="Times New Roman" pitchFamily="18" charset="0"/>
                <a:hlinkClick r:id="rId5"/>
              </a:rPr>
              <a:t>http://900igr.net/kartinki/literatura/Garshin-ZHaba-i-roza/Garshin-ZHaba-i-roza.html</a:t>
            </a:r>
            <a:endParaRPr lang="ru-RU">
              <a:solidFill>
                <a:srgbClr val="FFFFFF"/>
              </a:solidFill>
              <a:latin typeface="Times New Roman" pitchFamily="18" charset="0"/>
            </a:endParaRPr>
          </a:p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>
                <a:latin typeface="Times New Roman" pitchFamily="18" charset="0"/>
              </a:rPr>
              <a:t>http://luchiki.ucoz.ru/load/ehlektronnye_fizminutki_dlja_glaz/15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0363" y="1619250"/>
            <a:ext cx="9109075" cy="3240088"/>
          </a:xfrm>
          <a:ln/>
        </p:spPr>
        <p:txBody>
          <a:bodyPr/>
          <a:lstStyle/>
          <a:p>
            <a:pPr indent="-341313"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/>
              <a:t>http://smexota.net/all/11-2011/b68edafa96.php</a:t>
            </a:r>
          </a:p>
          <a:p>
            <a:pPr indent="-341313"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/>
              <a:t>http://funeral-spb.ru/necropols/volkliterat/garshin/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39975" y="539750"/>
            <a:ext cx="5759450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741363" y="1963738"/>
            <a:ext cx="8772525" cy="4937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5120" rIns="0" bIns="0" anchor="ctr"/>
          <a:lstStyle/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dirty="0">
              <a:solidFill>
                <a:srgbClr val="CCCCCC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</a:rPr>
              <a:t>Автор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</a:rPr>
              <a:t>: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</a:rPr>
              <a:t>Варданян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</a:rPr>
              <a:t>Алиса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</a:rPr>
              <a:t>Алексеевна</a:t>
            </a:r>
            <a:endParaRPr lang="en-US" sz="2800" dirty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</a:rPr>
              <a:t>           </a:t>
            </a:r>
            <a:r>
              <a:rPr lang="en-US" sz="2800" dirty="0" err="1" smtClean="0">
                <a:solidFill>
                  <a:srgbClr val="FFFFFF"/>
                </a:solidFill>
                <a:latin typeface="Times New Roman" pitchFamily="18" charset="0"/>
              </a:rPr>
              <a:t>учитель</a:t>
            </a: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</a:rPr>
              <a:t>начальных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</a:rPr>
              <a:t>классов</a:t>
            </a:r>
            <a:endParaRPr lang="en-US" sz="2800" dirty="0">
              <a:solidFill>
                <a:srgbClr val="FFFFFF"/>
              </a:solidFill>
              <a:latin typeface="Times New Roman" pitchFamily="18" charset="0"/>
            </a:endParaRPr>
          </a:p>
          <a:p>
            <a:pPr algn="ctr"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ru-RU" sz="2800" dirty="0" smtClean="0">
                <a:solidFill>
                  <a:srgbClr val="FFFFFF"/>
                </a:solidFill>
                <a:latin typeface="Times New Roman" pitchFamily="18" charset="0"/>
              </a:rPr>
              <a:t>       </a:t>
            </a: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</a:rPr>
              <a:t>МБОУ 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</a:rPr>
              <a:t>СОШ №31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6988" y="14288"/>
            <a:ext cx="7046913" cy="48466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75100" y="1619250"/>
            <a:ext cx="6105525" cy="54308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1588"/>
            <a:ext cx="8609012" cy="2698750"/>
          </a:xfrm>
          <a:ln/>
        </p:spPr>
        <p:txBody>
          <a:bodyPr tIns="2124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/>
              <a:t>   </a:t>
            </a:r>
            <a:r>
              <a:rPr lang="en-US" sz="3200"/>
              <a:t>Всеволод</a:t>
            </a:r>
            <a:br>
              <a:rPr lang="en-US" sz="3200"/>
            </a:br>
            <a:r>
              <a:rPr lang="en-US" sz="3200"/>
              <a:t>Михайлович </a:t>
            </a:r>
            <a:br>
              <a:rPr lang="en-US" sz="3200"/>
            </a:br>
            <a:r>
              <a:rPr lang="en-US" sz="3200"/>
              <a:t>Гаршин </a:t>
            </a:r>
            <a:br>
              <a:rPr lang="en-US" sz="3200"/>
            </a:br>
            <a:r>
              <a:rPr lang="en-US" sz="3200"/>
              <a:t>(1855-1888)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741363" y="1260475"/>
            <a:ext cx="8772525" cy="5219700"/>
          </a:xfrm>
          <a:prstGeom prst="rect">
            <a:avLst/>
          </a:prstGeom>
          <a:noFill/>
          <a:ln/>
        </p:spPr>
        <p:txBody>
          <a:bodyPr lIns="0" tIns="34200" rIns="0" bIns="0" anchor="ctr"/>
          <a:lstStyle/>
          <a:p>
            <a:pPr marL="0" indent="0" algn="ctr"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5400">
                <a:solidFill>
                  <a:srgbClr val="CCCCCC"/>
                </a:solidFill>
              </a:rPr>
              <a:t>“Сказка о </a:t>
            </a:r>
            <a:r>
              <a:rPr lang="en-US" sz="5400">
                <a:solidFill>
                  <a:srgbClr val="00AE00"/>
                </a:solidFill>
              </a:rPr>
              <a:t>жабе</a:t>
            </a:r>
            <a:r>
              <a:rPr lang="en-US" sz="5400">
                <a:solidFill>
                  <a:srgbClr val="CCCCCC"/>
                </a:solidFill>
              </a:rPr>
              <a:t> и </a:t>
            </a:r>
            <a:r>
              <a:rPr lang="en-US" sz="5400">
                <a:solidFill>
                  <a:srgbClr val="FF0000"/>
                </a:solidFill>
              </a:rPr>
              <a:t>розе</a:t>
            </a:r>
            <a:r>
              <a:rPr lang="en-US" sz="5400">
                <a:solidFill>
                  <a:srgbClr val="CCCCCC"/>
                </a:solidFill>
              </a:rPr>
              <a:t>”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9813" y="0"/>
            <a:ext cx="2833687" cy="3724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60813" y="4500563"/>
            <a:ext cx="2339975" cy="197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1"/>
          <p:cNvSpPr txBox="1">
            <a:spLocks noChangeArrowheads="1"/>
          </p:cNvSpPr>
          <p:nvPr/>
        </p:nvSpPr>
        <p:spPr bwMode="auto">
          <a:xfrm>
            <a:off x="741363" y="282575"/>
            <a:ext cx="8609012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7640" rIns="0" bIns="0" anchor="ctr"/>
          <a:lstStyle/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800" b="1" i="1">
                <a:solidFill>
                  <a:srgbClr val="FF9966"/>
                </a:solidFill>
                <a:latin typeface="Times New Roman" pitchFamily="18" charset="0"/>
              </a:rPr>
              <a:t>«Если ты оставил после себя след красоты души, то будь уверен, что выполнил свою миссию на земле...»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00225" y="1619250"/>
            <a:ext cx="6477000" cy="54006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9138" y="539750"/>
            <a:ext cx="4140200" cy="52974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79388" y="3600450"/>
            <a:ext cx="9694862" cy="341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0440" rIns="0" bIns="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120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/>
          </p:nvPr>
        </p:nvSpPr>
        <p:spPr>
          <a:xfrm>
            <a:off x="5235575" y="683494"/>
            <a:ext cx="4281488" cy="6217370"/>
          </a:xfrm>
          <a:ln/>
        </p:spPr>
        <p:txBody>
          <a:bodyPr tIns="17640" anchor="t"/>
          <a:lstStyle/>
          <a:p>
            <a:pPr marL="342900" indent="-341313">
              <a:lnSpc>
                <a:spcPct val="95000"/>
              </a:lnSpc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ru-RU" sz="2800" b="0" i="0" dirty="0">
                <a:solidFill>
                  <a:srgbClr val="E6E6E6"/>
                </a:solidFill>
                <a:latin typeface="Times New Roman" pitchFamily="18" charset="0"/>
              </a:rPr>
              <a:t>   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Вдумчивый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взгляд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писателя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свидетельствует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о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серьезном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отношении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к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жизни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,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ко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всему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тому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,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за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что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он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в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ответе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.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Умный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,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строгий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облик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подчеркивает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не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только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его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характер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и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образованность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,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но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и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требовательность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к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себе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и к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своей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творческой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 </a:t>
            </a:r>
            <a:r>
              <a:rPr lang="en-US" sz="2800" b="0" i="0" dirty="0" err="1">
                <a:solidFill>
                  <a:srgbClr val="E6E6E6"/>
                </a:solidFill>
                <a:latin typeface="Times New Roman" pitchFamily="18" charset="0"/>
              </a:rPr>
              <a:t>деятельности</a:t>
            </a:r>
            <a:r>
              <a:rPr lang="en-US" sz="2800" b="0" i="0" dirty="0">
                <a:solidFill>
                  <a:srgbClr val="E6E6E6"/>
                </a:solidFill>
                <a:latin typeface="Times New Roman" pitchFamily="18" charset="0"/>
              </a:rPr>
              <a:t>..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741363" y="282575"/>
            <a:ext cx="8609012" cy="1262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24840" rIns="0" bIns="0" anchor="ctr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800" b="1" i="1">
                <a:solidFill>
                  <a:srgbClr val="FF9966"/>
                </a:solidFill>
              </a:rPr>
              <a:t>             Арту́р Рубинште́йн (1887-1982)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84325" y="1619250"/>
            <a:ext cx="6840538" cy="5219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2" name="-_arisha_angel_id_332717077_mp3sound.biz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email"/>
          <a:stretch>
            <a:fillRect/>
          </a:stretch>
        </p:blipFill>
        <p:spPr>
          <a:xfrm>
            <a:off x="1944688" y="21240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  <p:sndAc>
      <p:stSnd>
        <p:snd r:embed="rId4" name="-_arisha_angel_id_332717077_mp3sound.biz.mp3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5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282575"/>
            <a:ext cx="8609012" cy="1262063"/>
          </a:xfrm>
          <a:ln/>
        </p:spPr>
        <p:txBody>
          <a:bodyPr tIns="23040"/>
          <a:lstStyle/>
          <a:p>
            <a:pPr>
              <a:buClrTx/>
              <a:buFontTx/>
              <a:buNone/>
              <a:tabLst>
                <a:tab pos="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2600" dirty="0"/>
              <a:t>          </a:t>
            </a:r>
            <a:r>
              <a:rPr lang="en-US" sz="2800" dirty="0" err="1">
                <a:latin typeface="Times New Roman" pitchFamily="18" charset="0"/>
              </a:rPr>
              <a:t>Вопрос</a:t>
            </a:r>
            <a:r>
              <a:rPr lang="en-US" sz="2800" dirty="0">
                <a:latin typeface="Times New Roman" pitchFamily="18" charset="0"/>
              </a:rPr>
              <a:t>: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41363" y="1963738"/>
            <a:ext cx="4281487" cy="4937125"/>
          </a:xfrm>
          <a:ln/>
        </p:spPr>
        <p:txBody>
          <a:bodyPr tIns="22680"/>
          <a:lstStyle/>
          <a:p>
            <a:pPr indent="-341313"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ru-RU" sz="3600">
                <a:solidFill>
                  <a:srgbClr val="FFFFFF"/>
                </a:solidFill>
              </a:rPr>
              <a:t>   </a:t>
            </a:r>
            <a:r>
              <a:rPr lang="en-US" sz="3600">
                <a:solidFill>
                  <a:srgbClr val="FFFFFF"/>
                </a:solidFill>
              </a:rPr>
              <a:t>Почему возникла идея о написании сказки?   </a:t>
            </a:r>
          </a:p>
          <a:p>
            <a:pPr indent="-341313"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r>
              <a:rPr lang="en-US" sz="3200"/>
              <a:t> </a:t>
            </a:r>
          </a:p>
          <a:p>
            <a:pPr indent="-341313">
              <a:buClrTx/>
              <a:buFontTx/>
              <a:buNone/>
              <a:tabLst>
                <a:tab pos="342900" algn="l"/>
                <a:tab pos="717550" algn="l"/>
                <a:tab pos="1436688" algn="l"/>
                <a:tab pos="2155825" algn="l"/>
                <a:tab pos="2874963" algn="l"/>
                <a:tab pos="3594100" algn="l"/>
                <a:tab pos="4313238" algn="l"/>
                <a:tab pos="5032375" algn="l"/>
                <a:tab pos="5751513" algn="l"/>
                <a:tab pos="6470650" algn="l"/>
                <a:tab pos="7189788" algn="l"/>
                <a:tab pos="7908925" algn="l"/>
                <a:tab pos="8628063" algn="l"/>
                <a:tab pos="9347200" algn="l"/>
                <a:tab pos="10066338" algn="l"/>
                <a:tab pos="10785475" algn="l"/>
              </a:tabLst>
            </a:pPr>
            <a:endParaRPr lang="en-US" sz="320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48375" y="539750"/>
            <a:ext cx="3494088" cy="4937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wip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36850" y="395288"/>
            <a:ext cx="5156200" cy="6451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60588" y="1476375"/>
            <a:ext cx="5915025" cy="4679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Microsoft YaHei"/>
        <a:cs typeface=""/>
      </a:majorFont>
      <a:minorFont>
        <a:latin typeface="Times New Roman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355</Words>
  <Application>Microsoft Office PowerPoint</Application>
  <PresentationFormat>Произвольный</PresentationFormat>
  <Paragraphs>59</Paragraphs>
  <Slides>19</Slides>
  <Notes>15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           Урок литературного чтения в 4 классе. </vt:lpstr>
      <vt:lpstr>Слайд 2</vt:lpstr>
      <vt:lpstr>   Всеволод Михайлович  Гаршин  (1855-1888)</vt:lpstr>
      <vt:lpstr>Слайд 4</vt:lpstr>
      <vt:lpstr>Слайд 5</vt:lpstr>
      <vt:lpstr>Слайд 6</vt:lpstr>
      <vt:lpstr>          Вопрос:</vt:lpstr>
      <vt:lpstr>Слайд 8</vt:lpstr>
      <vt:lpstr>Слайд 9</vt:lpstr>
      <vt:lpstr>Слайд 10</vt:lpstr>
      <vt:lpstr>Слайд 11</vt:lpstr>
      <vt:lpstr>Слайд 12</vt:lpstr>
      <vt:lpstr>Чтение сказки</vt:lpstr>
      <vt:lpstr>Работа над содержанием текста:</vt:lpstr>
      <vt:lpstr>                      Итог урока:</vt:lpstr>
      <vt:lpstr>Слайд 16</vt:lpstr>
      <vt:lpstr>                              Домашнее задание:</vt:lpstr>
      <vt:lpstr>        Интернет-ресурсы: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Предложение стратегии</dc:title>
  <dc:creator>алиса варданян</dc:creator>
  <dc:description>Предложение пути развития и альтернатив, рекомендации по использованию той или другой стратегии</dc:description>
  <cp:lastModifiedBy>Roman</cp:lastModifiedBy>
  <cp:revision>19</cp:revision>
  <cp:lastPrinted>1601-01-01T00:00:00Z</cp:lastPrinted>
  <dcterms:created xsi:type="dcterms:W3CDTF">2013-01-11T20:02:26Z</dcterms:created>
  <dcterms:modified xsi:type="dcterms:W3CDTF">2013-03-07T21:44:33Z</dcterms:modified>
</cp:coreProperties>
</file>