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7"/>
  </p:notesMasterIdLst>
  <p:sldIdLst>
    <p:sldId id="271" r:id="rId3"/>
    <p:sldId id="261" r:id="rId4"/>
    <p:sldId id="262" r:id="rId5"/>
    <p:sldId id="263" r:id="rId6"/>
    <p:sldId id="266" r:id="rId7"/>
    <p:sldId id="267" r:id="rId8"/>
    <p:sldId id="260" r:id="rId9"/>
    <p:sldId id="269" r:id="rId10"/>
    <p:sldId id="264" r:id="rId11"/>
    <p:sldId id="268" r:id="rId12"/>
    <p:sldId id="256" r:id="rId13"/>
    <p:sldId id="259" r:id="rId14"/>
    <p:sldId id="257" r:id="rId15"/>
    <p:sldId id="270" r:id="rId16"/>
  </p:sldIdLst>
  <p:sldSz cx="9144000" cy="6858000" type="screen4x3"/>
  <p:notesSz cx="6858000" cy="9144000"/>
  <p:photoAlbum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FF00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B3A4EDD-E443-4F6A-A0D0-E64271327C04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51E0933-E59F-4F02-8316-0F8E862FF6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C19ADFE-7029-4644-9940-D362D4A36BD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90066-6B31-48C2-A987-8BAC4FF4F17C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E50C4-72BE-4C9F-97B5-209C77FB3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8D257-580B-43FF-A8B9-C4BB85561569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FA81A-FB98-4C6B-BD87-DB737DE108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9F599-3B80-4231-97FA-229B8515AAB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3C4F6-6174-4445-B309-DB0F9D1A3D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Скругленный прямоугольник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0D421-44EC-4D84-97B9-956A58BB727E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12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D4D9BC7-BD54-43A5-AF07-0CD27D22A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EDC50-896A-49F7-80C2-E02E9257F36C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64E2D-7CF6-4767-8CF4-DA8E9CFEE7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Скругленный прямоугольник 9"/>
          <p:cNvGrpSpPr>
            <a:grpSpLocks/>
          </p:cNvGrpSpPr>
          <p:nvPr/>
        </p:nvGrpSpPr>
        <p:grpSpPr bwMode="auto">
          <a:xfrm>
            <a:off x="60325" y="60325"/>
            <a:ext cx="9028113" cy="6711950"/>
            <a:chOff x="38" y="38"/>
            <a:chExt cx="5687" cy="4228"/>
          </a:xfrm>
        </p:grpSpPr>
        <p:pic>
          <p:nvPicPr>
            <p:cNvPr id="6" name="Скругленный прямоугольник 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" y="38"/>
              <a:ext cx="5687" cy="4228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02" y="105"/>
              <a:ext cx="5556" cy="4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Perpetua"/>
              </a:endParaRPr>
            </a:p>
          </p:txBody>
        </p:sp>
      </p:grpSp>
      <p:sp>
        <p:nvSpPr>
          <p:cNvPr id="8" name="Прямоугольник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B4490-7EAF-4D98-B008-44E3ABC65AAE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3CAE3-9C3C-45B3-8135-752BE63C1E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E2CD8-067F-4A2F-8F2E-C56B5F1A8726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4E8FC-7804-4431-9538-DC168E68A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DB887-93D8-4D38-B9D5-F29811B85E4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CB1AE-0849-4BB0-865A-F224F6E454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C5C32-C4E8-4358-ABD8-8A56FD97A6D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7EA1D-FB15-4249-9CEB-C3FAB41BFF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81675-E6AA-445D-A398-617AA14D0CA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E2743-4F43-42EE-BF55-F39395958F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Скругленный прямоугольник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2E1A0-984D-4DBC-861A-9FFC916D39D5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94E8C-4BF1-4357-A070-CE69C28890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F8856-0E29-4394-8112-C5E393E76801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E0B75-261C-4A79-8CB8-1C1B82764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41F15-2215-41B8-9ADE-619EC7F26E12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9060B-9BDC-49DA-8E78-446263B88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18D88-4AA8-4112-AEDA-15BAB121F52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5DF7E-75C4-414C-8071-F90D3ACE16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B1A15-5BBE-4268-BF27-07FBCB6CE152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19FD1-D14E-4F02-AADF-A2533E5D1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6494F-781B-4032-8638-83CE5F1F0680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4C27F-7DC0-444C-911A-4A572DB441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A60AC-0AA8-4F43-AF02-C70604F5226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17DE-21E9-4638-889D-594630A3F1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98C4B-6D41-4B26-BF92-C77AE6190BA4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D08C8-0A44-477A-AB90-2385638372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CCE6A-10C8-4E8A-8165-B2DD73190D5A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A09EE-3FBB-4E94-B219-8B449BDCD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4C152-606C-4C93-8783-0A5709F8445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38EEC-81C9-4E55-945B-BF49E0AE8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F031-42AC-4186-9F79-FDF9090B47A6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F833D-FEAB-4C39-9BBE-5A9E4B2B59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F30EA-3470-4944-9657-4EFA3518517E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EC029-9D5D-44FB-9F37-EF75A37C4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05D9FB-0A20-42F1-8798-BA47A575C065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3EF856D-4A58-4FD5-9EF7-1BEF719B31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6" r:id="rId2"/>
    <p:sldLayoutId id="2147483685" r:id="rId3"/>
    <p:sldLayoutId id="2147483684" r:id="rId4"/>
    <p:sldLayoutId id="2147483683" r:id="rId5"/>
    <p:sldLayoutId id="2147483682" r:id="rId6"/>
    <p:sldLayoutId id="2147483681" r:id="rId7"/>
    <p:sldLayoutId id="2147483680" r:id="rId8"/>
    <p:sldLayoutId id="2147483679" r:id="rId9"/>
    <p:sldLayoutId id="2147483678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16" name="Заголовок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3317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A8AE13A2-7D6E-42B7-BF21-A26775BE6393}" type="datetimeFigureOut">
              <a:rPr lang="ru-RU"/>
              <a:pPr>
                <a:defRPr/>
              </a:pPr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5296FA5-A727-4070-B049-D459723D44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6" r:id="rId3"/>
    <p:sldLayoutId id="2147483693" r:id="rId4"/>
    <p:sldLayoutId id="2147483692" r:id="rId5"/>
    <p:sldLayoutId id="2147483691" r:id="rId6"/>
    <p:sldLayoutId id="2147483690" r:id="rId7"/>
    <p:sldLayoutId id="2147483697" r:id="rId8"/>
    <p:sldLayoutId id="2147483698" r:id="rId9"/>
    <p:sldLayoutId id="2147483689" r:id="rId10"/>
    <p:sldLayoutId id="214748368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813" y="3214688"/>
            <a:ext cx="7643812" cy="1752600"/>
          </a:xfrm>
        </p:spPr>
        <p:txBody>
          <a:bodyPr>
            <a:noAutofit/>
          </a:bodyPr>
          <a:lstStyle/>
          <a:p>
            <a:pPr algn="just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400" spc="300" dirty="0" smtClean="0"/>
              <a:t>1. </a:t>
            </a:r>
            <a:r>
              <a:rPr lang="ru-RU" sz="2400" spc="300" dirty="0" smtClean="0">
                <a:solidFill>
                  <a:srgbClr val="002060"/>
                </a:solidFill>
              </a:rPr>
              <a:t>Культура</a:t>
            </a:r>
            <a:r>
              <a:rPr lang="ru-RU" sz="2400" spc="300" dirty="0" smtClean="0"/>
              <a:t> – </a:t>
            </a:r>
            <a:r>
              <a:rPr lang="ru-RU" sz="2400" spc="300" dirty="0" smtClean="0">
                <a:solidFill>
                  <a:schemeClr val="tx1"/>
                </a:solidFill>
              </a:rPr>
              <a:t>это достижения людей в духовной и материальной жизни. </a:t>
            </a:r>
            <a:r>
              <a:rPr lang="ru-RU" sz="2400" u="sng" spc="300" dirty="0" smtClean="0">
                <a:solidFill>
                  <a:schemeClr val="tx1"/>
                </a:solidFill>
              </a:rPr>
              <a:t>Духовная культура</a:t>
            </a:r>
            <a:r>
              <a:rPr lang="ru-RU" sz="2400" spc="300" dirty="0" smtClean="0">
                <a:solidFill>
                  <a:schemeClr val="tx1"/>
                </a:solidFill>
              </a:rPr>
              <a:t> – это наука, искусство, просвещение. </a:t>
            </a:r>
            <a:r>
              <a:rPr lang="ru-RU" sz="2400" u="sng" spc="300" dirty="0" smtClean="0">
                <a:solidFill>
                  <a:schemeClr val="tx1"/>
                </a:solidFill>
              </a:rPr>
              <a:t>Материальная культура</a:t>
            </a:r>
            <a:r>
              <a:rPr lang="ru-RU" sz="2400" spc="300" dirty="0" smtClean="0">
                <a:solidFill>
                  <a:schemeClr val="tx1"/>
                </a:solidFill>
              </a:rPr>
              <a:t> – это орудия труда, жилища, одежда.</a:t>
            </a:r>
            <a:endParaRPr lang="ru-RU" sz="2400" spc="300" dirty="0">
              <a:solidFill>
                <a:schemeClr val="tx1"/>
              </a:solidFill>
            </a:endParaRPr>
          </a:p>
        </p:txBody>
      </p:sp>
      <p:sp>
        <p:nvSpPr>
          <p:cNvPr id="26626" name="Заголовок 1"/>
          <p:cNvSpPr>
            <a:spLocks noGrp="1"/>
          </p:cNvSpPr>
          <p:nvPr>
            <p:ph type="ctrTitle"/>
          </p:nvPr>
        </p:nvSpPr>
        <p:spPr>
          <a:xfrm>
            <a:off x="428625" y="1571625"/>
            <a:ext cx="8229600" cy="985838"/>
          </a:xfrm>
        </p:spPr>
        <p:txBody>
          <a:bodyPr/>
          <a:lstStyle/>
          <a:p>
            <a:r>
              <a:rPr lang="ru-RU" smtClean="0">
                <a:solidFill>
                  <a:schemeClr val="bg1"/>
                </a:solidFill>
                <a:latin typeface="Arial Black" pitchFamily="34" charset="0"/>
              </a:rPr>
              <a:t>Культура Древней Руси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625" y="5572125"/>
            <a:ext cx="8358188" cy="492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spc="300" dirty="0">
                <a:latin typeface="+mn-lt"/>
              </a:rPr>
              <a:t>2. </a:t>
            </a:r>
            <a:r>
              <a:rPr lang="ru-RU" sz="2600" spc="300" dirty="0">
                <a:solidFill>
                  <a:srgbClr val="002060"/>
                </a:solidFill>
                <a:latin typeface="+mn-lt"/>
              </a:rPr>
              <a:t>Древняя Русь </a:t>
            </a:r>
            <a:r>
              <a:rPr lang="ru-RU" sz="2600" spc="300" dirty="0">
                <a:latin typeface="+mn-lt"/>
              </a:rPr>
              <a:t>– </a:t>
            </a:r>
            <a:r>
              <a:rPr lang="en-US" sz="2600" spc="300" dirty="0">
                <a:latin typeface="+mn-lt"/>
              </a:rPr>
              <a:t>VIII </a:t>
            </a:r>
            <a:r>
              <a:rPr lang="ru-RU" sz="2600" spc="300" dirty="0">
                <a:latin typeface="+mn-lt"/>
              </a:rPr>
              <a:t>– первая треть</a:t>
            </a:r>
            <a:r>
              <a:rPr lang="en-US" sz="2600" spc="300" dirty="0">
                <a:latin typeface="+mn-lt"/>
              </a:rPr>
              <a:t> XII</a:t>
            </a:r>
            <a:r>
              <a:rPr lang="ru-RU" sz="2600" spc="300" dirty="0">
                <a:latin typeface="+mn-lt"/>
              </a:rPr>
              <a:t> вв.  </a:t>
            </a:r>
            <a:endParaRPr lang="ru-RU" sz="2600" spc="3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1428750"/>
            <a:ext cx="228600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Прямоугольник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838" y="133350"/>
            <a:ext cx="7808912" cy="67786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428625" y="4643438"/>
            <a:ext cx="8072438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Нестор</a:t>
            </a:r>
            <a:r>
              <a:rPr lang="ru-RU" dirty="0">
                <a:latin typeface="+mn-lt"/>
              </a:rPr>
              <a:t> – монах Киево-Печерского монастыря, летописец.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В работе над главным трудом своей жизни –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«Повестью временных лет» </a:t>
            </a:r>
            <a:r>
              <a:rPr lang="ru-RU" dirty="0">
                <a:latin typeface="+mn-lt"/>
              </a:rPr>
              <a:t>– Нестор использовал официальные византийские хроники, народные предания, тексты актов великих князей. «Повесть временных  (</a:t>
            </a:r>
            <a:r>
              <a:rPr lang="ru-RU" i="1" dirty="0">
                <a:latin typeface="+mn-lt"/>
              </a:rPr>
              <a:t>т.е. прошедших</a:t>
            </a:r>
            <a:r>
              <a:rPr lang="ru-RU" dirty="0">
                <a:latin typeface="+mn-lt"/>
              </a:rPr>
              <a:t>) лет» охватывает период правления семи великих князей, почти два с половиной столетия (850-1110 гг.)</a:t>
            </a:r>
            <a:endParaRPr lang="ru-RU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4625" y="1928813"/>
            <a:ext cx="3000375" cy="1816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В монастырской келье узкой,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В четырёх глухих стенах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О земле о древнерусской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Быль записывал монах.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Он писал из года в год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Про великий наш народ.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+mn-lt"/>
              </a:rPr>
              <a:t>                            </a:t>
            </a:r>
            <a:r>
              <a:rPr lang="ru-RU" sz="1600" dirty="0" err="1">
                <a:latin typeface="+mn-lt"/>
              </a:rPr>
              <a:t>Н.Кончаловская</a:t>
            </a:r>
            <a:endParaRPr lang="ru-RU" sz="1600" dirty="0">
              <a:latin typeface="+mn-lt"/>
            </a:endParaRPr>
          </a:p>
        </p:txBody>
      </p:sp>
      <p:pic>
        <p:nvPicPr>
          <p:cNvPr id="1026" name="Picture 2" descr="C:\Users\Елена\Desktop\Рисунок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1484313"/>
            <a:ext cx="2168525" cy="307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 rot="10800000">
            <a:off x="0" y="214313"/>
            <a:ext cx="9001125" cy="6429375"/>
          </a:xfrm>
          <a:prstGeom prst="verticalScroll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890" name="TextBox 6"/>
          <p:cNvSpPr txBox="1">
            <a:spLocks noChangeArrowheads="1"/>
          </p:cNvSpPr>
          <p:nvPr/>
        </p:nvSpPr>
        <p:spPr bwMode="auto">
          <a:xfrm>
            <a:off x="1000125" y="428625"/>
            <a:ext cx="3429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entury Gothic" pitchFamily="34" charset="0"/>
              </a:rPr>
              <a:t>«Поляне же жили в те времена отдельно и управлялись своими родами… И были три брата: один по имени Кий, другой – Щек и третий Хорив, а сестра их была Лыбедь… И построили городок во имя старшего своего брата…»</a:t>
            </a:r>
          </a:p>
        </p:txBody>
      </p:sp>
      <p:sp>
        <p:nvSpPr>
          <p:cNvPr id="37891" name="TextBox 7"/>
          <p:cNvSpPr txBox="1">
            <a:spLocks noChangeArrowheads="1"/>
          </p:cNvSpPr>
          <p:nvPr/>
        </p:nvSpPr>
        <p:spPr bwMode="auto">
          <a:xfrm>
            <a:off x="3571875" y="2857500"/>
            <a:ext cx="44291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entury Gothic" pitchFamily="34" charset="0"/>
              </a:rPr>
              <a:t>«Изгнали варяг за море и не дали им дани, и начали сами собой владеть. И не было среди них правды, и встал род на род, и была у них усобица и стали воевать сами с собой. И сказали они себе: «Поищем себе князя, который бы владел нами и судил по праву». И пошли за море к варягам, к руси… Сказали руси чудь, славяне, кривичи и весь: «Земля наша велика и обильна, а порядка в ней нет. Приходите княжить и владеть нами». И избрались трое братьев… и взяли с собой всю русь, и пришли к славянам…»</a:t>
            </a:r>
          </a:p>
        </p:txBody>
      </p:sp>
      <p:pic>
        <p:nvPicPr>
          <p:cNvPr id="37892" name="Picture 6" descr="C:\Documents and Settings\KonyukhovKR\Мои документы\Мои рисунки\Васнецов. Варяги.files\z2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3357563"/>
            <a:ext cx="26320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85875" y="2071688"/>
            <a:ext cx="2928938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Основание Киева.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V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век.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857625" y="5500688"/>
            <a:ext cx="328612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Призвание варягов. 862 г.</a:t>
            </a:r>
            <a:endParaRPr lang="ru-RU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37895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3" y="404813"/>
            <a:ext cx="334645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 rot="10800000">
            <a:off x="0" y="214313"/>
            <a:ext cx="9001125" cy="6429375"/>
          </a:xfrm>
          <a:prstGeom prst="verticalScroll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914" name="TextBox 4"/>
          <p:cNvSpPr txBox="1">
            <a:spLocks noChangeArrowheads="1"/>
          </p:cNvSpPr>
          <p:nvPr/>
        </p:nvSpPr>
        <p:spPr bwMode="auto">
          <a:xfrm>
            <a:off x="3357563" y="357188"/>
            <a:ext cx="4786312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entury Gothic" pitchFamily="34" charset="0"/>
              </a:rPr>
              <a:t>«Выступил в поход Олег, взяв с собою много воинов: варягов, чудь, славян, мерю, весь, кривичей… И пришли они к горам Киевским, и узнал Олег, что правят здесь Аскольд и Дир. Спрятал он одних воинов в ладьях, а других оставил позади, а сам подошёл к горам, неся ребёнка Игоря. …и послал к Аскольду и Диру, говоря им, что де «Мы купцы, идём к грекам от Олега и княжича Игоря. Придите к нам, к родичам своим». Когда же Аскольд и Дир пришли, все спрятанные воины выскочили из ладей… И убили Аскольда и Дира…»</a:t>
            </a:r>
          </a:p>
        </p:txBody>
      </p:sp>
      <p:sp>
        <p:nvSpPr>
          <p:cNvPr id="38915" name="TextBox 5"/>
          <p:cNvSpPr txBox="1">
            <a:spLocks noChangeArrowheads="1"/>
          </p:cNvSpPr>
          <p:nvPr/>
        </p:nvSpPr>
        <p:spPr bwMode="auto">
          <a:xfrm>
            <a:off x="1000125" y="3429000"/>
            <a:ext cx="4357688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entury Gothic" pitchFamily="34" charset="0"/>
              </a:rPr>
              <a:t>«Неправо говорят волхвы, но всё то ложь: конь умер, а я жив». И приказал оседлать себе коня: «Да увижу кости его». И приехал на то место, где лежали его голые кости и череп голый, слез с коня, посмеялся и сказал: «От этого ли черепа смерть мне принять?» И ступил он ногою на череп, и выползла из черепа змея и ужалила его в ногу. И от этого разболелся и умер он... И было всех лет княжения его тридцать три».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28688" y="2214563"/>
            <a:ext cx="27146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Объединение Киева и Новгорода Олегом.  в 882 г. Образование Древнерусского государства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57813" y="5500688"/>
            <a:ext cx="2357437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Смерть Олега Вещего. 912 г.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38918" name="Picture 2" descr="C:\Users\Елена\Desktop\Рисунок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35600" y="3068638"/>
            <a:ext cx="2298700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9" name="Picture 3" descr="C:\Users\Елена\Desktop\Рисунок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0113" y="692150"/>
            <a:ext cx="2451100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ертикальный свиток 3"/>
          <p:cNvSpPr/>
          <p:nvPr/>
        </p:nvSpPr>
        <p:spPr>
          <a:xfrm rot="10800000">
            <a:off x="0" y="214313"/>
            <a:ext cx="9001125" cy="6429375"/>
          </a:xfrm>
          <a:prstGeom prst="verticalScroll">
            <a:avLst/>
          </a:prstGeom>
          <a:blipFill>
            <a:blip r:embed="rId2" cstate="print"/>
            <a:tile tx="0" ty="0" sx="100000" sy="100000" flip="none" algn="tl"/>
          </a:blip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938" name="TextBox 5"/>
          <p:cNvSpPr txBox="1">
            <a:spLocks noChangeArrowheads="1"/>
          </p:cNvSpPr>
          <p:nvPr/>
        </p:nvSpPr>
        <p:spPr bwMode="auto">
          <a:xfrm>
            <a:off x="785813" y="285750"/>
            <a:ext cx="41433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entury Gothic" pitchFamily="34" charset="0"/>
              </a:rPr>
              <a:t>«Взяв дань, пошёл он в свой город. Когда же шёл он назад, поразмыслив, сказал своей дружине: «Идите с данью домой, а я возвращусь и пособираю ещё». И отпустил дружину свою домой, а сам с малой частью дружины вернулся, желая большего богатства. Древляне же, услышав, что идёт снова, держали совет с князем своим Малом: «Если повадится волк к овцам, то выносит всё стадо, пока не убьют его. Так и этот: если не убьем его, то нас всех погубит»… И древляне, выйдя из города Искоростеня против </a:t>
            </a:r>
            <a:r>
              <a:rPr lang="ru-RU" sz="1400" b="1">
                <a:latin typeface="Century Gothic" pitchFamily="34" charset="0"/>
                <a:sym typeface="Symbol" pitchFamily="18" charset="2"/>
              </a:rPr>
              <a:t>…, убили … и дружину его…»</a:t>
            </a:r>
            <a:endParaRPr lang="ru-RU" sz="1400" b="1">
              <a:latin typeface="Century Gothic" pitchFamily="34" charset="0"/>
            </a:endParaRPr>
          </a:p>
        </p:txBody>
      </p:sp>
      <p:sp>
        <p:nvSpPr>
          <p:cNvPr id="39939" name="TextBox 6"/>
          <p:cNvSpPr txBox="1">
            <a:spLocks noChangeArrowheads="1"/>
          </p:cNvSpPr>
          <p:nvPr/>
        </p:nvSpPr>
        <p:spPr bwMode="auto">
          <a:xfrm>
            <a:off x="3714750" y="3429000"/>
            <a:ext cx="4429125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latin typeface="Century Gothic" pitchFamily="34" charset="0"/>
              </a:rPr>
              <a:t>«Когда влекли Перуна по Ручью к Днепру, оплакивали его неверные,.. И, притащив, кинули его в Днепр. Затем послал Владимир по всему городу со словами: «Если не придёт кто завтра на реку – будь то ботатый или бедный, или нищий, или раб – да будет мне враг». На следующий же день вышел Владимир с попами царицыными и корсунскими на Днепр и сошлось там  людей без числа. Вошли в воду и стояли там одни до шеи, другие по грудь…»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57750" y="2571750"/>
            <a:ext cx="307181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Убийство князя Игоря во время полюдья древлянами. 945 г.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5929313"/>
            <a:ext cx="26431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Крещение киевлян. 988 г.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2" name="Выгнутая вниз стрелка 11">
            <a:hlinkClick r:id="rId3" action="ppaction://hlinksldjump"/>
          </p:cNvPr>
          <p:cNvSpPr/>
          <p:nvPr/>
        </p:nvSpPr>
        <p:spPr>
          <a:xfrm>
            <a:off x="8429625" y="6429375"/>
            <a:ext cx="285750" cy="1428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39943" name="Picture 2" descr="C:\Users\Елена\Desktop\Рисунок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42988" y="3500438"/>
            <a:ext cx="2298700" cy="22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4" name="Picture 3" descr="C:\Users\Елена\Desktop\Рисунок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2363" y="692150"/>
            <a:ext cx="3060700" cy="172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85750"/>
            <a:ext cx="614362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800100" lvl="1" indent="-342900">
              <a:tabLst>
                <a:tab pos="342900" algn="l"/>
                <a:tab pos="571500" algn="l"/>
              </a:tabLst>
              <a:defRPr/>
            </a:pPr>
            <a:r>
              <a:rPr lang="ru-RU" sz="1200" b="1" dirty="0">
                <a:solidFill>
                  <a:srgbClr val="FF0000"/>
                </a:solidFill>
                <a:latin typeface="Arial" pitchFamily="34" charset="0"/>
              </a:rPr>
              <a:t>Проверь себя</a:t>
            </a:r>
          </a:p>
          <a:p>
            <a:pPr marL="800100" lvl="1" indent="-342900">
              <a:tabLst>
                <a:tab pos="342900" algn="l"/>
                <a:tab pos="571500" algn="l"/>
              </a:tabLst>
              <a:defRPr/>
            </a:pPr>
            <a:endParaRPr lang="ru-RU" sz="1200" dirty="0">
              <a:latin typeface="Arial" pitchFamily="34" charset="0"/>
            </a:endParaRPr>
          </a:p>
          <a:p>
            <a:pPr marL="800100" lvl="1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Имя первого русского летописца, автора «Повести временных лет»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Иордан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Илларион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Феодосий Печерский 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Нестор</a:t>
            </a:r>
          </a:p>
          <a:p>
            <a:pPr marL="800100" lvl="1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Что относится к жанру героического эпоса?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Летописи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Сказки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Пословицы и поговорки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Былины</a:t>
            </a:r>
          </a:p>
          <a:p>
            <a:pPr marL="800100" lvl="1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Как называлась славянская азбука?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Кириллица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Скоропись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Латиница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Буквица</a:t>
            </a:r>
          </a:p>
          <a:p>
            <a:pPr marL="800100" lvl="1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Под чьим влиянием формировалась древнерусская архитектура?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Итальянским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Византийским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Хазарским</a:t>
            </a:r>
          </a:p>
          <a:p>
            <a:pPr marL="1257300" lvl="2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Арабским</a:t>
            </a:r>
          </a:p>
          <a:p>
            <a:pPr marL="800100" lvl="1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Какие из приведённых терминов относятся к строительству и убранству церквей в Древней Руси?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А) Фреска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Б) Мозаика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В) Романская базилика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Г) Скань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Д) Витраж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Е) Крестово-купольный храм</a:t>
            </a:r>
          </a:p>
          <a:p>
            <a:pPr marL="1257300" lvl="2" indent="-342900">
              <a:tabLst>
                <a:tab pos="342900" algn="l"/>
                <a:tab pos="571500" algn="l"/>
              </a:tabLst>
              <a:defRPr/>
            </a:pPr>
            <a:r>
              <a:rPr lang="ru-RU" sz="1200" dirty="0">
                <a:latin typeface="Arial" pitchFamily="34" charset="0"/>
              </a:rPr>
              <a:t>1) АБЕ          2) АВГ            3) БГД             4) ВДЕ</a:t>
            </a:r>
          </a:p>
          <a:p>
            <a:pPr marL="800100" lvl="1" indent="-342900">
              <a:buFont typeface="+mj-lt"/>
              <a:buAutoNum type="arabicPeriod"/>
              <a:tabLst>
                <a:tab pos="342900" algn="l"/>
                <a:tab pos="571500" algn="l"/>
              </a:tabLst>
              <a:defRPr/>
            </a:pPr>
            <a:endParaRPr lang="ru-RU" sz="1400" dirty="0">
              <a:latin typeface="Arial" pitchFamily="34" charset="0"/>
            </a:endParaRPr>
          </a:p>
          <a:p>
            <a:pPr lvl="1">
              <a:tabLst>
                <a:tab pos="342900" algn="l"/>
                <a:tab pos="571500" algn="l"/>
              </a:tabLst>
              <a:defRPr/>
            </a:pPr>
            <a:endParaRPr lang="ru-RU" sz="1400" dirty="0">
              <a:latin typeface="Arial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00063" y="6143625"/>
            <a:ext cx="3571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FF0000"/>
                </a:solidFill>
                <a:latin typeface="Calibri" pitchFamily="34" charset="0"/>
              </a:rPr>
              <a:t>Ответы: </a:t>
            </a:r>
            <a:r>
              <a:rPr lang="ru-RU">
                <a:latin typeface="Calibri" pitchFamily="34" charset="0"/>
              </a:rPr>
              <a:t>1)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4,  </a:t>
            </a:r>
            <a:r>
              <a:rPr lang="ru-RU">
                <a:latin typeface="Calibri" pitchFamily="34" charset="0"/>
              </a:rPr>
              <a:t>2)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4,  </a:t>
            </a:r>
            <a:r>
              <a:rPr lang="ru-RU">
                <a:latin typeface="Calibri" pitchFamily="34" charset="0"/>
              </a:rPr>
              <a:t>3)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1,</a:t>
            </a:r>
            <a:r>
              <a:rPr lang="ru-RU">
                <a:latin typeface="Calibri" pitchFamily="34" charset="0"/>
              </a:rPr>
              <a:t>  4)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2,</a:t>
            </a:r>
            <a:r>
              <a:rPr lang="ru-RU">
                <a:latin typeface="Calibri" pitchFamily="34" charset="0"/>
              </a:rPr>
              <a:t>  5) </a:t>
            </a:r>
            <a:r>
              <a:rPr lang="ru-RU">
                <a:solidFill>
                  <a:srgbClr val="FF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" name="Выгнутая вниз стрелка 3">
            <a:hlinkClick r:id="rId2" action="ppaction://hlinksldjump"/>
          </p:cNvPr>
          <p:cNvSpPr/>
          <p:nvPr/>
        </p:nvSpPr>
        <p:spPr>
          <a:xfrm>
            <a:off x="8358188" y="6357938"/>
            <a:ext cx="357187" cy="1428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Схема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350" y="396875"/>
            <a:ext cx="8656638" cy="6321425"/>
          </a:xfrm>
          <a:prstGeom prst="rect">
            <a:avLst/>
          </a:prstGeom>
          <a:noFill/>
        </p:spPr>
      </p:pic>
      <p:sp>
        <p:nvSpPr>
          <p:cNvPr id="27650" name="TextBox 3"/>
          <p:cNvSpPr txBox="1">
            <a:spLocks noChangeArrowheads="1"/>
          </p:cNvSpPr>
          <p:nvPr/>
        </p:nvSpPr>
        <p:spPr bwMode="auto">
          <a:xfrm>
            <a:off x="428625" y="5643563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  <a:hlinkClick r:id="rId4" action="ppaction://hlinksldjump"/>
              </a:rPr>
              <a:t>Тест</a:t>
            </a:r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3694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«У греков мы взяли евангелие и предания, но не дух ребяческой мелочности и словопрений. Нравы Византии никогда не были нравами Киева».            А.С.Пушкин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+mn-lt"/>
              </a:rPr>
              <a:t>Задание 1. стр.18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Проведите в схеме соединительные линии двух цветов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71500" y="2357438"/>
            <a:ext cx="3214688" cy="10001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Культурное наследие восточных славян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2938" y="4143375"/>
            <a:ext cx="3214687" cy="10001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Византийские культурные традиции</a:t>
            </a:r>
            <a:endParaRPr lang="ru-RU" b="1" dirty="0"/>
          </a:p>
        </p:txBody>
      </p:sp>
      <p:sp>
        <p:nvSpPr>
          <p:cNvPr id="5" name="Загнутый угол 4"/>
          <p:cNvSpPr/>
          <p:nvPr/>
        </p:nvSpPr>
        <p:spPr>
          <a:xfrm>
            <a:off x="5214938" y="1357313"/>
            <a:ext cx="3357562" cy="642937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Мифы и сказания</a:t>
            </a:r>
            <a:endParaRPr lang="ru-RU" dirty="0"/>
          </a:p>
        </p:txBody>
      </p:sp>
      <p:sp>
        <p:nvSpPr>
          <p:cNvPr id="6" name="Загнутый угол 5"/>
          <p:cNvSpPr/>
          <p:nvPr/>
        </p:nvSpPr>
        <p:spPr>
          <a:xfrm>
            <a:off x="5214938" y="2214563"/>
            <a:ext cx="3357562" cy="642937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Церковные книги</a:t>
            </a:r>
            <a:endParaRPr lang="ru-RU" dirty="0"/>
          </a:p>
        </p:txBody>
      </p:sp>
      <p:sp>
        <p:nvSpPr>
          <p:cNvPr id="7" name="Загнутый угол 6"/>
          <p:cNvSpPr/>
          <p:nvPr/>
        </p:nvSpPr>
        <p:spPr>
          <a:xfrm>
            <a:off x="5214938" y="3143250"/>
            <a:ext cx="3357562" cy="642938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Резьба по дереву и камню</a:t>
            </a:r>
            <a:endParaRPr lang="ru-RU" dirty="0"/>
          </a:p>
        </p:txBody>
      </p:sp>
      <p:sp>
        <p:nvSpPr>
          <p:cNvPr id="8" name="Загнутый угол 7"/>
          <p:cNvSpPr/>
          <p:nvPr/>
        </p:nvSpPr>
        <p:spPr>
          <a:xfrm>
            <a:off x="5214938" y="4071938"/>
            <a:ext cx="3357562" cy="642937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Кузнечное дело</a:t>
            </a:r>
            <a:endParaRPr lang="ru-RU" dirty="0"/>
          </a:p>
        </p:txBody>
      </p:sp>
      <p:sp>
        <p:nvSpPr>
          <p:cNvPr id="9" name="Загнутый угол 8"/>
          <p:cNvSpPr/>
          <p:nvPr/>
        </p:nvSpPr>
        <p:spPr>
          <a:xfrm>
            <a:off x="5214938" y="5000625"/>
            <a:ext cx="3357562" cy="642938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Строительство храмов</a:t>
            </a:r>
            <a:endParaRPr lang="ru-RU" dirty="0"/>
          </a:p>
        </p:txBody>
      </p:sp>
      <p:sp>
        <p:nvSpPr>
          <p:cNvPr id="10" name="Загнутый угол 9"/>
          <p:cNvSpPr/>
          <p:nvPr/>
        </p:nvSpPr>
        <p:spPr>
          <a:xfrm>
            <a:off x="5214938" y="5929313"/>
            <a:ext cx="3357562" cy="642937"/>
          </a:xfrm>
          <a:prstGeom prst="foldedCorne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Иконопись </a:t>
            </a:r>
            <a:endParaRPr lang="ru-RU" dirty="0"/>
          </a:p>
        </p:txBody>
      </p:sp>
      <p:sp>
        <p:nvSpPr>
          <p:cNvPr id="14" name="Стрелка вправо 13"/>
          <p:cNvSpPr/>
          <p:nvPr/>
        </p:nvSpPr>
        <p:spPr>
          <a:xfrm rot="20038245">
            <a:off x="3760788" y="2006600"/>
            <a:ext cx="1417637" cy="6985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Стрелка вправо 14"/>
          <p:cNvSpPr/>
          <p:nvPr/>
        </p:nvSpPr>
        <p:spPr>
          <a:xfrm rot="2086056">
            <a:off x="3657600" y="3751263"/>
            <a:ext cx="1654175" cy="6985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1101634">
            <a:off x="3760788" y="3292475"/>
            <a:ext cx="1417637" cy="69850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18942534">
            <a:off x="3473450" y="3394075"/>
            <a:ext cx="1984375" cy="9207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805419">
            <a:off x="3922713" y="5078413"/>
            <a:ext cx="1293812" cy="98425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 rot="2133000">
            <a:off x="3514725" y="5700713"/>
            <a:ext cx="1703388" cy="103187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Выгнутая вниз стрелка 16">
            <a:hlinkClick r:id="rId2" action="ppaction://hlinksldjump"/>
          </p:cNvPr>
          <p:cNvSpPr/>
          <p:nvPr/>
        </p:nvSpPr>
        <p:spPr>
          <a:xfrm>
            <a:off x="8715375" y="6500813"/>
            <a:ext cx="285750" cy="2143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>
            <a:spLocks noChangeAspect="1"/>
          </p:cNvSpPr>
          <p:nvPr/>
        </p:nvSpPr>
        <p:spPr>
          <a:xfrm>
            <a:off x="785786" y="214290"/>
            <a:ext cx="769927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УСТНОЕ НАРОДНОЕ ТВОРЧЕСТВО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00063" y="928688"/>
            <a:ext cx="1928812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СКАЗКИ</a:t>
            </a:r>
          </a:p>
          <a:p>
            <a:r>
              <a:rPr lang="ru-RU">
                <a:latin typeface="Calibri" pitchFamily="34" charset="0"/>
              </a:rPr>
              <a:t>ЗАГАДКИ</a:t>
            </a:r>
          </a:p>
          <a:p>
            <a:r>
              <a:rPr lang="ru-RU">
                <a:latin typeface="Calibri" pitchFamily="34" charset="0"/>
              </a:rPr>
              <a:t>ПОСЛОВИЦЫ</a:t>
            </a:r>
          </a:p>
          <a:p>
            <a:r>
              <a:rPr lang="ru-RU">
                <a:latin typeface="Calibri" pitchFamily="34" charset="0"/>
              </a:rPr>
              <a:t>ПОГОВОРКИ</a:t>
            </a:r>
          </a:p>
          <a:p>
            <a:r>
              <a:rPr lang="ru-RU">
                <a:latin typeface="Calibri" pitchFamily="34" charset="0"/>
              </a:rPr>
              <a:t>ПЕСНИ</a:t>
            </a:r>
          </a:p>
          <a:p>
            <a:r>
              <a:rPr lang="ru-RU" u="sng">
                <a:latin typeface="Calibri" pitchFamily="34" charset="0"/>
              </a:rPr>
              <a:t>БЫЛИНЫ</a:t>
            </a:r>
          </a:p>
        </p:txBody>
      </p:sp>
      <p:sp>
        <p:nvSpPr>
          <p:cNvPr id="8" name="Прямоугольная выноска 7"/>
          <p:cNvSpPr/>
          <p:nvPr/>
        </p:nvSpPr>
        <p:spPr>
          <a:xfrm rot="5400000">
            <a:off x="2857500" y="785813"/>
            <a:ext cx="5500687" cy="6072188"/>
          </a:xfrm>
          <a:prstGeom prst="wedgeRectCallout">
            <a:avLst>
              <a:gd name="adj1" fmla="val -24610"/>
              <a:gd name="adj2" fmla="val 66546"/>
            </a:avLst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6" name="Picture 2" descr="C:\Documents and Settings\Елена\Мои документы\Мои рисунки\img0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3286125"/>
            <a:ext cx="1798638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714625" y="1143000"/>
            <a:ext cx="5572125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FF0000"/>
                </a:solidFill>
                <a:latin typeface="Calibri" pitchFamily="34" charset="0"/>
              </a:rPr>
              <a:t>Задание.</a:t>
            </a:r>
            <a:r>
              <a:rPr lang="ru-RU" sz="2000">
                <a:latin typeface="Calibri" pitchFamily="34" charset="0"/>
              </a:rPr>
              <a:t> </a:t>
            </a:r>
            <a:r>
              <a:rPr lang="ru-RU" sz="2000" i="1">
                <a:solidFill>
                  <a:srgbClr val="C00000"/>
                </a:solidFill>
                <a:latin typeface="Calibri" pitchFamily="34" charset="0"/>
              </a:rPr>
              <a:t>Вспомните имена былинных героев, богатырей.</a:t>
            </a:r>
          </a:p>
          <a:p>
            <a:r>
              <a:rPr lang="ru-RU" sz="2000">
                <a:latin typeface="Calibri" pitchFamily="34" charset="0"/>
              </a:rPr>
              <a:t>Святогор, Волх, Михайло Потык</a:t>
            </a:r>
          </a:p>
          <a:p>
            <a:r>
              <a:rPr lang="ru-RU">
                <a:latin typeface="Calibri" pitchFamily="34" charset="0"/>
              </a:rPr>
              <a:t>Илья Муромец, Добрыня Никитич, Алёша Попович</a:t>
            </a:r>
          </a:p>
          <a:p>
            <a:r>
              <a:rPr lang="ru-RU">
                <a:latin typeface="Calibri" pitchFamily="34" charset="0"/>
              </a:rPr>
              <a:t>Микула Селянинович (ратай-пахарь), Садко (купец)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500" y="2428875"/>
            <a:ext cx="5429250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rgbClr val="000099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i="1" dirty="0">
              <a:solidFill>
                <a:srgbClr val="000099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0099"/>
                </a:solidFill>
                <a:latin typeface="+mn-lt"/>
              </a:rPr>
              <a:t>Вы </a:t>
            </a:r>
            <a:r>
              <a:rPr lang="ru-RU" b="1" i="1" dirty="0" err="1">
                <a:solidFill>
                  <a:srgbClr val="000099"/>
                </a:solidFill>
                <a:latin typeface="+mn-lt"/>
              </a:rPr>
              <a:t>постойте-тко</a:t>
            </a:r>
            <a:r>
              <a:rPr lang="ru-RU" b="1" i="1" dirty="0">
                <a:solidFill>
                  <a:srgbClr val="000099"/>
                </a:solidFill>
                <a:latin typeface="+mn-lt"/>
              </a:rPr>
              <a:t> за веру, за отечество,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0099"/>
                </a:solidFill>
                <a:latin typeface="+mn-lt"/>
              </a:rPr>
              <a:t>Вы </a:t>
            </a:r>
            <a:r>
              <a:rPr lang="ru-RU" b="1" i="1" dirty="0" err="1">
                <a:solidFill>
                  <a:srgbClr val="000099"/>
                </a:solidFill>
                <a:latin typeface="+mn-lt"/>
              </a:rPr>
              <a:t>постойте-тко</a:t>
            </a:r>
            <a:r>
              <a:rPr lang="ru-RU" b="1" i="1" dirty="0">
                <a:solidFill>
                  <a:srgbClr val="000099"/>
                </a:solidFill>
                <a:latin typeface="+mn-lt"/>
              </a:rPr>
              <a:t> за славный стольный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0099"/>
                </a:solidFill>
                <a:latin typeface="+mn-lt"/>
              </a:rPr>
              <a:t>                                              Киев-град.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Своеобразие русских былин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dirty="0">
                <a:latin typeface="+mn-lt"/>
              </a:rPr>
              <a:t>Основная идея былин – защита русской земли от врагов.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dirty="0">
                <a:latin typeface="+mn-lt"/>
              </a:rPr>
              <a:t>Освобождение своей земли.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r>
              <a:rPr lang="ru-RU" dirty="0">
                <a:latin typeface="+mn-lt"/>
              </a:rPr>
              <a:t>Отсутствует тема борьбы за славу и богатство.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defRPr/>
            </a:pPr>
            <a:endParaRPr lang="ru-RU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9" name="Выгнутая вниз стрелка 8">
            <a:hlinkClick r:id="rId3" action="ppaction://hlinksldjump"/>
          </p:cNvPr>
          <p:cNvSpPr/>
          <p:nvPr/>
        </p:nvSpPr>
        <p:spPr>
          <a:xfrm>
            <a:off x="8501063" y="6357938"/>
            <a:ext cx="428625" cy="2857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813" y="2357438"/>
            <a:ext cx="1928812" cy="18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>
            <a:spLocks noChangeAspect="1"/>
          </p:cNvSpPr>
          <p:nvPr/>
        </p:nvSpPr>
        <p:spPr>
          <a:xfrm>
            <a:off x="785786" y="214290"/>
            <a:ext cx="769927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ПИСЬМЕННОСТЬ И ГРАМОТНОСТЬ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785813"/>
            <a:ext cx="2071687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Прямоугольник 10"/>
          <p:cNvSpPr>
            <a:spLocks noChangeArrowheads="1"/>
          </p:cNvSpPr>
          <p:nvPr/>
        </p:nvSpPr>
        <p:spPr bwMode="auto">
          <a:xfrm>
            <a:off x="3857625" y="1000125"/>
            <a:ext cx="4429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8D4D13"/>
                </a:solidFill>
                <a:latin typeface="Calibri" pitchFamily="34" charset="0"/>
              </a:rPr>
              <a:t>Славянская письменность имела две азбуки: глаголицу и кириллицу.</a:t>
            </a:r>
          </a:p>
        </p:txBody>
      </p:sp>
      <p:sp>
        <p:nvSpPr>
          <p:cNvPr id="31749" name="Прямоугольник 11"/>
          <p:cNvSpPr>
            <a:spLocks noChangeArrowheads="1"/>
          </p:cNvSpPr>
          <p:nvPr/>
        </p:nvSpPr>
        <p:spPr bwMode="auto">
          <a:xfrm>
            <a:off x="3786188" y="1714500"/>
            <a:ext cx="43576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8D4D13"/>
                </a:solidFill>
                <a:latin typeface="Calibri" pitchFamily="34" charset="0"/>
              </a:rPr>
              <a:t>Название </a:t>
            </a:r>
            <a:r>
              <a:rPr lang="ru-RU" b="1">
                <a:solidFill>
                  <a:srgbClr val="8D4D13"/>
                </a:solidFill>
                <a:latin typeface="Calibri" pitchFamily="34" charset="0"/>
              </a:rPr>
              <a:t>глаголица 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происходит от слова глаголати - говорить. Вторая азбука была названа </a:t>
            </a:r>
            <a:r>
              <a:rPr lang="ru-RU" b="1">
                <a:solidFill>
                  <a:srgbClr val="8D4D13"/>
                </a:solidFill>
                <a:latin typeface="Calibri" pitchFamily="34" charset="0"/>
              </a:rPr>
              <a:t>кириллицей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 по имени одного из братьев Кирилла и Мефодия- славянских просветителей, живших в IX веке на территории нынешней Болгарии, составителей первого славянского алфавита. </a:t>
            </a:r>
            <a:endParaRPr lang="ru-RU" sz="1600">
              <a:solidFill>
                <a:srgbClr val="8D4D13"/>
              </a:solidFill>
              <a:latin typeface="Calibri" pitchFamily="34" charset="0"/>
            </a:endParaRP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2143125" y="4714875"/>
            <a:ext cx="4572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8D4D13"/>
                </a:solidFill>
                <a:latin typeface="Calibri" pitchFamily="34" charset="0"/>
              </a:rPr>
              <a:t>В 1037 году в нижнем пределе Софийского собора в Киеве Ярослав Мудрый заложил на хранение книги.</a:t>
            </a:r>
          </a:p>
          <a:p>
            <a:r>
              <a:rPr lang="ru-RU">
                <a:solidFill>
                  <a:srgbClr val="8D4D13"/>
                </a:solidFill>
                <a:latin typeface="Calibri" pitchFamily="34" charset="0"/>
              </a:rPr>
              <a:t>Так была основана первая государственная </a:t>
            </a:r>
            <a:r>
              <a:rPr lang="ru-RU" b="1">
                <a:solidFill>
                  <a:srgbClr val="8D4D13"/>
                </a:solidFill>
                <a:latin typeface="Calibri" pitchFamily="34" charset="0"/>
              </a:rPr>
              <a:t>библиотека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31751" name="Picture 2" descr="C:\Users\Елена\Desktop\Рисунок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3789363"/>
            <a:ext cx="1649412" cy="267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2" name="Picture 3" descr="C:\Users\Елена\Desktop\Рисунок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75463" y="3789363"/>
            <a:ext cx="1938337" cy="286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Прямоугольник 4"/>
          <p:cNvSpPr>
            <a:spLocks noChangeArrowheads="1"/>
          </p:cNvSpPr>
          <p:nvPr/>
        </p:nvSpPr>
        <p:spPr bwMode="auto">
          <a:xfrm>
            <a:off x="4143375" y="1214438"/>
            <a:ext cx="4572000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8D4D13"/>
                </a:solidFill>
                <a:latin typeface="Calibri" pitchFamily="34" charset="0"/>
              </a:rPr>
              <a:t>Рукописные книги 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– это произведения искусства, так красиво, мастерски они оформлены: яркие разноцветные буквицы (заглавные буквы в начале абзаца), коричневые столбцы текста на розовато-желтом пергаменте.</a:t>
            </a:r>
          </a:p>
        </p:txBody>
      </p:sp>
      <p:pic>
        <p:nvPicPr>
          <p:cNvPr id="6" name="Picture 11" descr="C:\Documents and Settings\VokhmyaninaOV\Мои документы\Мои рисунки\zastavka_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5214938"/>
            <a:ext cx="906463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071563" y="4000500"/>
            <a:ext cx="30718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8D4D13"/>
                </a:solidFill>
                <a:latin typeface="Calibri" pitchFamily="34" charset="0"/>
              </a:rPr>
              <a:t>Буквица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 украшалась, её начертание передавало определенный смысл. В буквицах можно увидеть изгиб крыла, поступь зверя, сплетение корней, извивы реки, контуры солнца и сердца.</a:t>
            </a:r>
          </a:p>
        </p:txBody>
      </p:sp>
      <p:pic>
        <p:nvPicPr>
          <p:cNvPr id="9" name="Picture 7" descr="C:\Documents and Settings\VokhmyaninaOV\Мои документы\Мои рисунки\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3786188"/>
            <a:ext cx="754062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429125" y="3857625"/>
            <a:ext cx="2428875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u="sng">
                <a:solidFill>
                  <a:srgbClr val="8D4D13"/>
                </a:solidFill>
                <a:latin typeface="Calibri" pitchFamily="34" charset="0"/>
              </a:rPr>
              <a:t>Миниатюра 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иллюстрировала текст. В мельчайший порошок растирались</a:t>
            </a:r>
            <a:r>
              <a:rPr lang="en-US">
                <a:solidFill>
                  <a:srgbClr val="8D4D13"/>
                </a:solidFill>
                <a:latin typeface="Calibri" pitchFamily="34" charset="0"/>
              </a:rPr>
              <a:t> </a:t>
            </a:r>
            <a:r>
              <a:rPr lang="ru-RU">
                <a:solidFill>
                  <a:srgbClr val="8D4D13"/>
                </a:solidFill>
                <a:latin typeface="Calibri" pitchFamily="34" charset="0"/>
              </a:rPr>
              <a:t>изумруды и рубины, из них приготовлялись краски, которые до сих пор не смываются и не тускнеют.</a:t>
            </a:r>
          </a:p>
        </p:txBody>
      </p:sp>
      <p:sp>
        <p:nvSpPr>
          <p:cNvPr id="11" name="Прямоугольник 10"/>
          <p:cNvSpPr>
            <a:spLocks noChangeAspect="1"/>
          </p:cNvSpPr>
          <p:nvPr/>
        </p:nvSpPr>
        <p:spPr>
          <a:xfrm>
            <a:off x="785786" y="214290"/>
            <a:ext cx="769927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ПИСЬМЕННОСТЬ И ГРАМОТНОСТЬ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Выгнутая вниз стрелка 11">
            <a:hlinkClick r:id="rId4" action="ppaction://hlinksldjump"/>
          </p:cNvPr>
          <p:cNvSpPr/>
          <p:nvPr/>
        </p:nvSpPr>
        <p:spPr>
          <a:xfrm>
            <a:off x="8358188" y="6572250"/>
            <a:ext cx="357187" cy="1428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32776" name="Picture 2" descr="C:\Users\Елена\Desktop\Рисунок7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5650" y="1268413"/>
            <a:ext cx="3232150" cy="217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Елена\Desktop\Рисунок6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73888" y="3789363"/>
            <a:ext cx="20542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>
            <a:spLocks noChangeAspect="1"/>
          </p:cNvSpPr>
          <p:nvPr/>
        </p:nvSpPr>
        <p:spPr>
          <a:xfrm>
            <a:off x="785786" y="214290"/>
            <a:ext cx="769927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ЗОДЧЕСТВО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57290" y="857232"/>
            <a:ext cx="643904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Русское деревянное зодчество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6375" y="2071688"/>
            <a:ext cx="3429000" cy="3554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+mn-lt"/>
              </a:rPr>
              <a:t>Характерные черты русского деревянного зодчества.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Многоярусность строений.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Наличие разнообразных пристроек.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Увенчание построек теремами и башенками.</a:t>
            </a:r>
          </a:p>
          <a:p>
            <a:pPr marL="342900" indent="-3429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>
                <a:latin typeface="+mn-lt"/>
              </a:rPr>
              <a:t>Художественная резьба по дереву.</a:t>
            </a:r>
            <a:endParaRPr lang="ru-RU" dirty="0">
              <a:latin typeface="+mn-lt"/>
            </a:endParaRPr>
          </a:p>
        </p:txBody>
      </p:sp>
      <p:sp>
        <p:nvSpPr>
          <p:cNvPr id="33796" name="TextBox 4"/>
          <p:cNvSpPr txBox="1">
            <a:spLocks noChangeArrowheads="1"/>
          </p:cNvSpPr>
          <p:nvPr/>
        </p:nvSpPr>
        <p:spPr bwMode="auto">
          <a:xfrm>
            <a:off x="571500" y="5429250"/>
            <a:ext cx="3929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C00000"/>
                </a:solidFill>
                <a:latin typeface="Calibri" pitchFamily="34" charset="0"/>
              </a:rPr>
              <a:t>Задание. </a:t>
            </a:r>
            <a:r>
              <a:rPr lang="ru-RU">
                <a:latin typeface="Calibri" pitchFamily="34" charset="0"/>
              </a:rPr>
              <a:t>Рассмотрите рисунки и определите особенности русского деревянного зодчества.</a:t>
            </a:r>
          </a:p>
        </p:txBody>
      </p:sp>
      <p:pic>
        <p:nvPicPr>
          <p:cNvPr id="33797" name="Picture 1" descr="C:\Documents and Settings\Елена\Мои документы\Мои рисунки\img02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428750"/>
            <a:ext cx="27686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2" descr="C:\Documents and Settings\Елена\Мои документы\Мои рисунки\img02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25" y="2143125"/>
            <a:ext cx="2071688" cy="321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spect="1"/>
          </p:cNvSpPr>
          <p:nvPr/>
        </p:nvSpPr>
        <p:spPr>
          <a:xfrm>
            <a:off x="785786" y="214290"/>
            <a:ext cx="7699274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ЗОДЧЕСТВО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57290" y="857232"/>
            <a:ext cx="6439043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Русское каменное зодчество</a:t>
            </a: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7169" name="Picture 1" descr="C:\Documents and Settings\Елена\Мои документы\Мои рисунки\img02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1357313"/>
            <a:ext cx="2714625" cy="259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Елена\Мои документы\Мои рисунки\img02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0" y="1428750"/>
            <a:ext cx="2500313" cy="236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00063" y="3929063"/>
            <a:ext cx="37147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ru-RU" sz="1400">
                <a:latin typeface="Century Gothic" pitchFamily="34" charset="0"/>
              </a:rPr>
              <a:t>Софийский собор в Киеве заложен в 1037 г. при Ярославе Мудром. Это 13-главый крестово-купольный храм из кирпича-плинфы в соответствии с византийскими архитектурными традициями.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929188" y="3857625"/>
            <a:ext cx="3429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Century Gothic" pitchFamily="34" charset="0"/>
              </a:rPr>
              <a:t>Софийский собор в Новгороде построен в 1045-1050 гг. при князе Владимире Ярославиче (сыне Ярослава Мудрого). Это 5-главый собор из крупного камня.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57250" y="5286375"/>
            <a:ext cx="72866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FF0000"/>
                </a:solidFill>
                <a:latin typeface="Calibri" pitchFamily="34" charset="0"/>
              </a:rPr>
              <a:t>Задание.  </a:t>
            </a:r>
            <a:r>
              <a:rPr lang="ru-RU">
                <a:solidFill>
                  <a:srgbClr val="002060"/>
                </a:solidFill>
                <a:latin typeface="Calibri" pitchFamily="34" charset="0"/>
              </a:rPr>
              <a:t>Сравните изображённые храмы и определите особенности новгородской архитектуры.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85813" y="5929313"/>
            <a:ext cx="7429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Для новгородской архитектуры характерны скупость украшений, строгость и величественность форм.</a:t>
            </a:r>
          </a:p>
        </p:txBody>
      </p:sp>
      <p:sp>
        <p:nvSpPr>
          <p:cNvPr id="12" name="Выгнутая вниз стрелка 11">
            <a:hlinkClick r:id="rId4" action="ppaction://hlinksldjump"/>
          </p:cNvPr>
          <p:cNvSpPr/>
          <p:nvPr/>
        </p:nvSpPr>
        <p:spPr>
          <a:xfrm>
            <a:off x="8286750" y="6357938"/>
            <a:ext cx="285750" cy="1428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5" name="Picture 2" descr="C:\Users\Елена\Desktop\Рисунок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43213" y="1628775"/>
            <a:ext cx="3186112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Прямоугольник 1"/>
          <p:cNvSpPr>
            <a:spLocks noChangeArrowheads="1"/>
          </p:cNvSpPr>
          <p:nvPr/>
        </p:nvSpPr>
        <p:spPr bwMode="auto">
          <a:xfrm>
            <a:off x="0" y="571500"/>
            <a:ext cx="542925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200">
                <a:latin typeface="Calibri" pitchFamily="34" charset="0"/>
              </a:rPr>
              <a:t>Берется старая, заготовленная  за год  известь и смешивается в воде с песком, очищенным от всякого сора; этот цемент намазывают на  стену так, чтобы он заполнил все ее неровности. Когда эта первая накладка цемента совершенно высохла, ее поверхность скоблят для удаления  твердой коры и затем наносят на стену второй слой цемента толщиною приблизительно в 2 см. После того, как вода до известной степени испарилась из этого слоя, по нем трут гладкою деревянною доскою. На него намазывают третий слой цемента, дают ему толщину не более 1 см. Его также трут и сглаживают доскою. Этот верхний слой можно накладывать не один раз, но последний слой должен быть изготовлен не раньше утра того дня, в который надо писать на нем,  последний  слой необходимо наводить на стену частями, каждый раз лишь на такое ее пространство, какое художник в состоянии расписать в один день. Приступить к работе живописец может тогда, когда вода из грунта испарилась настолько, что он не блестит от мокроты, но остается сырым. </a:t>
            </a:r>
          </a:p>
          <a:p>
            <a:r>
              <a:rPr lang="ru-RU" sz="1200">
                <a:latin typeface="Calibri" pitchFamily="34" charset="0"/>
              </a:rPr>
              <a:t>                                                                                                (Из статьи А.И.Орлова)</a:t>
            </a: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5842" name="TextBox 4"/>
          <p:cNvSpPr txBox="1">
            <a:spLocks noChangeArrowheads="1"/>
          </p:cNvSpPr>
          <p:nvPr/>
        </p:nvSpPr>
        <p:spPr bwMode="auto">
          <a:xfrm>
            <a:off x="285750" y="214313"/>
            <a:ext cx="3714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О чём идёт речь?</a:t>
            </a:r>
          </a:p>
        </p:txBody>
      </p:sp>
      <p:pic>
        <p:nvPicPr>
          <p:cNvPr id="1026" name="Picture 2" descr="C:\Documents and Settings\Елена\Мои документы\Мои рисунки\img024.jpg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5357813" y="571500"/>
            <a:ext cx="3786187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58000" y="214313"/>
            <a:ext cx="1500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Calibri" pitchFamily="34" charset="0"/>
              </a:rPr>
              <a:t>Фреска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63" y="4857750"/>
            <a:ext cx="1643062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</a:rPr>
              <a:t>Мозаика –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рисунок из разноцветных камешков, стекла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4313" y="3429000"/>
            <a:ext cx="8715375" cy="1588"/>
          </a:xfrm>
          <a:prstGeom prst="line">
            <a:avLst/>
          </a:prstGeom>
          <a:ln w="25400">
            <a:solidFill>
              <a:srgbClr val="C00000"/>
            </a:solidFill>
            <a:prstDash val="sysDot"/>
            <a:bevel/>
            <a:headEnd type="oval" w="lg" len="med"/>
            <a:tailEnd type="oval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2000" y="4857750"/>
            <a:ext cx="2214563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</a:rPr>
              <a:t>Икона –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изображение Бога, святых, ангелов или событий Священной истории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2" name="Выгнутая вниз стрелка 11">
            <a:hlinkClick r:id="rId3" action="ppaction://hlinksldjump"/>
          </p:cNvPr>
          <p:cNvSpPr/>
          <p:nvPr/>
        </p:nvSpPr>
        <p:spPr>
          <a:xfrm>
            <a:off x="5572125" y="6429375"/>
            <a:ext cx="357188" cy="14287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3" name="Picture 2" descr="C:\Users\Елена\Desktop\Рисунок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025" y="3500438"/>
            <a:ext cx="2097088" cy="314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Елена\Desktop\Рисунок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1050" y="3500438"/>
            <a:ext cx="1444625" cy="314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</TotalTime>
  <Words>1219</Words>
  <Application>Microsoft Office PowerPoint</Application>
  <PresentationFormat>Экран (4:3)</PresentationFormat>
  <Paragraphs>119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14</vt:i4>
      </vt:variant>
    </vt:vector>
  </HeadingPairs>
  <TitlesOfParts>
    <vt:vector size="28" baseType="lpstr">
      <vt:lpstr>Calibri</vt:lpstr>
      <vt:lpstr>Arial</vt:lpstr>
      <vt:lpstr>Cambria</vt:lpstr>
      <vt:lpstr>Wingdings 2</vt:lpstr>
      <vt:lpstr>Perpetua</vt:lpstr>
      <vt:lpstr>Arial Black</vt:lpstr>
      <vt:lpstr>Century Gothic</vt:lpstr>
      <vt:lpstr>Symbol</vt:lpstr>
      <vt:lpstr>Тема Office</vt:lpstr>
      <vt:lpstr>Справедливость</vt:lpstr>
      <vt:lpstr>Справедливость</vt:lpstr>
      <vt:lpstr>Справедливость</vt:lpstr>
      <vt:lpstr>Справедливость</vt:lpstr>
      <vt:lpstr>Справедливость</vt:lpstr>
      <vt:lpstr>Культура Древней Руси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101</cp:revision>
  <dcterms:created xsi:type="dcterms:W3CDTF">2009-07-07T17:42:46Z</dcterms:created>
  <dcterms:modified xsi:type="dcterms:W3CDTF">2013-03-09T18:49:38Z</dcterms:modified>
</cp:coreProperties>
</file>