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44" r:id="rId3"/>
  </p:sldMasterIdLst>
  <p:notesMasterIdLst>
    <p:notesMasterId r:id="rId14"/>
  </p:notesMasterIdLst>
  <p:sldIdLst>
    <p:sldId id="280" r:id="rId4"/>
    <p:sldId id="284" r:id="rId5"/>
    <p:sldId id="279" r:id="rId6"/>
    <p:sldId id="275" r:id="rId7"/>
    <p:sldId id="276" r:id="rId8"/>
    <p:sldId id="256" r:id="rId9"/>
    <p:sldId id="259" r:id="rId10"/>
    <p:sldId id="282" r:id="rId11"/>
    <p:sldId id="268" r:id="rId12"/>
    <p:sldId id="28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0FFFF"/>
    <a:srgbClr val="CCFF66"/>
    <a:srgbClr val="0066FF"/>
    <a:srgbClr val="66FFFF"/>
    <a:srgbClr val="00FF0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6750" autoAdjust="0"/>
    <p:restoredTop sz="86461" autoAdjust="0"/>
  </p:normalViewPr>
  <p:slideViewPr>
    <p:cSldViewPr>
      <p:cViewPr varScale="1">
        <p:scale>
          <a:sx n="71" d="100"/>
          <a:sy n="71" d="100"/>
        </p:scale>
        <p:origin x="-102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9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1027E-2168-495C-A45F-BFDD0917F882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315E0-A99B-4F8E-97E9-080D8E0D8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0C6D2-CE34-4FF9-AF70-DC98C564467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308FD-CC74-470B-A3F5-201B338DC055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EA00F-EE35-4BC1-A9F4-C51C0CC3C270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AEA867-49CC-4B46-AF2A-BF5DFA66A550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CEF9A-6049-426A-9C8E-F253B79C83A8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9D7A10-37E5-480D-9D38-2125B762B3DF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EF6420-113C-4478-9070-606FA995F59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0F9B89-8B91-46B8-A7ED-FBA13920E0D2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6C894E-3176-4876-B291-3F91C094E6A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BC8293-2045-4E60-BF4F-BD1314C5D09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281E1-091A-4F5C-9753-D745A5331D5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585643-0306-487F-8C08-42C2DA21971F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9D55F7-B9E5-4909-B62D-D0FBC5DAFD0B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F64F73-22BF-4901-8D22-1D6ADE50E51F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D2C1BC-4EE2-475C-BBD0-AA293BBDAA00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AD21B7-C7A0-4D67-8B3F-360C5E9410E2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224077-5C72-4172-B1E1-AC06B704D44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5CBEC3-500B-4C10-9AC2-7154CA7F1F72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C95144-FBC3-49CE-AB92-0AEFF37585A3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ED8E6-56C0-4DB8-BF23-2B193C692035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F746E0-95BB-44AE-B39E-C8EFDC350444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D74AC-99BE-4079-85F6-F41A666EFFC3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7BFC5-F6E2-4445-BCAA-05E55498E49D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2C5933-68FF-4CD5-9517-E6D93C976BE4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E26AFD-076B-471C-9564-E2B2BA70FE05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625CBC-AB67-45BF-8A99-24005590527E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253E81-E0A7-4B19-BBC4-2EB3BFCE981D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680CB6-A60E-4409-B8D3-56DE7950278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045F89-D729-4BEF-9DC6-A5432325028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60FC27-B8BA-4534-A41F-2C87E927414A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947068-A8A0-4A0C-93F7-A78D41961BF2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05CEDC-D1F1-4714-B73F-E755B01FD8AF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262C84-0E6D-490B-8AA7-99D2CAAE2B5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F33CB20-7BE1-413C-9C62-CA6155C5898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6C8A0F5-E698-4549-8CED-E69521BC78E8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33CB20-7BE1-413C-9C62-CA6155C58987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189004" y="476672"/>
            <a:ext cx="8087470" cy="3046988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>
                <a:rot lat="0" lon="300000" rev="0"/>
              </a:camera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WH-words</a:t>
            </a:r>
          </a:p>
          <a:p>
            <a:pPr algn="ctr"/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 our school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Рисунок 6" descr="лицо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43808" y="3789040"/>
            <a:ext cx="1402080" cy="1402080"/>
          </a:xfrm>
          <a:prstGeom prst="rect">
            <a:avLst/>
          </a:prstGeom>
        </p:spPr>
      </p:pic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65CF-6EFC-449A-831D-4CBA14F48B0C}" type="datetime2">
              <a:rPr lang="en-US" smtClean="0"/>
              <a:pPr/>
              <a:t>Monday, March 11, 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C7BA-D841-433D-9293-9226CCE95E0C}" type="datetime2">
              <a:rPr lang="en-US" smtClean="0"/>
              <a:pPr/>
              <a:t>Monday, March 11, 2013</a:t>
            </a:fld>
            <a:endParaRPr lang="ru-RU"/>
          </a:p>
        </p:txBody>
      </p:sp>
      <p:pic>
        <p:nvPicPr>
          <p:cNvPr id="5" name="Рисунок 4" descr="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374" y="2332037"/>
            <a:ext cx="9072626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Mistral" pitchFamily="66" charset="0"/>
              </a:rPr>
              <a:t>   </a:t>
            </a:r>
            <a:r>
              <a:rPr lang="en-US" dirty="0" smtClean="0">
                <a:latin typeface="Mistral" pitchFamily="66" charset="0"/>
              </a:rPr>
              <a:t>        </a:t>
            </a:r>
            <a:r>
              <a:rPr lang="ru-RU" dirty="0" smtClean="0">
                <a:latin typeface="Mistral" pitchFamily="66" charset="0"/>
              </a:rPr>
              <a:t> </a:t>
            </a:r>
            <a:r>
              <a:rPr lang="en-US" dirty="0" smtClean="0">
                <a:latin typeface="Mistral" pitchFamily="66" charset="0"/>
              </a:rPr>
              <a:t>    </a:t>
            </a:r>
          </a:p>
          <a:p>
            <a:pPr>
              <a:buNone/>
            </a:pPr>
            <a:endParaRPr lang="en-US" dirty="0" smtClean="0">
              <a:latin typeface="Mistral" pitchFamily="66" charset="0"/>
            </a:endParaRPr>
          </a:p>
          <a:p>
            <a:pPr>
              <a:buNone/>
            </a:pPr>
            <a:endParaRPr lang="en-US" dirty="0" smtClean="0">
              <a:latin typeface="Mistral" pitchFamily="66" charset="0"/>
            </a:endParaRPr>
          </a:p>
          <a:p>
            <a:pPr>
              <a:buNone/>
            </a:pPr>
            <a:r>
              <a:rPr lang="en-US" dirty="0" smtClean="0">
                <a:latin typeface="Segoe Print" pitchFamily="2" charset="0"/>
              </a:rPr>
              <a:t>                                   </a:t>
            </a:r>
            <a:r>
              <a:rPr lang="ru-RU" sz="6400" dirty="0" smtClean="0">
                <a:latin typeface="Segoe Print" pitchFamily="2" charset="0"/>
              </a:rPr>
              <a:t>Образование - это то, что остаётся после того, как всё забываешь.                                                </a:t>
            </a:r>
            <a:r>
              <a:rPr lang="en-US" sz="6400" dirty="0" smtClean="0">
                <a:latin typeface="Segoe Print" pitchFamily="2" charset="0"/>
              </a:rPr>
              <a:t> </a:t>
            </a:r>
          </a:p>
          <a:p>
            <a:pPr>
              <a:buNone/>
            </a:pPr>
            <a:r>
              <a:rPr lang="en-US" sz="6400" dirty="0" smtClean="0">
                <a:latin typeface="Segoe Print" pitchFamily="2" charset="0"/>
              </a:rPr>
              <a:t>              </a:t>
            </a:r>
            <a:endParaRPr lang="ru-RU" sz="6400" dirty="0" smtClean="0">
              <a:latin typeface="Segoe Print" pitchFamily="2" charset="0"/>
            </a:endParaRPr>
          </a:p>
          <a:p>
            <a:pPr>
              <a:buNone/>
            </a:pPr>
            <a:r>
              <a:rPr lang="ru-RU" sz="6400" dirty="0" smtClean="0">
                <a:latin typeface="Segoe Print" pitchFamily="2" charset="0"/>
              </a:rPr>
              <a:t>               (японская мудрость)</a:t>
            </a:r>
            <a:endParaRPr lang="ru-RU" sz="6400" dirty="0">
              <a:latin typeface="Segoe Print" pitchFamily="2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A8BE-4BBC-418C-BBAA-B1F6D841C120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908720"/>
            <a:ext cx="8229600" cy="1143000"/>
          </a:xfrm>
        </p:spPr>
        <p:txBody>
          <a:bodyPr>
            <a:noAutofit/>
          </a:bodyPr>
          <a:lstStyle/>
          <a:p>
            <a:r>
              <a:rPr lang="en-US" sz="10000" dirty="0" smtClean="0">
                <a:solidFill>
                  <a:srgbClr val="FF0000"/>
                </a:solidFill>
                <a:latin typeface="Giddyup Std" pitchFamily="66" charset="0"/>
              </a:rPr>
              <a:t>Our  motto</a:t>
            </a:r>
            <a:r>
              <a:rPr lang="ru-RU" sz="10000" dirty="0" smtClean="0">
                <a:solidFill>
                  <a:srgbClr val="FF0000"/>
                </a:solidFill>
                <a:latin typeface="Monotype Corsiva" pitchFamily="66" charset="0"/>
              </a:rPr>
              <a:t>:</a:t>
            </a:r>
            <a:endParaRPr lang="ru-RU" sz="10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6" name="Рисунок 5" descr="4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3528" y="260648"/>
            <a:ext cx="2304256" cy="2327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0"/>
            <a:ext cx="7786742" cy="5929354"/>
          </a:xfrm>
        </p:spPr>
        <p:txBody>
          <a:bodyPr>
            <a:noAutofit/>
          </a:bodyPr>
          <a:lstStyle/>
          <a:p>
            <a:endParaRPr lang="ru-RU" dirty="0" smtClean="0"/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Who is on duty today?  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endParaRPr lang="ru-RU" dirty="0" smtClean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FFFF00"/>
                </a:solidFill>
              </a:rPr>
              <a:t> Who is absent today? 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endParaRPr lang="ru-RU" dirty="0" smtClean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FFFF00"/>
                </a:solidFill>
              </a:rPr>
              <a:t> What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is the date  today? 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endParaRPr lang="ru-RU" dirty="0" smtClean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FFFF00"/>
                </a:solidFill>
              </a:rPr>
              <a:t> What day of the week is today? 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What season is it now?</a:t>
            </a:r>
            <a:endParaRPr lang="ru-RU" dirty="0" smtClean="0">
              <a:solidFill>
                <a:srgbClr val="FFFF00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0" y="5877272"/>
            <a:ext cx="4939368" cy="365760"/>
          </a:xfrm>
        </p:spPr>
        <p:txBody>
          <a:bodyPr/>
          <a:lstStyle/>
          <a:p>
            <a:fld id="{6B5BBD54-548F-4761-87E4-65E413709BEA}" type="datetime2">
              <a:rPr lang="en-US" sz="3600" b="1" smtClean="0">
                <a:solidFill>
                  <a:schemeClr val="tx1"/>
                </a:solidFill>
                <a:latin typeface="JasmineUPC" pitchFamily="18" charset="-34"/>
                <a:cs typeface="JasmineUPC" pitchFamily="18" charset="-34"/>
              </a:rPr>
              <a:pPr/>
              <a:t>Monday, March 11, 2013</a:t>
            </a:fld>
            <a:endParaRPr lang="ru-RU" sz="3600" b="1" dirty="0">
              <a:solidFill>
                <a:schemeClr val="tx1"/>
              </a:solidFill>
              <a:cs typeface="JasmineUPC" pitchFamily="18" charset="-34"/>
            </a:endParaRPr>
          </a:p>
        </p:txBody>
      </p:sp>
      <p:pic>
        <p:nvPicPr>
          <p:cNvPr id="4" name="Picture 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357166"/>
            <a:ext cx="2143108" cy="1665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183880" cy="1051560"/>
          </a:xfrm>
        </p:spPr>
        <p:txBody>
          <a:bodyPr/>
          <a:lstStyle/>
          <a:p>
            <a:r>
              <a:rPr lang="ru-RU" dirty="0" smtClean="0"/>
              <a:t>Фонетическая зарядка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928670"/>
            <a:ext cx="4214842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Why do you cry Willy,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Why do you cry?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Why Willy? Why Willy?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Why Willy? Why?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39952" y="2348880"/>
            <a:ext cx="3931920" cy="3744416"/>
          </a:xfrm>
        </p:spPr>
        <p:txBody>
          <a:bodyPr>
            <a:normAutofit fontScale="92500" lnSpcReduction="20000"/>
          </a:bodyPr>
          <a:lstStyle/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kumimoji="0" lang="ru-RU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что?</a:t>
            </a:r>
          </a:p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Who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кто?</a:t>
            </a:r>
          </a:p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когда? – сковорода.</a:t>
            </a:r>
          </a:p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Where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где? — в Караганде.</a:t>
            </a:r>
          </a:p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как? – да просто так.</a:t>
            </a:r>
          </a:p>
          <a:p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Why</a:t>
            </a:r>
            <a:r>
              <a:rPr kumimoji="0" lang="en-US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kumimoji="0" lang="en-US" sz="26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Why</a:t>
            </a:r>
            <a:r>
              <a:rPr kumimoji="0" lang="en-US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r>
              <a:rPr kumimoji="0" lang="en-US" sz="26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sz="260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Why</a:t>
            </a:r>
            <a:r>
              <a:rPr kumimoji="0" lang="en-US" sz="26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да, почему?</a:t>
            </a:r>
          </a:p>
          <a:p>
            <a:r>
              <a:rPr kumimoji="0" lang="ru-RU" sz="2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 я не пойму!</a:t>
            </a:r>
            <a:endParaRPr kumimoji="0" lang="ru-RU" sz="2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5" name="Picture 5" descr="MCj0438016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3071810"/>
            <a:ext cx="2236006" cy="3450181"/>
          </a:xfrm>
          <a:prstGeom prst="rect">
            <a:avLst/>
          </a:prstGeom>
          <a:noFill/>
        </p:spPr>
      </p:pic>
      <p:pic>
        <p:nvPicPr>
          <p:cNvPr id="7" name="Рисунок 6" descr="4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804248" y="404664"/>
            <a:ext cx="1925410" cy="2376264"/>
          </a:xfrm>
          <a:prstGeom prst="rect">
            <a:avLst/>
          </a:prstGeom>
        </p:spPr>
      </p:pic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1028-B2F5-4059-8237-B3972BB858C7}" type="datetime2">
              <a:rPr lang="en-US" smtClean="0"/>
              <a:pPr/>
              <a:t>Monday, March 11, 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E5DEA-6583-4664-9A53-1EC3D6D28276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51520" y="2967335"/>
            <a:ext cx="8892479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Какая разница между вопросом и утвердительным предложением в русском языке?</a:t>
            </a:r>
          </a:p>
          <a:p>
            <a:pPr>
              <a:buFont typeface="Wingdings" pitchFamily="2" charset="2"/>
              <a:buChar char="v"/>
            </a:pPr>
            <a:endParaRPr lang="ru-RU" sz="2000" b="1" dirty="0" smtClean="0"/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сделать из утверждения общий вопрос? </a:t>
            </a: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называются глаголы, которые помогают нам построить вопросы?</a:t>
            </a: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что они делятся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83768" y="188640"/>
            <a:ext cx="39604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revision</a:t>
            </a:r>
            <a:endParaRPr lang="ru-RU" sz="8800" dirty="0">
              <a:solidFill>
                <a:srgbClr val="C00000"/>
              </a:solidFill>
              <a:cs typeface="David" pitchFamily="34" charset="-79"/>
            </a:endParaRPr>
          </a:p>
        </p:txBody>
      </p:sp>
      <p:pic>
        <p:nvPicPr>
          <p:cNvPr id="22" name="Рисунок 21" descr="rebenok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219470" y="0"/>
            <a:ext cx="1924530" cy="1728594"/>
          </a:xfrm>
          <a:prstGeom prst="rect">
            <a:avLst/>
          </a:prstGeom>
        </p:spPr>
      </p:pic>
      <p:pic>
        <p:nvPicPr>
          <p:cNvPr id="23" name="Рисунок 22" descr="5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0"/>
            <a:ext cx="1907704" cy="28615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Дата 4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39E0-46D9-4261-8A6B-6155C3A51339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0" y="2996952"/>
            <a:ext cx="15476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Who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300192" y="2708920"/>
            <a:ext cx="936104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What</a:t>
            </a:r>
            <a:endParaRPr lang="ru-RU" sz="1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403648" y="0"/>
            <a:ext cx="229953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WHY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269832" y="332656"/>
            <a:ext cx="14398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When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429393" y="1196752"/>
            <a:ext cx="8018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336294" y="4581128"/>
            <a:ext cx="19030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Where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2636912"/>
            <a:ext cx="95394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b="1" cap="none" spc="0" dirty="0" smtClean="0">
                <a:ln/>
                <a:solidFill>
                  <a:schemeClr val="accent3"/>
                </a:solidFill>
                <a:effectLst/>
                <a:latin typeface="Arial" pitchFamily="34" charset="0"/>
                <a:cs typeface="Arial" pitchFamily="34" charset="0"/>
              </a:rPr>
              <a:t>Hello</a:t>
            </a:r>
            <a:endParaRPr lang="ru-RU" b="1" cap="none" spc="0" dirty="0">
              <a:ln/>
              <a:solidFill>
                <a:schemeClr val="accent3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56376" y="2348880"/>
            <a:ext cx="73770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Walk</a:t>
            </a:r>
            <a:endParaRPr lang="ru-RU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91880" y="4797152"/>
            <a:ext cx="84510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all" dirty="0" smtClean="0">
                <a:ln w="0"/>
                <a:solidFill>
                  <a:srgbClr val="FF66FF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White</a:t>
            </a:r>
            <a:endParaRPr lang="ru-RU" sz="1600" b="1" cap="all" spc="0" dirty="0">
              <a:ln w="0"/>
              <a:solidFill>
                <a:srgbClr val="FF66FF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88024" y="476672"/>
            <a:ext cx="9485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Write</a:t>
            </a:r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F777-DD08-4D94-807D-0B1AB4AA6A09}" type="datetime2">
              <a:rPr lang="en-US" smtClean="0"/>
              <a:pPr/>
              <a:t>Monday, March 11, 2013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857488" y="1285860"/>
            <a:ext cx="4071966" cy="2214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71868" y="3714752"/>
            <a:ext cx="3929090" cy="2500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Вопросы бывают общие и специальные</a:t>
            </a:r>
            <a:r>
              <a:rPr lang="ru-RU" sz="2800" dirty="0" smtClean="0"/>
              <a:t>.</a:t>
            </a:r>
          </a:p>
          <a:p>
            <a:pPr lvl="0">
              <a:buFont typeface="Wingdings" pitchFamily="2" charset="2"/>
              <a:buChar char="v"/>
            </a:pPr>
            <a:endParaRPr lang="ru-RU" sz="2800" dirty="0" smtClean="0"/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3200" dirty="0" smtClean="0"/>
              <a:t>Чтобы составить вопрос нужно поставить глагол на </a:t>
            </a:r>
            <a:r>
              <a:rPr lang="ru-RU" sz="3200" b="1" u="sng" dirty="0" smtClean="0"/>
              <a:t>первое</a:t>
            </a:r>
            <a:r>
              <a:rPr lang="ru-RU" sz="3200" dirty="0" smtClean="0"/>
              <a:t> место.</a:t>
            </a:r>
          </a:p>
          <a:p>
            <a:pPr>
              <a:buFont typeface="Wingdings" pitchFamily="2" charset="2"/>
              <a:buChar char="v"/>
            </a:pPr>
            <a:endParaRPr lang="ru-RU" sz="3200" dirty="0" smtClean="0"/>
          </a:p>
          <a:p>
            <a:pPr lvl="0">
              <a:buFont typeface="Wingdings" pitchFamily="2" charset="2"/>
              <a:buChar char="v"/>
            </a:pPr>
            <a:r>
              <a:rPr lang="ru-RU" sz="3200" dirty="0" smtClean="0"/>
              <a:t> Существуют вспомогательные вопросы «</a:t>
            </a:r>
            <a:r>
              <a:rPr lang="en-US" sz="3200" dirty="0" smtClean="0">
                <a:solidFill>
                  <a:srgbClr val="FF0000"/>
                </a:solidFill>
              </a:rPr>
              <a:t>to be</a:t>
            </a:r>
            <a:r>
              <a:rPr lang="ru-RU" sz="3200" dirty="0" smtClean="0"/>
              <a:t>»</a:t>
            </a:r>
            <a:r>
              <a:rPr lang="en-US" sz="3200" dirty="0" smtClean="0"/>
              <a:t> </a:t>
            </a:r>
            <a:r>
              <a:rPr lang="ru-RU" sz="3200" dirty="0" smtClean="0"/>
              <a:t>и «</a:t>
            </a:r>
            <a:r>
              <a:rPr lang="en-US" sz="3200" dirty="0" smtClean="0">
                <a:solidFill>
                  <a:srgbClr val="FF0000"/>
                </a:solidFill>
              </a:rPr>
              <a:t>to do</a:t>
            </a:r>
            <a:r>
              <a:rPr lang="ru-RU" sz="3200" dirty="0" smtClean="0"/>
              <a:t>»</a:t>
            </a:r>
          </a:p>
          <a:p>
            <a:pPr>
              <a:buFont typeface="Wingdings" pitchFamily="2" charset="2"/>
              <a:buChar char="v"/>
            </a:pPr>
            <a:endParaRPr lang="ru-RU" sz="3200" dirty="0" smtClean="0"/>
          </a:p>
          <a:p>
            <a:pPr lvl="0">
              <a:buFont typeface="Wingdings" pitchFamily="2" charset="2"/>
              <a:buChar char="v"/>
            </a:pP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40607" y="332656"/>
            <a:ext cx="4620176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Закрепление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0590" y="548680"/>
            <a:ext cx="3123410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2921752" y="285729"/>
            <a:ext cx="337844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Опрос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3187-8150-4EFD-B6D8-ACD3D0E2E5C3}" type="datetime2">
              <a:rPr lang="en-US" smtClean="0"/>
              <a:pPr/>
              <a:t>Monday, March 11, 2013</a:t>
            </a:fld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043608" y="3356992"/>
          <a:ext cx="727280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66607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Был ли урок полезным?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да / нет</a:t>
                      </a:r>
                      <a:endParaRPr lang="ru-RU" sz="2000" dirty="0"/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Понравился ли урок?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да / нет</a:t>
                      </a:r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я работал на уроке?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активно / пассивно</a:t>
                      </a:r>
                      <a:endParaRPr lang="ru-RU" sz="2000" dirty="0"/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Мне было…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интересно / скучно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Рисунок 13" descr="Рисунок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3111490" cy="2877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FDCC-3836-410C-87FF-B3A43844BAC2}" type="datetime2">
              <a:rPr lang="en-US" smtClean="0"/>
              <a:pPr/>
              <a:t>Monday, March 11, 2013</a:t>
            </a:fld>
            <a:endParaRPr lang="ru-RU"/>
          </a:p>
        </p:txBody>
      </p:sp>
      <p:pic>
        <p:nvPicPr>
          <p:cNvPr id="9" name="Рисунок 8" descr="4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90879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600360" y="4005064"/>
            <a:ext cx="305686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р.т. стр. 55</a:t>
            </a:r>
          </a:p>
          <a:p>
            <a:r>
              <a:rPr lang="ru-RU" sz="320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слова уч. стр. 86</a:t>
            </a:r>
            <a:endParaRPr lang="ru-RU" sz="3200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1162</TotalTime>
  <Words>268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Аспект</vt:lpstr>
      <vt:lpstr>1_Аспект</vt:lpstr>
      <vt:lpstr>Открытая</vt:lpstr>
      <vt:lpstr>Слайд 1</vt:lpstr>
      <vt:lpstr>Our  motto:</vt:lpstr>
      <vt:lpstr>Слайд 3</vt:lpstr>
      <vt:lpstr>Фонетическая зарядка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Пользоатель</dc:creator>
  <cp:lastModifiedBy>Tata</cp:lastModifiedBy>
  <cp:revision>154</cp:revision>
  <dcterms:modified xsi:type="dcterms:W3CDTF">2013-03-11T16:58:35Z</dcterms:modified>
</cp:coreProperties>
</file>