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82" r:id="rId5"/>
    <p:sldId id="262" r:id="rId6"/>
    <p:sldId id="261" r:id="rId7"/>
    <p:sldId id="263" r:id="rId8"/>
    <p:sldId id="265" r:id="rId9"/>
    <p:sldId id="266" r:id="rId10"/>
    <p:sldId id="264" r:id="rId11"/>
    <p:sldId id="280" r:id="rId12"/>
    <p:sldId id="268" r:id="rId13"/>
    <p:sldId id="279" r:id="rId14"/>
    <p:sldId id="269" r:id="rId15"/>
    <p:sldId id="270" r:id="rId16"/>
    <p:sldId id="271" r:id="rId17"/>
    <p:sldId id="272" r:id="rId18"/>
    <p:sldId id="283" r:id="rId19"/>
    <p:sldId id="274" r:id="rId20"/>
    <p:sldId id="281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22"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8C5238-5A53-4199-B2E2-6C0B425769E5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B4C73-E005-4123-8452-7CBE2E52E6A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B4C73-E005-4123-8452-7CBE2E52E6A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17AD-8ADF-4C41-AB08-28E44DE34129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37DF-3063-4EA2-85A4-EF30F74CE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17AD-8ADF-4C41-AB08-28E44DE34129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37DF-3063-4EA2-85A4-EF30F74CE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17AD-8ADF-4C41-AB08-28E44DE34129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37DF-3063-4EA2-85A4-EF30F74CE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17AD-8ADF-4C41-AB08-28E44DE34129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37DF-3063-4EA2-85A4-EF30F74CE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17AD-8ADF-4C41-AB08-28E44DE34129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37DF-3063-4EA2-85A4-EF30F74CE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17AD-8ADF-4C41-AB08-28E44DE34129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37DF-3063-4EA2-85A4-EF30F74CE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17AD-8ADF-4C41-AB08-28E44DE34129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37DF-3063-4EA2-85A4-EF30F74CE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17AD-8ADF-4C41-AB08-28E44DE34129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37DF-3063-4EA2-85A4-EF30F74CE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17AD-8ADF-4C41-AB08-28E44DE34129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37DF-3063-4EA2-85A4-EF30F74CE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17AD-8ADF-4C41-AB08-28E44DE34129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37DF-3063-4EA2-85A4-EF30F74CE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17AD-8ADF-4C41-AB08-28E44DE34129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37DF-3063-4EA2-85A4-EF30F74CE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217AD-8ADF-4C41-AB08-28E44DE34129}" type="datetimeFigureOut">
              <a:rPr lang="ru-RU" smtClean="0"/>
              <a:pPr/>
              <a:t>20.01.2013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237DF-3063-4EA2-85A4-EF30F74CE66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://img-fotki.yandex.ru/get/22/san-alondra.1/0_ae97_8f603a62_XL" TargetMode="External"/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12" Type="http://schemas.openxmlformats.org/officeDocument/2006/relationships/image" Target="../media/image2.jpeg"/><Relationship Id="rId2" Type="http://schemas.openxmlformats.org/officeDocument/2006/relationships/hyperlink" Target="http://images.yandex.ru/yandsearch?text=%D0%B1%D0%B5%D1%80%D0%B5%D0%B7%D0%B0,%D0%B4%D1%83%D0%B1&amp;noreask=1&amp;img_url=http://prv3.lori-images.net/dub-i-bereza-letnim-utrom-na-fone-neba-0002091059-preview.jpg&amp;pos=2&amp;rpt=simage&amp;lr=43&amp;nojs=1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images.yandex.ru/yandsearch?text=%D0%B1%D0%B5%D1%80%D0%B5%D0%B7%D0%B0,%D0%B4%D1%83%D0%B1&amp;noreask=1&amp;img_url=http://www.stihi.ru/pics/2011/03/13/2228.jpg&amp;pos=0&amp;rpt=simage&amp;lr=43&amp;nojs=1" TargetMode="External"/><Relationship Id="rId11" Type="http://schemas.openxmlformats.org/officeDocument/2006/relationships/image" Target="../media/image11.jpeg"/><Relationship Id="rId5" Type="http://schemas.openxmlformats.org/officeDocument/2006/relationships/image" Target="../media/image8.png"/><Relationship Id="rId10" Type="http://schemas.openxmlformats.org/officeDocument/2006/relationships/hyperlink" Target="http://images.yandex.ru/yandsearch?p=2&amp;text=%D1%81%D0%B5%D1%80%D0%BD%D0%B8%D1%81%D1%82%D1%8B%D0%B9%20%D0%B3%D0%B0%D0%B7&amp;noreask=1&amp;img_url=http://murzim.ru/uploads/posts/2011-09/thumbs/1316993034_image147.jpg&amp;pos=72&amp;rpt=simage&amp;lr=43&amp;nojs=1" TargetMode="External"/><Relationship Id="rId4" Type="http://schemas.openxmlformats.org/officeDocument/2006/relationships/hyperlink" Target="http://commons.wikimedia.org/wiki/File:Skull_and_crossbones.svg?uselang=ru" TargetMode="External"/><Relationship Id="rId9" Type="http://schemas.openxmlformats.org/officeDocument/2006/relationships/image" Target="../media/image10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Оксид </a:t>
            </a:r>
            <a:r>
              <a:rPr lang="ru-RU" b="1" smtClean="0"/>
              <a:t>серы</a:t>
            </a:r>
            <a:r>
              <a:rPr lang="ru-RU" b="1"/>
              <a:t>(IV</a:t>
            </a:r>
            <a:r>
              <a:rPr lang="ru-RU" b="1" smtClean="0"/>
              <a:t>). </a:t>
            </a:r>
            <a:r>
              <a:rPr lang="ru-RU" b="1" dirty="0" smtClean="0"/>
              <a:t>Сернистая кислота.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Учитель химии МБОУ «</a:t>
            </a:r>
            <a:r>
              <a:rPr lang="ru-RU" dirty="0" err="1" smtClean="0"/>
              <a:t>Елховская</a:t>
            </a:r>
            <a:r>
              <a:rPr lang="ru-RU" dirty="0" smtClean="0"/>
              <a:t> СОШ» </a:t>
            </a:r>
            <a:r>
              <a:rPr lang="ru-RU" dirty="0" err="1" smtClean="0"/>
              <a:t>Альметьевского</a:t>
            </a:r>
            <a:r>
              <a:rPr lang="ru-RU" dirty="0" smtClean="0"/>
              <a:t> муниципального района Республики Татарстан  Гафарова А.З</a:t>
            </a:r>
            <a:endParaRPr lang="ru-RU" dirty="0"/>
          </a:p>
        </p:txBody>
      </p:sp>
      <p:pic>
        <p:nvPicPr>
          <p:cNvPr id="4" name="Рисунок 3" descr="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04664"/>
            <a:ext cx="2808312" cy="1728192"/>
          </a:xfrm>
          <a:prstGeom prst="rect">
            <a:avLst/>
          </a:prstGeom>
        </p:spPr>
      </p:pic>
      <p:pic>
        <p:nvPicPr>
          <p:cNvPr id="5" name="Рисунок 4" descr="iCAU0WEG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6296" y="548680"/>
            <a:ext cx="1522040" cy="142875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Физические свойства. 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Оксид серы (IV), или сернистый газ, при </a:t>
            </a:r>
            <a:r>
              <a:rPr lang="ru-RU" dirty="0" smtClean="0"/>
              <a:t>нормальных </a:t>
            </a:r>
            <a:r>
              <a:rPr lang="ru-RU" dirty="0"/>
              <a:t>условиях представляет собой бесцветный газ с характерным резким запахом (запах загорающейся спички), более чем в 2 раза тяжелее воздуха, растворяется в </a:t>
            </a:r>
            <a:r>
              <a:rPr lang="ru-RU" dirty="0" smtClean="0"/>
              <a:t>воде. Ядовит. При </a:t>
            </a:r>
            <a:r>
              <a:rPr lang="ru-RU" dirty="0"/>
              <a:t>охлаждении </a:t>
            </a:r>
            <a:r>
              <a:rPr lang="ru-RU" dirty="0" smtClean="0"/>
              <a:t>до  </a:t>
            </a:r>
            <a:r>
              <a:rPr lang="ru-RU" dirty="0"/>
              <a:t>-10°С сжижается в бесцветную жидкость</a:t>
            </a:r>
            <a:r>
              <a:rPr lang="ru-RU" dirty="0" smtClean="0"/>
              <a:t>.</a:t>
            </a:r>
            <a:r>
              <a:rPr lang="ru-RU" dirty="0"/>
              <a:t> Растворяется в воде с образованием нестойкой </a:t>
            </a:r>
            <a:r>
              <a:rPr lang="ru-RU" dirty="0" smtClean="0"/>
              <a:t> сернистой кислоты, </a:t>
            </a:r>
            <a:r>
              <a:rPr lang="ru-RU" dirty="0"/>
              <a:t>растворимость 11,5 г/100 г воды при 20 °C, снижается с ростом температуры. Растворяется также в </a:t>
            </a:r>
            <a:r>
              <a:rPr lang="ru-RU" dirty="0" smtClean="0"/>
              <a:t>этаноле, серной кислоте.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Нахождение в природе</a:t>
            </a:r>
            <a:endParaRPr lang="ru-RU" dirty="0"/>
          </a:p>
        </p:txBody>
      </p:sp>
      <p:pic>
        <p:nvPicPr>
          <p:cNvPr id="4" name="Содержимое 3" descr="0010-010-Ser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54691" y="1600200"/>
            <a:ext cx="6034617" cy="4525963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Химические </a:t>
            </a:r>
            <a:r>
              <a:rPr lang="ru-RU" dirty="0"/>
              <a:t>свойства кислотных оксидов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 </a:t>
            </a:r>
          </a:p>
          <a:p>
            <a:r>
              <a:rPr lang="ru-RU" b="1" dirty="0"/>
              <a:t>ХИМИЧЕСКИЕ СВОЙСТВА КИСЛОТНЫХ ОКСИДОВ</a:t>
            </a:r>
            <a:endParaRPr lang="ru-RU" dirty="0"/>
          </a:p>
          <a:p>
            <a:r>
              <a:rPr lang="ru-RU" dirty="0"/>
              <a:t> </a:t>
            </a:r>
          </a:p>
          <a:p>
            <a:r>
              <a:rPr lang="ru-RU" b="1" dirty="0"/>
              <a:t>1. </a:t>
            </a:r>
            <a:r>
              <a:rPr lang="ru-RU" b="1" dirty="0" smtClean="0"/>
              <a:t>Кислотный оксид +</a:t>
            </a:r>
            <a:r>
              <a:rPr lang="ru-RU" b="1" dirty="0" err="1" smtClean="0"/>
              <a:t>Вода=</a:t>
            </a:r>
            <a:r>
              <a:rPr lang="ru-RU" b="1" dirty="0" smtClean="0"/>
              <a:t> Кислота</a:t>
            </a:r>
            <a:r>
              <a:rPr lang="ru-RU" b="1" dirty="0"/>
              <a:t>                     (р. соединения)</a:t>
            </a:r>
            <a:endParaRPr lang="ru-RU" dirty="0"/>
          </a:p>
          <a:p>
            <a:r>
              <a:rPr lang="ru-RU" dirty="0"/>
              <a:t>С</a:t>
            </a:r>
            <a:r>
              <a:rPr lang="en-US" dirty="0"/>
              <a:t>O</a:t>
            </a:r>
            <a:r>
              <a:rPr lang="ru-RU" baseline="-25000" dirty="0"/>
              <a:t>2 </a:t>
            </a:r>
            <a:r>
              <a:rPr lang="ru-RU" dirty="0"/>
              <a:t>+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O</a:t>
            </a:r>
            <a:r>
              <a:rPr lang="ru-RU" dirty="0"/>
              <a:t> =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CO</a:t>
            </a:r>
            <a:r>
              <a:rPr lang="ru-RU" baseline="-25000" dirty="0"/>
              <a:t>3</a:t>
            </a:r>
            <a:r>
              <a:rPr lang="ru-RU" dirty="0"/>
              <a:t>,      </a:t>
            </a:r>
            <a:r>
              <a:rPr lang="en-US" dirty="0" err="1"/>
              <a:t>SiO</a:t>
            </a:r>
            <a:r>
              <a:rPr lang="ru-RU" baseline="-25000" dirty="0"/>
              <a:t>2</a:t>
            </a:r>
            <a:r>
              <a:rPr lang="ru-RU" dirty="0"/>
              <a:t> – не реагирует</a:t>
            </a:r>
          </a:p>
          <a:p>
            <a:r>
              <a:rPr lang="ru-RU" dirty="0"/>
              <a:t> </a:t>
            </a:r>
          </a:p>
          <a:p>
            <a:r>
              <a:rPr lang="ru-RU" b="1" dirty="0"/>
              <a:t>2. Кислотный оксид + Основание = Соль + Н</a:t>
            </a:r>
            <a:r>
              <a:rPr lang="ru-RU" b="1" baseline="-25000" dirty="0"/>
              <a:t>2</a:t>
            </a:r>
            <a:r>
              <a:rPr lang="ru-RU" b="1" dirty="0"/>
              <a:t>О      (р. обмена)</a:t>
            </a:r>
            <a:endParaRPr lang="ru-RU" dirty="0"/>
          </a:p>
          <a:p>
            <a:r>
              <a:rPr lang="en-US" dirty="0"/>
              <a:t>P</a:t>
            </a:r>
            <a:r>
              <a:rPr lang="ru-RU" baseline="-25000" dirty="0"/>
              <a:t>2</a:t>
            </a:r>
            <a:r>
              <a:rPr lang="en-US" dirty="0"/>
              <a:t>O</a:t>
            </a:r>
            <a:r>
              <a:rPr lang="ru-RU" baseline="-25000" dirty="0"/>
              <a:t>5</a:t>
            </a:r>
            <a:r>
              <a:rPr lang="ru-RU" dirty="0"/>
              <a:t> + 6</a:t>
            </a:r>
            <a:r>
              <a:rPr lang="en-US" dirty="0"/>
              <a:t>KOH</a:t>
            </a:r>
            <a:r>
              <a:rPr lang="ru-RU" dirty="0"/>
              <a:t> = 2</a:t>
            </a:r>
            <a:r>
              <a:rPr lang="en-US" dirty="0"/>
              <a:t>K</a:t>
            </a:r>
            <a:r>
              <a:rPr lang="ru-RU" baseline="-25000" dirty="0"/>
              <a:t>3</a:t>
            </a:r>
            <a:r>
              <a:rPr lang="en-US" dirty="0"/>
              <a:t>PO</a:t>
            </a:r>
            <a:r>
              <a:rPr lang="ru-RU" baseline="-25000" dirty="0"/>
              <a:t>4</a:t>
            </a:r>
            <a:r>
              <a:rPr lang="ru-RU" dirty="0"/>
              <a:t> + 3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O</a:t>
            </a:r>
            <a:endParaRPr lang="ru-RU" dirty="0"/>
          </a:p>
          <a:p>
            <a:r>
              <a:rPr lang="ru-RU" dirty="0"/>
              <a:t> </a:t>
            </a:r>
          </a:p>
          <a:p>
            <a:r>
              <a:rPr lang="ru-RU" b="1" dirty="0"/>
              <a:t>3. Основной оксид + Кислотный оксид = Соль          (р. соединения)</a:t>
            </a:r>
            <a:endParaRPr lang="ru-RU" dirty="0"/>
          </a:p>
          <a:p>
            <a:r>
              <a:rPr lang="en-US" dirty="0" err="1"/>
              <a:t>CaO</a:t>
            </a:r>
            <a:r>
              <a:rPr lang="ru-RU" dirty="0"/>
              <a:t> + </a:t>
            </a:r>
            <a:r>
              <a:rPr lang="en-US" dirty="0"/>
              <a:t>SO</a:t>
            </a:r>
            <a:r>
              <a:rPr lang="ru-RU" baseline="-25000" dirty="0"/>
              <a:t>2</a:t>
            </a:r>
            <a:r>
              <a:rPr lang="ru-RU" dirty="0"/>
              <a:t> = </a:t>
            </a:r>
            <a:r>
              <a:rPr lang="en-US" dirty="0" err="1"/>
              <a:t>CaSO</a:t>
            </a:r>
            <a:r>
              <a:rPr lang="ru-RU" baseline="-25000" dirty="0"/>
              <a:t>3</a:t>
            </a:r>
            <a:endParaRPr lang="ru-RU" dirty="0"/>
          </a:p>
          <a:p>
            <a:r>
              <a:rPr lang="ru-RU" dirty="0"/>
              <a:t> </a:t>
            </a:r>
          </a:p>
          <a:p>
            <a:r>
              <a:rPr lang="ru-RU" b="1" dirty="0"/>
              <a:t>4. Менее летучие вытесняют более летучие из их солей</a:t>
            </a:r>
            <a:endParaRPr lang="ru-RU" dirty="0"/>
          </a:p>
          <a:p>
            <a:r>
              <a:rPr lang="ru-RU" dirty="0"/>
              <a:t> </a:t>
            </a:r>
          </a:p>
          <a:p>
            <a:r>
              <a:rPr lang="en-US" dirty="0" err="1"/>
              <a:t>CaCO</a:t>
            </a:r>
            <a:r>
              <a:rPr lang="ru-RU" baseline="-25000" dirty="0"/>
              <a:t>3</a:t>
            </a:r>
            <a:r>
              <a:rPr lang="ru-RU" dirty="0"/>
              <a:t> + </a:t>
            </a:r>
            <a:r>
              <a:rPr lang="en-US" dirty="0" err="1"/>
              <a:t>SiO</a:t>
            </a:r>
            <a:r>
              <a:rPr lang="ru-RU" baseline="-25000" dirty="0"/>
              <a:t>2</a:t>
            </a:r>
            <a:r>
              <a:rPr lang="ru-RU" dirty="0"/>
              <a:t> = </a:t>
            </a:r>
            <a:r>
              <a:rPr lang="en-US" dirty="0" err="1"/>
              <a:t>CaSiO</a:t>
            </a:r>
            <a:r>
              <a:rPr lang="ru-RU" baseline="-25000" dirty="0"/>
              <a:t>3</a:t>
            </a:r>
            <a:r>
              <a:rPr lang="ru-RU" dirty="0"/>
              <a:t> +</a:t>
            </a:r>
            <a:r>
              <a:rPr lang="en-US" dirty="0"/>
              <a:t>CO</a:t>
            </a:r>
            <a:r>
              <a:rPr lang="ru-RU" baseline="-25000" dirty="0"/>
              <a:t>2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Химические свойства оксида серы (IV)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1. Кислотный оксид +</a:t>
            </a:r>
            <a:r>
              <a:rPr lang="ru-RU" b="1" dirty="0" err="1" smtClean="0"/>
              <a:t>Вода=</a:t>
            </a:r>
            <a:r>
              <a:rPr lang="ru-RU" b="1" dirty="0" smtClean="0"/>
              <a:t> Кислота                     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en-US" dirty="0" smtClean="0"/>
              <a:t>SO</a:t>
            </a:r>
            <a:r>
              <a:rPr lang="ru-RU" baseline="-25000" dirty="0" smtClean="0"/>
              <a:t>2</a:t>
            </a:r>
            <a:r>
              <a:rPr lang="ru-RU" dirty="0" smtClean="0"/>
              <a:t>  + </a:t>
            </a:r>
            <a:r>
              <a:rPr lang="en-US" dirty="0" smtClean="0"/>
              <a:t>H</a:t>
            </a:r>
            <a:r>
              <a:rPr lang="ru-RU" baseline="-25000" dirty="0" smtClean="0"/>
              <a:t>2</a:t>
            </a:r>
            <a:r>
              <a:rPr lang="en-US" dirty="0" smtClean="0"/>
              <a:t>O</a:t>
            </a:r>
            <a:r>
              <a:rPr lang="ru-RU" dirty="0" smtClean="0"/>
              <a:t> = </a:t>
            </a:r>
            <a:r>
              <a:rPr lang="en-US" dirty="0" smtClean="0"/>
              <a:t>H</a:t>
            </a:r>
            <a:r>
              <a:rPr lang="ru-RU" baseline="-25000" dirty="0" smtClean="0"/>
              <a:t>2</a:t>
            </a:r>
            <a:r>
              <a:rPr lang="en-US" dirty="0" smtClean="0"/>
              <a:t>SO</a:t>
            </a:r>
            <a:r>
              <a:rPr lang="ru-RU" baseline="-25000" dirty="0" smtClean="0"/>
              <a:t>3</a:t>
            </a:r>
            <a:r>
              <a:rPr lang="ru-RU" dirty="0" smtClean="0"/>
              <a:t>    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b="1" dirty="0" smtClean="0"/>
              <a:t>2. Кислотный оксид + Щелочь = Соль + Н</a:t>
            </a:r>
            <a:r>
              <a:rPr lang="ru-RU" b="1" baseline="-25000" dirty="0" smtClean="0"/>
              <a:t>2</a:t>
            </a:r>
            <a:r>
              <a:rPr lang="ru-RU" b="1" dirty="0" smtClean="0"/>
              <a:t>О     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en-US" dirty="0" smtClean="0"/>
              <a:t>SO</a:t>
            </a:r>
            <a:r>
              <a:rPr lang="ru-RU" baseline="-25000" dirty="0" smtClean="0"/>
              <a:t>2</a:t>
            </a:r>
            <a:r>
              <a:rPr lang="ru-RU" dirty="0" smtClean="0"/>
              <a:t> + 2</a:t>
            </a:r>
            <a:r>
              <a:rPr lang="en-US" dirty="0" smtClean="0"/>
              <a:t>KOH</a:t>
            </a:r>
            <a:r>
              <a:rPr lang="ru-RU" dirty="0" smtClean="0"/>
              <a:t> = </a:t>
            </a:r>
            <a:r>
              <a:rPr lang="en-US" dirty="0" smtClean="0"/>
              <a:t>K</a:t>
            </a:r>
            <a:r>
              <a:rPr lang="ru-RU" baseline="-25000" dirty="0" smtClean="0"/>
              <a:t>2</a:t>
            </a:r>
            <a:r>
              <a:rPr lang="en-US" dirty="0" smtClean="0"/>
              <a:t>SO</a:t>
            </a:r>
            <a:r>
              <a:rPr lang="ru-RU" baseline="-25000" dirty="0" smtClean="0"/>
              <a:t>3</a:t>
            </a:r>
            <a:r>
              <a:rPr lang="ru-RU" dirty="0" smtClean="0"/>
              <a:t> + </a:t>
            </a:r>
            <a:r>
              <a:rPr lang="en-US" dirty="0" smtClean="0"/>
              <a:t>H</a:t>
            </a:r>
            <a:r>
              <a:rPr lang="ru-RU" baseline="-25000" dirty="0" smtClean="0"/>
              <a:t>2</a:t>
            </a:r>
            <a:r>
              <a:rPr lang="en-US" dirty="0" smtClean="0"/>
              <a:t>O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</a:t>
            </a:r>
            <a:r>
              <a:rPr lang="en-US" dirty="0" smtClean="0"/>
              <a:t>SO</a:t>
            </a:r>
            <a:r>
              <a:rPr lang="ru-RU" baseline="-25000" dirty="0" smtClean="0"/>
              <a:t>2  </a:t>
            </a:r>
            <a:r>
              <a:rPr lang="ru-RU" dirty="0" smtClean="0"/>
              <a:t>+ 2</a:t>
            </a:r>
            <a:r>
              <a:rPr lang="en-US" dirty="0" smtClean="0"/>
              <a:t>OH</a:t>
            </a:r>
            <a:r>
              <a:rPr lang="ru-RU" dirty="0" smtClean="0"/>
              <a:t> </a:t>
            </a:r>
            <a:r>
              <a:rPr lang="ru-RU" b="1" baseline="30000" dirty="0" smtClean="0"/>
              <a:t>-</a:t>
            </a:r>
            <a:r>
              <a:rPr lang="ru-RU" baseline="30000" dirty="0" smtClean="0"/>
              <a:t> </a:t>
            </a:r>
            <a:r>
              <a:rPr lang="ru-RU" dirty="0" smtClean="0"/>
              <a:t>= </a:t>
            </a:r>
            <a:r>
              <a:rPr lang="en-US" dirty="0" smtClean="0"/>
              <a:t>SO</a:t>
            </a:r>
            <a:r>
              <a:rPr lang="ru-RU" baseline="-25000" smtClean="0"/>
              <a:t>3</a:t>
            </a:r>
            <a:r>
              <a:rPr lang="ru-RU" b="1" baseline="30000" smtClean="0"/>
              <a:t> </a:t>
            </a:r>
            <a:r>
              <a:rPr lang="ru-RU" b="1" baseline="30000" smtClean="0"/>
              <a:t>2-</a:t>
            </a:r>
            <a:r>
              <a:rPr lang="ru-RU" smtClean="0"/>
              <a:t> </a:t>
            </a:r>
            <a:r>
              <a:rPr lang="ru-RU" dirty="0" smtClean="0"/>
              <a:t>+ </a:t>
            </a:r>
            <a:r>
              <a:rPr lang="en-US" dirty="0" smtClean="0"/>
              <a:t>H</a:t>
            </a:r>
            <a:r>
              <a:rPr lang="ru-RU" baseline="-25000" dirty="0" smtClean="0"/>
              <a:t>2</a:t>
            </a:r>
            <a:r>
              <a:rPr lang="en-US" dirty="0" smtClean="0"/>
              <a:t>O</a:t>
            </a:r>
            <a:endParaRPr lang="ru-RU" baseline="30000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b="1" dirty="0" smtClean="0"/>
              <a:t>3. Основной оксид + Кислотный оксид = Соль          </a:t>
            </a:r>
            <a:endParaRPr lang="ru-RU" dirty="0" smtClean="0"/>
          </a:p>
          <a:p>
            <a:r>
              <a:rPr lang="en-US" dirty="0" err="1" smtClean="0"/>
              <a:t>CaO</a:t>
            </a:r>
            <a:r>
              <a:rPr lang="ru-RU" dirty="0" smtClean="0"/>
              <a:t> + </a:t>
            </a:r>
            <a:r>
              <a:rPr lang="en-US" dirty="0" smtClean="0"/>
              <a:t>SO</a:t>
            </a:r>
            <a:r>
              <a:rPr lang="ru-RU" baseline="-25000" dirty="0" smtClean="0"/>
              <a:t>2</a:t>
            </a:r>
            <a:r>
              <a:rPr lang="ru-RU" dirty="0" smtClean="0"/>
              <a:t> = </a:t>
            </a:r>
            <a:r>
              <a:rPr lang="en-US" dirty="0" err="1" smtClean="0"/>
              <a:t>CaSO</a:t>
            </a:r>
            <a:r>
              <a:rPr lang="ru-RU" baseline="-25000" dirty="0" smtClean="0"/>
              <a:t>3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Химические свойства кислот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/>
              <a:t>1. Изменяют окраску индикатора.</a:t>
            </a:r>
          </a:p>
          <a:p>
            <a:r>
              <a:rPr lang="ru-RU" dirty="0"/>
              <a:t>2.Реагируют с металлами в ряду активности до 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ru-RU" dirty="0"/>
              <a:t>   (</a:t>
            </a:r>
            <a:r>
              <a:rPr lang="ru-RU" dirty="0" err="1"/>
              <a:t>искл</a:t>
            </a:r>
            <a:r>
              <a:rPr lang="ru-RU" dirty="0"/>
              <a:t>. </a:t>
            </a:r>
            <a:r>
              <a:rPr lang="en-US" dirty="0"/>
              <a:t>HNO</a:t>
            </a:r>
            <a:r>
              <a:rPr lang="ru-RU" baseline="-25000" dirty="0"/>
              <a:t>3</a:t>
            </a:r>
            <a:r>
              <a:rPr lang="ru-RU" dirty="0"/>
              <a:t> –азотная кислота)    </a:t>
            </a:r>
          </a:p>
          <a:p>
            <a:r>
              <a:rPr lang="ru-RU" dirty="0" err="1"/>
              <a:t>Ме</a:t>
            </a:r>
            <a:r>
              <a:rPr lang="ru-RU" dirty="0"/>
              <a:t> + КИСЛОТА =СОЛЬ +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ru-RU" dirty="0"/>
              <a:t>↑          </a:t>
            </a:r>
            <a:r>
              <a:rPr lang="ru-RU" i="1" dirty="0"/>
              <a:t>(р. замещения)</a:t>
            </a:r>
            <a:endParaRPr lang="ru-RU" dirty="0"/>
          </a:p>
          <a:p>
            <a:r>
              <a:rPr lang="ru-RU" dirty="0"/>
              <a:t>3. С основными (</a:t>
            </a:r>
            <a:r>
              <a:rPr lang="ru-RU" dirty="0" err="1"/>
              <a:t>амфотерными</a:t>
            </a:r>
            <a:r>
              <a:rPr lang="ru-RU" dirty="0"/>
              <a:t>) </a:t>
            </a:r>
            <a:r>
              <a:rPr lang="ru-RU" dirty="0" smtClean="0"/>
              <a:t>оксидами</a:t>
            </a:r>
            <a:endParaRPr lang="ru-RU" dirty="0"/>
          </a:p>
          <a:p>
            <a:r>
              <a:rPr lang="ru-RU" dirty="0" err="1"/>
              <a:t>Ме</a:t>
            </a:r>
            <a:r>
              <a:rPr lang="ru-RU" baseline="-25000" dirty="0" err="1"/>
              <a:t>х</a:t>
            </a:r>
            <a:r>
              <a:rPr lang="ru-RU" dirty="0" err="1"/>
              <a:t>О</a:t>
            </a:r>
            <a:r>
              <a:rPr lang="ru-RU" baseline="-25000" dirty="0" err="1"/>
              <a:t>у</a:t>
            </a:r>
            <a:r>
              <a:rPr lang="ru-RU" baseline="-25000" dirty="0"/>
              <a:t> </a:t>
            </a:r>
            <a:r>
              <a:rPr lang="ru-RU" dirty="0"/>
              <a:t>+  КИСЛОТА= СОЛЬ + Н</a:t>
            </a:r>
            <a:r>
              <a:rPr lang="ru-RU" baseline="-25000" dirty="0"/>
              <a:t>2</a:t>
            </a:r>
            <a:r>
              <a:rPr lang="ru-RU" dirty="0"/>
              <a:t>О     </a:t>
            </a:r>
            <a:r>
              <a:rPr lang="ru-RU" i="1" dirty="0"/>
              <a:t>(р. обмена)</a:t>
            </a:r>
            <a:endParaRPr lang="ru-RU" dirty="0"/>
          </a:p>
          <a:p>
            <a:r>
              <a:rPr lang="ru-RU" dirty="0"/>
              <a:t>4. Реагируют с основаниями  – </a:t>
            </a:r>
            <a:r>
              <a:rPr lang="ru-RU" dirty="0" smtClean="0"/>
              <a:t>реакция нейтрализации</a:t>
            </a:r>
            <a:endParaRPr lang="ru-RU" dirty="0"/>
          </a:p>
          <a:p>
            <a:r>
              <a:rPr lang="ru-RU" dirty="0"/>
              <a:t> КИСЛОТА  + ОСНОВАНИЕ= СОЛЬ+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O</a:t>
            </a:r>
            <a:r>
              <a:rPr lang="ru-RU" dirty="0"/>
              <a:t>    </a:t>
            </a:r>
            <a:r>
              <a:rPr lang="ru-RU" i="1" dirty="0"/>
              <a:t>( р. обмена)</a:t>
            </a:r>
            <a:endParaRPr lang="ru-RU" dirty="0"/>
          </a:p>
          <a:p>
            <a:r>
              <a:rPr lang="ru-RU" dirty="0"/>
              <a:t>5. Реагируют с солями слабых, летучих кислот - если образуется соль, выпадающая в осадок или выделяется газ:</a:t>
            </a:r>
            <a:r>
              <a:rPr lang="en-US" dirty="0"/>
              <a:t>  </a:t>
            </a:r>
            <a:r>
              <a:rPr lang="ru-RU" i="1" dirty="0"/>
              <a:t>( р. обмена)</a:t>
            </a:r>
            <a:endParaRPr lang="ru-RU" dirty="0"/>
          </a:p>
          <a:p>
            <a:r>
              <a:rPr lang="en-US" dirty="0"/>
              <a:t> </a:t>
            </a:r>
            <a:r>
              <a:rPr lang="ru-RU" dirty="0" smtClean="0"/>
              <a:t>Сила </a:t>
            </a:r>
            <a:r>
              <a:rPr lang="ru-RU" dirty="0"/>
              <a:t>кислот убывает в ряду:</a:t>
            </a:r>
          </a:p>
          <a:p>
            <a:r>
              <a:rPr lang="en-US" dirty="0"/>
              <a:t>HI &gt; HClO</a:t>
            </a:r>
            <a:r>
              <a:rPr lang="en-US" baseline="-25000" dirty="0"/>
              <a:t>4</a:t>
            </a:r>
            <a:r>
              <a:rPr lang="en-US" dirty="0"/>
              <a:t> &gt; </a:t>
            </a:r>
            <a:r>
              <a:rPr lang="en-US" dirty="0" err="1"/>
              <a:t>HBr</a:t>
            </a:r>
            <a:r>
              <a:rPr lang="en-US" dirty="0"/>
              <a:t> &gt; </a:t>
            </a:r>
            <a:r>
              <a:rPr lang="en-US" dirty="0" err="1"/>
              <a:t>HCl</a:t>
            </a:r>
            <a:r>
              <a:rPr lang="en-US" dirty="0"/>
              <a:t> &gt; 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 &gt; HNO</a:t>
            </a:r>
            <a:r>
              <a:rPr lang="en-US" baseline="-25000" dirty="0"/>
              <a:t>3</a:t>
            </a:r>
            <a:r>
              <a:rPr lang="en-US" dirty="0"/>
              <a:t> &gt; HMnO</a:t>
            </a:r>
            <a:r>
              <a:rPr lang="en-US" baseline="-25000" dirty="0"/>
              <a:t>4</a:t>
            </a:r>
            <a:r>
              <a:rPr lang="en-US" dirty="0"/>
              <a:t> &gt; 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3</a:t>
            </a:r>
            <a:r>
              <a:rPr lang="en-US" dirty="0"/>
              <a:t> &gt; H</a:t>
            </a:r>
            <a:r>
              <a:rPr lang="en-US" baseline="-25000" dirty="0"/>
              <a:t>3</a:t>
            </a:r>
            <a:r>
              <a:rPr lang="en-US" dirty="0"/>
              <a:t>PO</a:t>
            </a:r>
            <a:r>
              <a:rPr lang="en-US" baseline="-25000" dirty="0"/>
              <a:t>4</a:t>
            </a:r>
            <a:r>
              <a:rPr lang="en-US" dirty="0"/>
              <a:t> &gt; HF &gt; HNO</a:t>
            </a:r>
            <a:r>
              <a:rPr lang="en-US" baseline="-25000" dirty="0"/>
              <a:t>2</a:t>
            </a:r>
            <a:r>
              <a:rPr lang="en-US" dirty="0"/>
              <a:t> &gt;H</a:t>
            </a:r>
            <a:r>
              <a:rPr lang="en-US" baseline="-25000" dirty="0"/>
              <a:t>2</a:t>
            </a:r>
            <a:r>
              <a:rPr lang="en-US" dirty="0"/>
              <a:t>CO</a:t>
            </a:r>
            <a:r>
              <a:rPr lang="en-US" baseline="-25000" dirty="0"/>
              <a:t>3</a:t>
            </a:r>
            <a:r>
              <a:rPr lang="en-US" dirty="0"/>
              <a:t> &gt; H</a:t>
            </a:r>
            <a:r>
              <a:rPr lang="en-US" baseline="-25000" dirty="0"/>
              <a:t>2</a:t>
            </a:r>
            <a:r>
              <a:rPr lang="en-US" dirty="0"/>
              <a:t>S &gt; H</a:t>
            </a:r>
            <a:r>
              <a:rPr lang="en-US" baseline="-25000" dirty="0"/>
              <a:t>2</a:t>
            </a:r>
            <a:r>
              <a:rPr lang="en-US" dirty="0"/>
              <a:t>SiO</a:t>
            </a:r>
            <a:r>
              <a:rPr lang="en-US" baseline="-25000" dirty="0"/>
              <a:t>3</a:t>
            </a:r>
            <a:r>
              <a:rPr lang="en-US" dirty="0"/>
              <a:t> .</a:t>
            </a:r>
            <a:endParaRPr lang="ru-RU" dirty="0"/>
          </a:p>
          <a:p>
            <a:r>
              <a:rPr lang="ru-RU" i="1" dirty="0"/>
              <a:t>Каждая предыдущая кислота может вытеснить из соли последующую</a:t>
            </a:r>
            <a:endParaRPr lang="ru-RU" dirty="0"/>
          </a:p>
          <a:p>
            <a:r>
              <a:rPr lang="ru-RU" dirty="0"/>
              <a:t>6. Разложение кислородсодержащих кислот при нагревании  </a:t>
            </a:r>
          </a:p>
          <a:p>
            <a:r>
              <a:rPr lang="ru-RU" dirty="0"/>
              <a:t>( </a:t>
            </a:r>
            <a:r>
              <a:rPr lang="ru-RU" dirty="0" err="1"/>
              <a:t>искл</a:t>
            </a:r>
            <a:r>
              <a:rPr lang="ru-RU" dirty="0"/>
              <a:t>. 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SO</a:t>
            </a:r>
            <a:r>
              <a:rPr lang="ru-RU" baseline="-25000" dirty="0"/>
              <a:t>4</a:t>
            </a:r>
            <a:r>
              <a:rPr lang="ru-RU" dirty="0"/>
              <a:t> ; </a:t>
            </a:r>
            <a:r>
              <a:rPr lang="en-US" dirty="0"/>
              <a:t>H</a:t>
            </a:r>
            <a:r>
              <a:rPr lang="ru-RU" baseline="-25000" dirty="0"/>
              <a:t>3</a:t>
            </a:r>
            <a:r>
              <a:rPr lang="en-US" dirty="0"/>
              <a:t>PO</a:t>
            </a:r>
            <a:r>
              <a:rPr lang="ru-RU" baseline="-25000" dirty="0"/>
              <a:t>4</a:t>
            </a:r>
            <a:r>
              <a:rPr lang="ru-RU" dirty="0"/>
              <a:t> )</a:t>
            </a:r>
          </a:p>
          <a:p>
            <a:r>
              <a:rPr lang="ru-RU" dirty="0"/>
              <a:t> КИСЛОТА = КИСЛОТНЫЙ ОКСИД + ВОДА       </a:t>
            </a:r>
            <a:r>
              <a:rPr lang="ru-RU" i="1" dirty="0"/>
              <a:t>(р. разложения )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Уравнение </a:t>
            </a:r>
            <a:r>
              <a:rPr lang="ru-RU" dirty="0"/>
              <a:t>диссоциации сернистой кислоты.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ru-RU" dirty="0"/>
              <a:t> </a:t>
            </a:r>
            <a:r>
              <a:rPr lang="en-US" dirty="0" smtClean="0">
                <a:latin typeface="Times New Roman" pitchFamily="18" charset="0"/>
              </a:rPr>
              <a:t>H</a:t>
            </a:r>
            <a:r>
              <a:rPr lang="ru-RU" baseline="-25000" dirty="0" smtClean="0">
                <a:latin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</a:rPr>
              <a:t>S</a:t>
            </a:r>
            <a:r>
              <a:rPr lang="ru-RU" dirty="0" smtClean="0">
                <a:latin typeface="Times New Roman" pitchFamily="18" charset="0"/>
              </a:rPr>
              <a:t>О</a:t>
            </a:r>
            <a:r>
              <a:rPr lang="ru-RU" baseline="-25000" dirty="0">
                <a:latin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</a:rPr>
              <a:t>→ </a:t>
            </a:r>
            <a:r>
              <a:rPr lang="en-US" dirty="0">
                <a:latin typeface="Times New Roman" pitchFamily="18" charset="0"/>
              </a:rPr>
              <a:t>H</a:t>
            </a:r>
            <a:r>
              <a:rPr lang="ru-RU" baseline="30000" dirty="0">
                <a:latin typeface="Times New Roman" pitchFamily="18" charset="0"/>
              </a:rPr>
              <a:t>+</a:t>
            </a:r>
            <a:r>
              <a:rPr lang="ru-RU" dirty="0">
                <a:latin typeface="Times New Roman" pitchFamily="18" charset="0"/>
              </a:rPr>
              <a:t> + </a:t>
            </a:r>
            <a:r>
              <a:rPr lang="en-US" dirty="0" smtClean="0">
                <a:latin typeface="Times New Roman" pitchFamily="18" charset="0"/>
              </a:rPr>
              <a:t>HS</a:t>
            </a:r>
            <a:r>
              <a:rPr lang="ru-RU" dirty="0" smtClean="0">
                <a:latin typeface="Times New Roman" pitchFamily="18" charset="0"/>
              </a:rPr>
              <a:t>О</a:t>
            </a:r>
            <a:r>
              <a:rPr lang="ru-RU" baseline="-25000" dirty="0" smtClean="0">
                <a:latin typeface="Times New Roman" pitchFamily="18" charset="0"/>
              </a:rPr>
              <a:t>3 </a:t>
            </a:r>
            <a:r>
              <a:rPr lang="ru-RU" baseline="30000" dirty="0" smtClean="0">
                <a:latin typeface="Times New Roman" pitchFamily="18" charset="0"/>
              </a:rPr>
              <a:t>- </a:t>
            </a:r>
            <a:endParaRPr lang="en-US" baseline="30000" dirty="0"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ru-RU" dirty="0">
                <a:latin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</a:rPr>
              <a:t>HS</a:t>
            </a:r>
            <a:r>
              <a:rPr lang="ru-RU" dirty="0" smtClean="0">
                <a:latin typeface="Times New Roman" pitchFamily="18" charset="0"/>
              </a:rPr>
              <a:t>О</a:t>
            </a:r>
            <a:r>
              <a:rPr lang="ru-RU" baseline="-25000" dirty="0" smtClean="0">
                <a:latin typeface="Times New Roman" pitchFamily="18" charset="0"/>
              </a:rPr>
              <a:t>3 </a:t>
            </a:r>
            <a:r>
              <a:rPr lang="ru-RU" baseline="30000" dirty="0" smtClean="0">
                <a:latin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</a:rPr>
              <a:t>↔ </a:t>
            </a:r>
            <a:r>
              <a:rPr lang="en-US" dirty="0">
                <a:latin typeface="Times New Roman" pitchFamily="18" charset="0"/>
              </a:rPr>
              <a:t>H</a:t>
            </a:r>
            <a:r>
              <a:rPr lang="ru-RU" baseline="30000" dirty="0">
                <a:latin typeface="Times New Roman" pitchFamily="18" charset="0"/>
              </a:rPr>
              <a:t>+</a:t>
            </a:r>
            <a:r>
              <a:rPr lang="ru-RU" dirty="0">
                <a:latin typeface="Times New Roman" pitchFamily="18" charset="0"/>
              </a:rPr>
              <a:t> + </a:t>
            </a:r>
            <a:r>
              <a:rPr lang="en-US" dirty="0" smtClean="0">
                <a:latin typeface="Times New Roman" pitchFamily="18" charset="0"/>
              </a:rPr>
              <a:t>S</a:t>
            </a:r>
            <a:r>
              <a:rPr lang="ru-RU" dirty="0" smtClean="0">
                <a:latin typeface="Times New Roman" pitchFamily="18" charset="0"/>
              </a:rPr>
              <a:t>О</a:t>
            </a:r>
            <a:r>
              <a:rPr lang="ru-RU" baseline="-25000" dirty="0" smtClean="0">
                <a:latin typeface="Times New Roman" pitchFamily="18" charset="0"/>
              </a:rPr>
              <a:t>3 </a:t>
            </a:r>
            <a:r>
              <a:rPr lang="ru-RU" baseline="30000" dirty="0" smtClean="0">
                <a:latin typeface="Times New Roman" pitchFamily="18" charset="0"/>
              </a:rPr>
              <a:t>2-</a:t>
            </a:r>
            <a:r>
              <a:rPr lang="ru-RU" dirty="0">
                <a:latin typeface="Times New Roman" pitchFamily="18" charset="0"/>
              </a:rPr>
              <a:t>  </a:t>
            </a:r>
          </a:p>
          <a:p>
            <a:pPr>
              <a:buNone/>
              <a:defRPr/>
            </a:pPr>
            <a:r>
              <a:rPr lang="ru-RU" dirty="0" smtClean="0">
                <a:latin typeface="Times New Roman" pitchFamily="18" charset="0"/>
              </a:rPr>
              <a:t>Это кислота средний силы, существует только в водных растворах.</a:t>
            </a:r>
          </a:p>
          <a:p>
            <a:pPr>
              <a:buNone/>
              <a:defRPr/>
            </a:pPr>
            <a:r>
              <a:rPr lang="ru-RU" dirty="0" smtClean="0">
                <a:latin typeface="Times New Roman" pitchFamily="18" charset="0"/>
              </a:rPr>
              <a:t>                     Она </a:t>
            </a:r>
            <a:r>
              <a:rPr lang="ru-RU" dirty="0">
                <a:latin typeface="Times New Roman" pitchFamily="18" charset="0"/>
              </a:rPr>
              <a:t>дает 2 типа солей: </a:t>
            </a:r>
            <a:endParaRPr lang="en-US" dirty="0"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ru-RU" dirty="0" smtClean="0">
                <a:latin typeface="Times New Roman" pitchFamily="18" charset="0"/>
              </a:rPr>
              <a:t>        </a:t>
            </a:r>
            <a:r>
              <a:rPr lang="en-US" dirty="0" smtClean="0">
                <a:latin typeface="Times New Roman" pitchFamily="18" charset="0"/>
              </a:rPr>
              <a:t>HS</a:t>
            </a:r>
            <a:r>
              <a:rPr lang="ru-RU" dirty="0" smtClean="0">
                <a:latin typeface="Times New Roman" pitchFamily="18" charset="0"/>
              </a:rPr>
              <a:t>О</a:t>
            </a:r>
            <a:r>
              <a:rPr lang="ru-RU" baseline="-25000" dirty="0" smtClean="0">
                <a:latin typeface="Times New Roman" pitchFamily="18" charset="0"/>
              </a:rPr>
              <a:t>3 </a:t>
            </a:r>
            <a:r>
              <a:rPr lang="ru-RU" baseline="30000" dirty="0" smtClean="0">
                <a:latin typeface="Times New Roman" pitchFamily="18" charset="0"/>
              </a:rPr>
              <a:t>-</a:t>
            </a:r>
            <a:r>
              <a:rPr lang="ru-RU" dirty="0" smtClean="0">
                <a:latin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</a:rPr>
              <a:t>                                           </a:t>
            </a:r>
            <a:r>
              <a:rPr lang="en-US" dirty="0" smtClean="0">
                <a:latin typeface="Times New Roman" pitchFamily="18" charset="0"/>
              </a:rPr>
              <a:t>S</a:t>
            </a:r>
            <a:r>
              <a:rPr lang="ru-RU" dirty="0" smtClean="0">
                <a:latin typeface="Times New Roman" pitchFamily="18" charset="0"/>
              </a:rPr>
              <a:t>О</a:t>
            </a:r>
            <a:r>
              <a:rPr lang="ru-RU" baseline="-25000" dirty="0" smtClean="0">
                <a:latin typeface="Times New Roman" pitchFamily="18" charset="0"/>
              </a:rPr>
              <a:t>3 </a:t>
            </a:r>
            <a:r>
              <a:rPr lang="ru-RU" baseline="30000" dirty="0" smtClean="0">
                <a:latin typeface="Times New Roman" pitchFamily="18" charset="0"/>
              </a:rPr>
              <a:t>2-</a:t>
            </a:r>
            <a:endParaRPr lang="ru-RU" baseline="30000" dirty="0">
              <a:latin typeface="Times New Roman" pitchFamily="18" charset="0"/>
            </a:endParaRPr>
          </a:p>
          <a:p>
            <a:pPr>
              <a:buNone/>
              <a:defRPr/>
            </a:pPr>
            <a:r>
              <a:rPr lang="ru-RU" dirty="0" smtClean="0">
                <a:latin typeface="Times New Roman" pitchFamily="18" charset="0"/>
              </a:rPr>
              <a:t>гидросульфиты</a:t>
            </a:r>
            <a:r>
              <a:rPr lang="en-US" dirty="0">
                <a:latin typeface="Times New Roman" pitchFamily="18" charset="0"/>
              </a:rPr>
              <a:t>                             </a:t>
            </a:r>
            <a:r>
              <a:rPr lang="ru-RU" dirty="0">
                <a:latin typeface="Times New Roman" pitchFamily="18" charset="0"/>
              </a:rPr>
              <a:t>    </a:t>
            </a:r>
            <a:r>
              <a:rPr lang="ru-RU" dirty="0" smtClean="0">
                <a:latin typeface="Times New Roman" pitchFamily="18" charset="0"/>
              </a:rPr>
              <a:t>сульфиты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Качественная реакция на сульфиты.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Взаимодействие соли с сильной кислотой, при этом выделяется газ с резким запахом</a:t>
            </a:r>
          </a:p>
          <a:p>
            <a:r>
              <a:rPr lang="ru-RU" sz="3600" dirty="0" smtClean="0"/>
              <a:t>Na</a:t>
            </a:r>
            <a:r>
              <a:rPr lang="ru-RU" sz="3600" baseline="-25000" dirty="0" smtClean="0"/>
              <a:t>2</a:t>
            </a:r>
            <a:r>
              <a:rPr lang="ru-RU" sz="3600" dirty="0" smtClean="0"/>
              <a:t>SO</a:t>
            </a:r>
            <a:r>
              <a:rPr lang="ru-RU" sz="3600" baseline="-25000" dirty="0" smtClean="0"/>
              <a:t>3</a:t>
            </a:r>
            <a:r>
              <a:rPr lang="ru-RU" sz="3600" dirty="0" smtClean="0"/>
              <a:t>+H</a:t>
            </a:r>
            <a:r>
              <a:rPr lang="ru-RU" sz="3600" baseline="-25000" dirty="0" smtClean="0"/>
              <a:t>2</a:t>
            </a:r>
            <a:r>
              <a:rPr lang="ru-RU" sz="3600" dirty="0" smtClean="0"/>
              <a:t>SO</a:t>
            </a:r>
            <a:r>
              <a:rPr lang="ru-RU" sz="3600" baseline="-25000" dirty="0" smtClean="0"/>
              <a:t>4</a:t>
            </a:r>
            <a:r>
              <a:rPr lang="ru-RU" sz="3600" dirty="0" smtClean="0"/>
              <a:t>=Na</a:t>
            </a:r>
            <a:r>
              <a:rPr lang="ru-RU" sz="3600" baseline="-25000" dirty="0" smtClean="0"/>
              <a:t>2</a:t>
            </a:r>
            <a:r>
              <a:rPr lang="ru-RU" sz="3600" dirty="0" smtClean="0"/>
              <a:t>SO</a:t>
            </a:r>
            <a:r>
              <a:rPr lang="ru-RU" sz="3600" baseline="-25000" dirty="0" smtClean="0"/>
              <a:t>4</a:t>
            </a:r>
            <a:r>
              <a:rPr lang="ru-RU" sz="3600" dirty="0" smtClean="0"/>
              <a:t>+S0</a:t>
            </a:r>
            <a:r>
              <a:rPr lang="ru-RU" sz="3600" baseline="-25000" dirty="0" smtClean="0"/>
              <a:t>2</a:t>
            </a:r>
            <a:r>
              <a:rPr lang="ru-RU" sz="3600" dirty="0" smtClean="0">
                <a:sym typeface="Symbol"/>
              </a:rPr>
              <a:t></a:t>
            </a:r>
            <a:r>
              <a:rPr lang="ru-RU" sz="3600" dirty="0"/>
              <a:t>+</a:t>
            </a:r>
            <a:r>
              <a:rPr lang="ru-RU" sz="3600" dirty="0" smtClean="0"/>
              <a:t>H</a:t>
            </a:r>
            <a:r>
              <a:rPr lang="ru-RU" sz="3600" baseline="-25000" dirty="0" smtClean="0"/>
              <a:t>2</a:t>
            </a:r>
            <a:r>
              <a:rPr lang="ru-RU" sz="3600" dirty="0" smtClean="0"/>
              <a:t>O </a:t>
            </a:r>
          </a:p>
          <a:p>
            <a:r>
              <a:rPr lang="ru-RU" sz="3600" dirty="0" smtClean="0"/>
              <a:t>2NaHSO</a:t>
            </a:r>
            <a:r>
              <a:rPr lang="ru-RU" sz="3600" baseline="-25000" dirty="0" smtClean="0"/>
              <a:t>3</a:t>
            </a:r>
            <a:r>
              <a:rPr lang="ru-RU" sz="3600" dirty="0" smtClean="0"/>
              <a:t>+H</a:t>
            </a:r>
            <a:r>
              <a:rPr lang="ru-RU" sz="3600" baseline="-25000" dirty="0" smtClean="0"/>
              <a:t>2</a:t>
            </a:r>
            <a:r>
              <a:rPr lang="ru-RU" sz="3600" dirty="0" smtClean="0"/>
              <a:t>SO</a:t>
            </a:r>
            <a:r>
              <a:rPr lang="ru-RU" sz="3600" baseline="-25000" dirty="0" smtClean="0"/>
              <a:t>4</a:t>
            </a:r>
            <a:r>
              <a:rPr lang="ru-RU" sz="3600" dirty="0" smtClean="0"/>
              <a:t>=Na</a:t>
            </a:r>
            <a:r>
              <a:rPr lang="ru-RU" sz="3600" baseline="-25000" dirty="0" smtClean="0"/>
              <a:t>2</a:t>
            </a:r>
            <a:r>
              <a:rPr lang="ru-RU" sz="3600" dirty="0" smtClean="0"/>
              <a:t>SO</a:t>
            </a:r>
            <a:r>
              <a:rPr lang="ru-RU" sz="3600" baseline="-25000" dirty="0" smtClean="0"/>
              <a:t>4</a:t>
            </a:r>
            <a:r>
              <a:rPr lang="ru-RU" sz="3600" dirty="0" smtClean="0"/>
              <a:t>+2SO</a:t>
            </a:r>
            <a:r>
              <a:rPr lang="ru-RU" sz="3600" baseline="-25000" dirty="0" smtClean="0"/>
              <a:t>2</a:t>
            </a:r>
            <a:r>
              <a:rPr lang="ru-RU" sz="3600" dirty="0" smtClean="0">
                <a:sym typeface="Symbol"/>
              </a:rPr>
              <a:t></a:t>
            </a:r>
            <a:r>
              <a:rPr lang="ru-RU" sz="3600" dirty="0"/>
              <a:t>+</a:t>
            </a:r>
            <a:r>
              <a:rPr lang="ru-RU" sz="3600" dirty="0" smtClean="0"/>
              <a:t>2H</a:t>
            </a:r>
            <a:r>
              <a:rPr lang="ru-RU" sz="3600" baseline="-25000" dirty="0" smtClean="0"/>
              <a:t>2</a:t>
            </a:r>
            <a:r>
              <a:rPr lang="ru-RU" sz="3600" dirty="0" smtClean="0"/>
              <a:t>O </a:t>
            </a:r>
          </a:p>
          <a:p>
            <a:r>
              <a:rPr lang="ru-RU" sz="3600" dirty="0" smtClean="0"/>
              <a:t>2HSO</a:t>
            </a:r>
            <a:r>
              <a:rPr lang="ru-RU" sz="3600" baseline="-25000" dirty="0" smtClean="0"/>
              <a:t>3</a:t>
            </a:r>
            <a:r>
              <a:rPr lang="ru-RU" sz="3600" baseline="30000" dirty="0" smtClean="0"/>
              <a:t>-</a:t>
            </a:r>
            <a:r>
              <a:rPr lang="ru-RU" sz="3600" dirty="0" smtClean="0"/>
              <a:t>+2H</a:t>
            </a:r>
            <a:r>
              <a:rPr lang="ru-RU" sz="3600" baseline="30000" dirty="0"/>
              <a:t>+</a:t>
            </a:r>
            <a:r>
              <a:rPr lang="ru-RU" sz="3600" dirty="0"/>
              <a:t>=2SO</a:t>
            </a:r>
            <a:r>
              <a:rPr lang="ru-RU" sz="3600" baseline="-25000" dirty="0"/>
              <a:t>2</a:t>
            </a:r>
            <a:r>
              <a:rPr lang="ru-RU" sz="3600" dirty="0">
                <a:sym typeface="Symbol"/>
              </a:rPr>
              <a:t></a:t>
            </a:r>
            <a:r>
              <a:rPr lang="ru-RU" sz="3600" dirty="0"/>
              <a:t>+</a:t>
            </a:r>
            <a:r>
              <a:rPr lang="ru-RU" sz="3600" dirty="0" smtClean="0"/>
              <a:t>2H</a:t>
            </a:r>
            <a:r>
              <a:rPr lang="ru-RU" sz="3600" baseline="-25000" dirty="0" smtClean="0"/>
              <a:t>2</a:t>
            </a:r>
            <a:r>
              <a:rPr lang="ru-RU" sz="3600" dirty="0" smtClean="0"/>
              <a:t>O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Окислительные свойства оксида серы (IV).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80000"/>
              </a:lnSpc>
              <a:buNone/>
              <a:defRPr/>
            </a:pPr>
            <a:endParaRPr lang="ru-RU" sz="4800" b="1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  <a:defRPr/>
            </a:pPr>
            <a:r>
              <a:rPr lang="ru-RU" sz="4800" b="1" dirty="0" smtClean="0">
                <a:latin typeface="Times New Roman" pitchFamily="18" charset="0"/>
              </a:rPr>
              <a:t>2</a:t>
            </a:r>
            <a:r>
              <a:rPr lang="en-US" sz="4800" b="1" dirty="0">
                <a:latin typeface="Times New Roman" pitchFamily="18" charset="0"/>
              </a:rPr>
              <a:t>H</a:t>
            </a:r>
            <a:r>
              <a:rPr lang="ru-RU" sz="4800" b="1" baseline="-25000" dirty="0">
                <a:latin typeface="Times New Roman" pitchFamily="18" charset="0"/>
              </a:rPr>
              <a:t>2</a:t>
            </a:r>
            <a:r>
              <a:rPr lang="en-US" sz="4800" b="1" dirty="0">
                <a:latin typeface="Times New Roman" pitchFamily="18" charset="0"/>
              </a:rPr>
              <a:t>S</a:t>
            </a:r>
            <a:r>
              <a:rPr lang="ru-RU" sz="4800" b="1" baseline="30000" dirty="0">
                <a:latin typeface="Times New Roman" pitchFamily="18" charset="0"/>
              </a:rPr>
              <a:t>-2</a:t>
            </a:r>
            <a:r>
              <a:rPr lang="ru-RU" sz="4800" b="1" dirty="0">
                <a:latin typeface="Times New Roman" pitchFamily="18" charset="0"/>
              </a:rPr>
              <a:t> + </a:t>
            </a:r>
            <a:r>
              <a:rPr lang="en-US" sz="4800" b="1" dirty="0" smtClean="0">
                <a:latin typeface="Times New Roman" pitchFamily="18" charset="0"/>
              </a:rPr>
              <a:t>S</a:t>
            </a:r>
            <a:r>
              <a:rPr lang="ru-RU" sz="4800" b="1" baseline="30000" dirty="0">
                <a:latin typeface="Times New Roman" pitchFamily="18" charset="0"/>
              </a:rPr>
              <a:t> +</a:t>
            </a:r>
            <a:r>
              <a:rPr lang="ru-RU" sz="4800" b="1" baseline="30000" dirty="0" smtClean="0">
                <a:latin typeface="Times New Roman" pitchFamily="18" charset="0"/>
              </a:rPr>
              <a:t>4</a:t>
            </a:r>
            <a:r>
              <a:rPr lang="en-US" sz="4800" b="1" dirty="0" smtClean="0">
                <a:latin typeface="Times New Roman" pitchFamily="18" charset="0"/>
              </a:rPr>
              <a:t>O</a:t>
            </a:r>
            <a:r>
              <a:rPr lang="ru-RU" sz="4800" b="1" baseline="-25000" dirty="0">
                <a:latin typeface="Times New Roman" pitchFamily="18" charset="0"/>
              </a:rPr>
              <a:t>2 </a:t>
            </a:r>
            <a:r>
              <a:rPr lang="ru-RU" sz="4800" b="1" dirty="0">
                <a:latin typeface="Times New Roman" pitchFamily="18" charset="0"/>
              </a:rPr>
              <a:t>→ 2</a:t>
            </a:r>
            <a:r>
              <a:rPr lang="en-US" sz="4800" b="1" dirty="0">
                <a:latin typeface="Times New Roman" pitchFamily="18" charset="0"/>
              </a:rPr>
              <a:t>H</a:t>
            </a:r>
            <a:r>
              <a:rPr lang="ru-RU" sz="4800" b="1" baseline="-25000" dirty="0">
                <a:latin typeface="Times New Roman" pitchFamily="18" charset="0"/>
              </a:rPr>
              <a:t>2</a:t>
            </a:r>
            <a:r>
              <a:rPr lang="en-US" sz="4800" b="1" dirty="0">
                <a:latin typeface="Times New Roman" pitchFamily="18" charset="0"/>
              </a:rPr>
              <a:t>O</a:t>
            </a:r>
            <a:r>
              <a:rPr lang="ru-RU" sz="4800" b="1" dirty="0">
                <a:latin typeface="Times New Roman" pitchFamily="18" charset="0"/>
              </a:rPr>
              <a:t> + </a:t>
            </a:r>
            <a:r>
              <a:rPr lang="ru-RU" sz="4800" b="1" dirty="0" smtClean="0">
                <a:latin typeface="Times New Roman" pitchFamily="18" charset="0"/>
              </a:rPr>
              <a:t>3</a:t>
            </a:r>
            <a:r>
              <a:rPr lang="en-US" sz="4800" b="1" dirty="0" smtClean="0">
                <a:latin typeface="Times New Roman" pitchFamily="18" charset="0"/>
              </a:rPr>
              <a:t>S</a:t>
            </a:r>
            <a:r>
              <a:rPr lang="ru-RU" sz="4800" b="1" baseline="30000" dirty="0">
                <a:latin typeface="Times New Roman" pitchFamily="18" charset="0"/>
              </a:rPr>
              <a:t> </a:t>
            </a:r>
            <a:r>
              <a:rPr lang="ru-RU" sz="4800" b="1" baseline="30000" dirty="0" smtClean="0">
                <a:latin typeface="Times New Roman" pitchFamily="18" charset="0"/>
              </a:rPr>
              <a:t>0</a:t>
            </a:r>
            <a:endParaRPr lang="ru-RU" sz="4800" b="1" dirty="0" smtClean="0">
              <a:latin typeface="Times New Roman" pitchFamily="18" charset="0"/>
            </a:endParaRPr>
          </a:p>
          <a:p>
            <a:pPr algn="ctr">
              <a:lnSpc>
                <a:spcPct val="80000"/>
              </a:lnSpc>
              <a:buNone/>
              <a:defRPr/>
            </a:pPr>
            <a:r>
              <a:rPr lang="en-US" sz="4000" b="1" dirty="0" smtClean="0">
                <a:latin typeface="Times New Roman" pitchFamily="18" charset="0"/>
              </a:rPr>
              <a:t>S</a:t>
            </a:r>
            <a:r>
              <a:rPr lang="ru-RU" sz="4000" b="1" baseline="30000" dirty="0" smtClean="0">
                <a:latin typeface="Times New Roman" pitchFamily="18" charset="0"/>
              </a:rPr>
              <a:t>+4 </a:t>
            </a:r>
            <a:r>
              <a:rPr lang="ru-RU" sz="4000" b="1" dirty="0" smtClean="0">
                <a:latin typeface="Times New Roman" pitchFamily="18" charset="0"/>
              </a:rPr>
              <a:t>+4е→ </a:t>
            </a:r>
            <a:r>
              <a:rPr lang="en-US" sz="4000" b="1" dirty="0" smtClean="0">
                <a:latin typeface="Times New Roman" pitchFamily="18" charset="0"/>
              </a:rPr>
              <a:t>S</a:t>
            </a:r>
            <a:r>
              <a:rPr lang="ru-RU" sz="4000" b="1" baseline="30000" dirty="0" smtClean="0">
                <a:latin typeface="Times New Roman" pitchFamily="18" charset="0"/>
              </a:rPr>
              <a:t>0 </a:t>
            </a:r>
            <a:r>
              <a:rPr lang="en-US" sz="4000" b="1" baseline="30000" dirty="0" smtClean="0">
                <a:latin typeface="Times New Roman" pitchFamily="18" charset="0"/>
              </a:rPr>
              <a:t>  </a:t>
            </a:r>
            <a:r>
              <a:rPr lang="ru-RU" sz="4000" b="1" dirty="0" smtClean="0">
                <a:latin typeface="Times New Roman" pitchFamily="18" charset="0"/>
              </a:rPr>
              <a:t>Окислитель</a:t>
            </a:r>
          </a:p>
          <a:p>
            <a:pPr algn="ctr">
              <a:lnSpc>
                <a:spcPct val="80000"/>
              </a:lnSpc>
              <a:buNone/>
              <a:defRPr/>
            </a:pPr>
            <a:r>
              <a:rPr lang="en-US" sz="4000" b="1" dirty="0" smtClean="0">
                <a:latin typeface="Times New Roman" pitchFamily="18" charset="0"/>
              </a:rPr>
              <a:t>S</a:t>
            </a:r>
            <a:r>
              <a:rPr lang="ru-RU" sz="4000" b="1" baseline="30000" dirty="0" smtClean="0">
                <a:latin typeface="Times New Roman" pitchFamily="18" charset="0"/>
              </a:rPr>
              <a:t>-2 </a:t>
            </a:r>
            <a:r>
              <a:rPr lang="ru-RU" sz="4000" b="1" dirty="0" smtClean="0">
                <a:latin typeface="Times New Roman" pitchFamily="18" charset="0"/>
              </a:rPr>
              <a:t>-2е</a:t>
            </a:r>
            <a:r>
              <a:rPr lang="ru-RU" sz="4000" b="1" dirty="0">
                <a:latin typeface="Times New Roman" pitchFamily="18" charset="0"/>
              </a:rPr>
              <a:t>→ </a:t>
            </a:r>
            <a:r>
              <a:rPr lang="en-US" sz="4000" b="1" dirty="0">
                <a:latin typeface="Times New Roman" pitchFamily="18" charset="0"/>
              </a:rPr>
              <a:t>S</a:t>
            </a:r>
            <a:r>
              <a:rPr lang="ru-RU" sz="4000" b="1" baseline="30000" dirty="0">
                <a:latin typeface="Times New Roman" pitchFamily="18" charset="0"/>
              </a:rPr>
              <a:t>0 </a:t>
            </a:r>
            <a:r>
              <a:rPr lang="ru-RU" sz="4000" b="1" dirty="0" smtClean="0">
                <a:latin typeface="Times New Roman" pitchFamily="18" charset="0"/>
              </a:rPr>
              <a:t>Восстановитель</a:t>
            </a:r>
            <a:endParaRPr lang="ru-RU" sz="40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Восстановительные свойства оксида серы (IV)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/>
              <a:t>2SO</a:t>
            </a:r>
            <a:r>
              <a:rPr lang="en-US" sz="4400" baseline="-25000" dirty="0" smtClean="0"/>
              <a:t>2</a:t>
            </a:r>
            <a:r>
              <a:rPr lang="en-US" sz="4400" dirty="0" smtClean="0"/>
              <a:t>+ O</a:t>
            </a:r>
            <a:r>
              <a:rPr lang="en-US" sz="4400" baseline="-25000" dirty="0" smtClean="0"/>
              <a:t>2</a:t>
            </a:r>
            <a:r>
              <a:rPr lang="en-US" sz="4400" dirty="0" smtClean="0"/>
              <a:t> = 2SO</a:t>
            </a:r>
            <a:r>
              <a:rPr lang="en-US" sz="4400" baseline="-25000" dirty="0" smtClean="0"/>
              <a:t>2</a:t>
            </a:r>
          </a:p>
          <a:p>
            <a:r>
              <a:rPr lang="en-US" sz="4400" dirty="0" smtClean="0"/>
              <a:t>SO</a:t>
            </a:r>
            <a:r>
              <a:rPr lang="en-US" sz="4400" baseline="-25000" dirty="0" smtClean="0"/>
              <a:t>2 </a:t>
            </a:r>
            <a:r>
              <a:rPr lang="en-US" sz="4400" dirty="0" smtClean="0"/>
              <a:t>+ Br</a:t>
            </a:r>
            <a:r>
              <a:rPr lang="en-US" sz="4400" baseline="-25000" dirty="0" smtClean="0"/>
              <a:t>2</a:t>
            </a:r>
            <a:r>
              <a:rPr lang="en-US" sz="4400" dirty="0" smtClean="0"/>
              <a:t> + 2H</a:t>
            </a:r>
            <a:r>
              <a:rPr lang="en-US" sz="4400" baseline="-25000" dirty="0" smtClean="0"/>
              <a:t>2</a:t>
            </a:r>
            <a:r>
              <a:rPr lang="en-US" sz="4400" dirty="0" smtClean="0"/>
              <a:t>O = H</a:t>
            </a:r>
            <a:r>
              <a:rPr lang="en-US" sz="4400" baseline="-25000" dirty="0" smtClean="0"/>
              <a:t>2</a:t>
            </a:r>
            <a:r>
              <a:rPr lang="en-US" sz="4400" dirty="0" smtClean="0"/>
              <a:t> SO</a:t>
            </a:r>
            <a:r>
              <a:rPr lang="en-US" sz="4400" baseline="-25000" dirty="0" smtClean="0"/>
              <a:t>4 </a:t>
            </a:r>
            <a:r>
              <a:rPr lang="en-US" sz="4400" dirty="0" smtClean="0"/>
              <a:t>+ 2HBr </a:t>
            </a:r>
          </a:p>
          <a:p>
            <a:r>
              <a:rPr lang="en-US" sz="4400" dirty="0" smtClean="0"/>
              <a:t>5 SO</a:t>
            </a:r>
            <a:r>
              <a:rPr lang="en-US" sz="4400" baseline="-25000" dirty="0" smtClean="0"/>
              <a:t>2  </a:t>
            </a:r>
            <a:r>
              <a:rPr lang="en-US" sz="4400" dirty="0" smtClean="0"/>
              <a:t>+ 2KMn SO</a:t>
            </a:r>
            <a:r>
              <a:rPr lang="en-US" sz="4400" baseline="-25000" dirty="0" smtClean="0"/>
              <a:t>4 </a:t>
            </a:r>
            <a:r>
              <a:rPr lang="en-US" sz="4400" dirty="0" smtClean="0"/>
              <a:t>+ 2H</a:t>
            </a:r>
            <a:r>
              <a:rPr lang="en-US" sz="4400" baseline="-25000" dirty="0" smtClean="0"/>
              <a:t>2</a:t>
            </a:r>
            <a:r>
              <a:rPr lang="en-US" sz="4400" dirty="0" smtClean="0"/>
              <a:t>O  = 2H</a:t>
            </a:r>
            <a:r>
              <a:rPr lang="en-US" sz="4400" baseline="-25000" dirty="0" smtClean="0"/>
              <a:t>2</a:t>
            </a:r>
            <a:r>
              <a:rPr lang="en-US" sz="4400" dirty="0" smtClean="0"/>
              <a:t>SO</a:t>
            </a:r>
            <a:r>
              <a:rPr lang="en-US" sz="4400" baseline="-25000" dirty="0" smtClean="0"/>
              <a:t>4 </a:t>
            </a:r>
            <a:r>
              <a:rPr lang="en-US" sz="4400" dirty="0" smtClean="0"/>
              <a:t>+ 2Mn SO</a:t>
            </a:r>
            <a:r>
              <a:rPr lang="en-US" sz="4400" baseline="-25000" dirty="0" smtClean="0"/>
              <a:t>4 </a:t>
            </a:r>
            <a:r>
              <a:rPr lang="en-US" sz="4400" dirty="0" smtClean="0"/>
              <a:t>+ K</a:t>
            </a:r>
            <a:r>
              <a:rPr lang="en-US" sz="4400" baseline="-25000" dirty="0" smtClean="0"/>
              <a:t>2</a:t>
            </a:r>
            <a:r>
              <a:rPr lang="en-US" sz="4400" dirty="0" smtClean="0"/>
              <a:t> SO</a:t>
            </a:r>
            <a:r>
              <a:rPr lang="en-US" sz="4400" baseline="-25000" dirty="0" smtClean="0"/>
              <a:t>4 </a:t>
            </a:r>
          </a:p>
          <a:p>
            <a:endParaRPr lang="en-US" sz="4400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5229200"/>
            <a:ext cx="5976664" cy="486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buNone/>
              <a:defRPr/>
            </a:pPr>
            <a:r>
              <a:rPr lang="en-US" sz="3200" b="1" dirty="0" smtClean="0">
                <a:latin typeface="Times New Roman" pitchFamily="18" charset="0"/>
              </a:rPr>
              <a:t>S</a:t>
            </a:r>
            <a:r>
              <a:rPr lang="ru-RU" sz="3200" b="1" baseline="30000" dirty="0" smtClean="0">
                <a:latin typeface="Times New Roman" pitchFamily="18" charset="0"/>
              </a:rPr>
              <a:t>+4 </a:t>
            </a:r>
            <a:r>
              <a:rPr lang="ru-RU" sz="3200" b="1" dirty="0" smtClean="0">
                <a:latin typeface="Times New Roman" pitchFamily="18" charset="0"/>
              </a:rPr>
              <a:t> - 2е→ </a:t>
            </a:r>
            <a:r>
              <a:rPr lang="en-US" sz="3200" b="1" dirty="0" smtClean="0">
                <a:latin typeface="Times New Roman" pitchFamily="18" charset="0"/>
              </a:rPr>
              <a:t>S</a:t>
            </a:r>
            <a:r>
              <a:rPr lang="en-US" sz="3200" b="1" baseline="30000" dirty="0" smtClean="0">
                <a:latin typeface="Times New Roman" pitchFamily="18" charset="0"/>
              </a:rPr>
              <a:t>+6</a:t>
            </a:r>
            <a:r>
              <a:rPr lang="ru-RU" sz="3200" b="1" baseline="30000" dirty="0" smtClean="0">
                <a:latin typeface="Times New Roman" pitchFamily="18" charset="0"/>
              </a:rPr>
              <a:t> </a:t>
            </a:r>
            <a:r>
              <a:rPr lang="en-US" sz="3200" b="1" baseline="30000" dirty="0" smtClean="0">
                <a:latin typeface="Times New Roman" pitchFamily="18" charset="0"/>
              </a:rPr>
              <a:t>  </a:t>
            </a:r>
            <a:r>
              <a:rPr lang="ru-RU" sz="3200" b="1" dirty="0" smtClean="0">
                <a:latin typeface="Times New Roman" pitchFamily="18" charset="0"/>
              </a:rPr>
              <a:t>Восстановитель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Применение  оксида серы (IV).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556792"/>
            <a:ext cx="4038600" cy="4896544"/>
          </a:xfrm>
        </p:spPr>
        <p:txBody>
          <a:bodyPr>
            <a:normAutofit fontScale="25000" lnSpcReduction="20000"/>
          </a:bodyPr>
          <a:lstStyle/>
          <a:p>
            <a:endParaRPr lang="en-US" sz="3100" dirty="0" smtClean="0"/>
          </a:p>
          <a:p>
            <a:r>
              <a:rPr lang="ru-RU" sz="8000" dirty="0" smtClean="0"/>
              <a:t>Большая часть оксида серы (IV) используется для производства серной кислоты. Используется также в качестве консерванта  (пищевая добавка Е220). Так как этот газ убивает микроорганизмы, им окуривают овощехранилища и склады. Оксид серы (IV) используется для отбеливания соломы, шелка и шерсти, то есть материалов, которые нельзя отбеливать хлором. Применяется он также и в качестве растворителя в лабораториях. Оксид серы (IV) применяется также для получения различных солей сернистой кислоты.</a:t>
            </a:r>
          </a:p>
          <a:p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5292080" y="1556792"/>
            <a:ext cx="3096344" cy="4525963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4" name="Рисунок 3" descr="kurag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1556792"/>
            <a:ext cx="3096344" cy="4608512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Повторить </a:t>
            </a:r>
            <a:r>
              <a:rPr lang="ru-RU" dirty="0"/>
              <a:t>и закрепить знания учащихся о свойствах кислотных оксидов и кислот.</a:t>
            </a:r>
          </a:p>
          <a:p>
            <a:r>
              <a:rPr lang="ru-RU" dirty="0" smtClean="0"/>
              <a:t>Рассмотреть </a:t>
            </a:r>
            <a:r>
              <a:rPr lang="ru-RU" dirty="0"/>
              <a:t>свойства  соединения серы – сернистого газа и сернистой кислоты его солей.                                  </a:t>
            </a:r>
          </a:p>
          <a:p>
            <a:r>
              <a:rPr lang="ru-RU" dirty="0" smtClean="0"/>
              <a:t>Рассмотреть </a:t>
            </a:r>
            <a:r>
              <a:rPr lang="ru-RU" dirty="0"/>
              <a:t>влияние сернистого газа  на окружающую среду и здоровье человека.</a:t>
            </a:r>
          </a:p>
          <a:p>
            <a:r>
              <a:rPr lang="ru-RU" dirty="0" smtClean="0"/>
              <a:t>уметь </a:t>
            </a:r>
            <a:r>
              <a:rPr lang="ru-RU" dirty="0"/>
              <a:t>составлять уравнения реакций в молекулярном виде  и с точки зрения </a:t>
            </a:r>
            <a:r>
              <a:rPr lang="ru-RU" dirty="0" err="1"/>
              <a:t>окислительно</a:t>
            </a:r>
            <a:r>
              <a:rPr lang="ru-RU" dirty="0"/>
              <a:t> - восстановительных </a:t>
            </a:r>
            <a:r>
              <a:rPr lang="ru-RU" dirty="0" smtClean="0"/>
              <a:t>процессов.</a:t>
            </a:r>
          </a:p>
          <a:p>
            <a:r>
              <a:rPr lang="ru-RU" dirty="0" smtClean="0"/>
              <a:t>Нравственное </a:t>
            </a:r>
            <a:r>
              <a:rPr lang="ru-RU" dirty="0"/>
              <a:t>и эстетическое воспитание учащихся к окружающей </a:t>
            </a:r>
            <a:r>
              <a:rPr lang="ru-RU" dirty="0" smtClean="0"/>
              <a:t>среде.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Физиологическое действие на организм.</a:t>
            </a:r>
            <a:endParaRPr lang="ru-RU" dirty="0"/>
          </a:p>
        </p:txBody>
      </p:sp>
      <p:pic>
        <p:nvPicPr>
          <p:cNvPr id="5" name="Picture 6" descr="http://im2-tub-ru.yandex.net/i?id=482615893-31-72&amp;n=21">
            <a:hlinkClick r:id="rId2"/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2708920"/>
            <a:ext cx="1905000" cy="1440160"/>
          </a:xfrm>
          <a:prstGeom prst="rect">
            <a:avLst/>
          </a:prstGeom>
          <a:noFill/>
        </p:spPr>
      </p:pic>
      <p:pic>
        <p:nvPicPr>
          <p:cNvPr id="9" name="Содержимое 3" descr="Skull and crossbones.svg">
            <a:hlinkClick r:id="rId4"/>
          </p:cNvPr>
          <p:cNvPicPr>
            <a:picLocks noGrp="1"/>
          </p:cNvPicPr>
          <p:nvPr>
            <p:ph sz="half" idx="2"/>
          </p:nvPr>
        </p:nvPicPr>
        <p:blipFill>
          <a:blip r:embed="rId5" cstate="print"/>
          <a:stretch>
            <a:fillRect/>
          </a:stretch>
        </p:blipFill>
        <p:spPr bwMode="auto">
          <a:xfrm>
            <a:off x="1907704" y="1340768"/>
            <a:ext cx="1296144" cy="1165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5105400" y="1600200"/>
            <a:ext cx="4038600" cy="4525963"/>
          </a:xfrm>
        </p:spPr>
        <p:txBody>
          <a:bodyPr>
            <a:normAutofit fontScale="25000" lnSpcReduction="20000"/>
          </a:bodyPr>
          <a:lstStyle/>
          <a:p>
            <a:r>
              <a:rPr lang="ru-RU" sz="6800" dirty="0" smtClean="0"/>
              <a:t>SO</a:t>
            </a:r>
            <a:r>
              <a:rPr lang="ru-RU" sz="6800" baseline="-25000" dirty="0" smtClean="0"/>
              <a:t>2 </a:t>
            </a:r>
            <a:r>
              <a:rPr lang="ru-RU" sz="6800" dirty="0" smtClean="0"/>
              <a:t>очень токсичен. Симптомы при отравлении сернистым газом — насморк, кашель, охриплость, сильное </a:t>
            </a:r>
            <a:r>
              <a:rPr lang="ru-RU" sz="6800" dirty="0" err="1" smtClean="0"/>
              <a:t>першение</a:t>
            </a:r>
            <a:r>
              <a:rPr lang="ru-RU" sz="6800" dirty="0" smtClean="0"/>
              <a:t> в горле и своеобразный привкус. При вдыхании сернистого газа более высокой концентрации — удушье, расстройство речи, затруднение глотания, рвота, возможен острый отек легких.</a:t>
            </a:r>
          </a:p>
          <a:p>
            <a:r>
              <a:rPr lang="ru-RU" sz="6800" dirty="0" smtClean="0"/>
              <a:t>При кратковременном вдыхании оказывает сильное раздражающее действие, вызывает кашель и </a:t>
            </a:r>
            <a:r>
              <a:rPr lang="ru-RU" sz="6800" dirty="0" err="1" smtClean="0"/>
              <a:t>першение</a:t>
            </a:r>
            <a:r>
              <a:rPr lang="ru-RU" sz="6800" dirty="0" smtClean="0"/>
              <a:t> в горле.</a:t>
            </a:r>
          </a:p>
          <a:p>
            <a:r>
              <a:rPr lang="ru-RU" sz="6800" dirty="0" smtClean="0"/>
              <a:t>Интересно, что чувствительность по отношению к SO</a:t>
            </a:r>
            <a:r>
              <a:rPr lang="ru-RU" sz="6800" baseline="-25000" dirty="0" smtClean="0"/>
              <a:t>2 </a:t>
            </a:r>
            <a:r>
              <a:rPr lang="ru-RU" sz="6800" dirty="0" smtClean="0"/>
              <a:t>весьма  различна у отдельных людей, животных и растений. Так, среди растений наиболее устойчивы по отношению к сернистому газу  береза и дуб, наименее — роза, сосна и ель.</a:t>
            </a:r>
          </a:p>
          <a:p>
            <a:endParaRPr lang="ru-RU" dirty="0"/>
          </a:p>
        </p:txBody>
      </p:sp>
      <p:pic>
        <p:nvPicPr>
          <p:cNvPr id="6" name="Picture 4" descr="http://im6-tub-ru.yandex.net/i?id=170049683-08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3528" y="4365104"/>
            <a:ext cx="1354832" cy="1944216"/>
          </a:xfrm>
          <a:prstGeom prst="rect">
            <a:avLst/>
          </a:prstGeom>
          <a:noFill/>
        </p:spPr>
      </p:pic>
      <p:pic>
        <p:nvPicPr>
          <p:cNvPr id="7" name="Picture 8" descr="http://img-fotki.yandex.ru/get/22/san-alondra.1/0_ae97_8f603a62_XL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979712" y="4293096"/>
            <a:ext cx="2772308" cy="1968219"/>
          </a:xfrm>
          <a:prstGeom prst="rect">
            <a:avLst/>
          </a:prstGeom>
          <a:noFill/>
        </p:spPr>
      </p:pic>
      <p:pic>
        <p:nvPicPr>
          <p:cNvPr id="8" name="Picture 2" descr="http://im4-tub-ru.yandex.net/i?id=203181625-60-72&amp;n=21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95536" y="2780928"/>
            <a:ext cx="2105025" cy="1428750"/>
          </a:xfrm>
          <a:prstGeom prst="rect">
            <a:avLst/>
          </a:prstGeom>
          <a:noFill/>
        </p:spPr>
      </p:pic>
      <p:pic>
        <p:nvPicPr>
          <p:cNvPr id="10" name="Рисунок 9" descr="iCAU0WEGH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323528" y="1196752"/>
            <a:ext cx="1522040" cy="142875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ru-RU" sz="3600" dirty="0" smtClean="0"/>
              <a:t>Воздействие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ru-RU" sz="3600" dirty="0" smtClean="0"/>
              <a:t>на </a:t>
            </a:r>
            <a:r>
              <a:rPr lang="ru-RU" sz="3600" dirty="0"/>
              <a:t>атмосферу.</a:t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363272" cy="4824536"/>
          </a:xfrm>
        </p:spPr>
        <p:txBody>
          <a:bodyPr>
            <a:normAutofit fontScale="25000" lnSpcReduction="20000"/>
          </a:bodyPr>
          <a:lstStyle/>
          <a:p>
            <a:endParaRPr lang="en-US" sz="6000" dirty="0" smtClean="0"/>
          </a:p>
          <a:p>
            <a:endParaRPr lang="en-US" sz="6000" dirty="0" smtClean="0"/>
          </a:p>
          <a:p>
            <a:r>
              <a:rPr lang="ru-RU" sz="6000" dirty="0" smtClean="0"/>
              <a:t>Из-за </a:t>
            </a:r>
            <a:r>
              <a:rPr lang="ru-RU" sz="6000" dirty="0"/>
              <a:t>образования в больших количествах в качестве отходов диоксид серы является одним из основных газов, загрязняющих атмосферу.</a:t>
            </a:r>
          </a:p>
          <a:p>
            <a:r>
              <a:rPr lang="ru-RU" sz="6000" dirty="0"/>
              <a:t>Наибольшую опасность представляет собой загрязнение соединениями серы, которые выбрасываются в атмосферу при сжигании угольного топлива, нефти и природного газа, а также при выплавке металлов и производстве серной кислоты.</a:t>
            </a:r>
          </a:p>
          <a:p>
            <a:r>
              <a:rPr lang="ru-RU" sz="6000" dirty="0"/>
              <a:t>Антропогенное загрязнение серой в два раза превосходит природное. </a:t>
            </a:r>
            <a:r>
              <a:rPr lang="ru-RU" sz="6000" dirty="0" smtClean="0"/>
              <a:t>Серный ангидрид </a:t>
            </a:r>
            <a:r>
              <a:rPr lang="ru-RU" sz="6000" dirty="0"/>
              <a:t>образуется при постепенном окислении сернистого ангидрида кислородом воздуха с участием света. Конечным продуктом реакции является аэрозоль серной кислоты в воздухе, раствор в дождевой воде (в облаках). Выпадая с осадками, она подкисляет почву, обостряет заболевания дыхательных путей, скрыто угнетающе воздействует на здоровье человека. Выпадение аэрозоля серной кислоты из дымовых факелов химических предприятий чаще отмечается при низкой облачности и высокой влажности воздуха. Растения около таких предприятий обычно бывают густо усеяны мелкими некротическими пятнами, образовавшимися в местах оседания капель серной кислоты, что доказывает присутствие ее в окружающей среде в существенных количествах. Пирометаллургические предприятия цветной и чёрной металлургии, а также </a:t>
            </a:r>
            <a:r>
              <a:rPr lang="ru-RU" sz="6000" dirty="0" smtClean="0"/>
              <a:t>ТЭЦ </a:t>
            </a:r>
            <a:r>
              <a:rPr lang="ru-RU" sz="6000" dirty="0"/>
              <a:t>ежегодно выбрасывают в атмосферу десятки миллионов тонн серного ангидрида.</a:t>
            </a:r>
          </a:p>
          <a:p>
            <a:r>
              <a:rPr lang="ru-RU" sz="6000" dirty="0"/>
              <a:t>Наибольших концентраций сернистый газ достигает в северном полушарии, особенно над территорией США, Европы, Китая, европейской части России и Украины. В южном полушарии содержание его значительно ниже.</a:t>
            </a:r>
          </a:p>
          <a:p>
            <a:endParaRPr lang="ru-RU" dirty="0"/>
          </a:p>
        </p:txBody>
      </p:sp>
      <p:pic>
        <p:nvPicPr>
          <p:cNvPr id="4" name="Рисунок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1428750" cy="1428750"/>
          </a:xfrm>
          <a:prstGeom prst="rect">
            <a:avLst/>
          </a:prstGeom>
        </p:spPr>
      </p:pic>
      <p:pic>
        <p:nvPicPr>
          <p:cNvPr id="6" name="Рисунок 5" descr="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0232" y="188640"/>
            <a:ext cx="2190750" cy="142875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395536" y="260649"/>
            <a:ext cx="4752528" cy="3384376"/>
          </a:xfrm>
        </p:spPr>
        <p:txBody>
          <a:bodyPr>
            <a:normAutofit/>
          </a:bodyPr>
          <a:lstStyle/>
          <a:p>
            <a:r>
              <a:rPr lang="tt-RU" dirty="0"/>
              <a:t>§</a:t>
            </a:r>
            <a:r>
              <a:rPr lang="tt-RU" dirty="0" smtClean="0"/>
              <a:t>12</a:t>
            </a:r>
          </a:p>
          <a:p>
            <a:r>
              <a:rPr lang="tt-RU" dirty="0" smtClean="0"/>
              <a:t> </a:t>
            </a:r>
            <a:r>
              <a:rPr lang="tt-RU" dirty="0"/>
              <a:t>стр34 №5  </a:t>
            </a:r>
            <a:endParaRPr lang="tt-RU" dirty="0" smtClean="0"/>
          </a:p>
          <a:p>
            <a:pPr>
              <a:buNone/>
            </a:pPr>
            <a:r>
              <a:rPr lang="tt-RU" dirty="0" smtClean="0"/>
              <a:t>  </a:t>
            </a:r>
            <a:r>
              <a:rPr lang="ru-RU" dirty="0"/>
              <a:t>составить уравнения реакций в ионном и сокращенном ионном виде.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716016" y="4005064"/>
            <a:ext cx="4042792" cy="115212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Спасибо  за урок.</a:t>
            </a:r>
          </a:p>
          <a:p>
            <a:pPr algn="ctr">
              <a:buNone/>
            </a:pPr>
            <a:r>
              <a:rPr lang="ru-RU" dirty="0" smtClean="0"/>
              <a:t>Урок окончен.</a:t>
            </a:r>
          </a:p>
          <a:p>
            <a:endParaRPr lang="ru-RU" dirty="0"/>
          </a:p>
        </p:txBody>
      </p:sp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836712"/>
            <a:ext cx="2513434" cy="1881361"/>
          </a:xfrm>
          <a:prstGeom prst="rect">
            <a:avLst/>
          </a:prstGeom>
        </p:spPr>
      </p:pic>
      <p:pic>
        <p:nvPicPr>
          <p:cNvPr id="7" name="Рисунок 6" descr="iCA861K9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4077072"/>
            <a:ext cx="2232248" cy="1872208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Получение оксидов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1</a:t>
            </a:r>
            <a:r>
              <a:rPr lang="ru-RU" dirty="0"/>
              <a:t>. Горение веществ (Окисление кислородом)</a:t>
            </a:r>
            <a:endParaRPr lang="ru-RU" dirty="0" smtClean="0"/>
          </a:p>
          <a:p>
            <a:r>
              <a:rPr lang="ru-RU" dirty="0"/>
              <a:t>а) простых веществ</a:t>
            </a:r>
            <a:endParaRPr lang="ru-RU" dirty="0" smtClean="0"/>
          </a:p>
          <a:p>
            <a:r>
              <a:rPr lang="ru-RU" dirty="0" err="1" smtClean="0"/>
              <a:t>Mg</a:t>
            </a:r>
            <a:r>
              <a:rPr lang="ru-RU" dirty="0" smtClean="0"/>
              <a:t> </a:t>
            </a:r>
            <a:r>
              <a:rPr lang="ru-RU" dirty="0"/>
              <a:t>+</a:t>
            </a:r>
            <a:r>
              <a:rPr lang="ru-RU" dirty="0" smtClean="0"/>
              <a:t>O</a:t>
            </a:r>
            <a:r>
              <a:rPr lang="ru-RU" baseline="-25000" dirty="0" smtClean="0"/>
              <a:t>2</a:t>
            </a:r>
            <a:r>
              <a:rPr lang="ru-RU" dirty="0" smtClean="0"/>
              <a:t>=2MgO                         S+O</a:t>
            </a:r>
            <a:r>
              <a:rPr lang="ru-RU" baseline="-25000" dirty="0" smtClean="0"/>
              <a:t>2</a:t>
            </a:r>
            <a:r>
              <a:rPr lang="ru-RU" dirty="0" smtClean="0"/>
              <a:t>=SO</a:t>
            </a:r>
            <a:r>
              <a:rPr lang="ru-RU" baseline="-25000" dirty="0" smtClean="0"/>
              <a:t>2</a:t>
            </a:r>
            <a:endParaRPr lang="ru-RU" dirty="0" smtClean="0"/>
          </a:p>
          <a:p>
            <a:r>
              <a:rPr lang="ru-RU" dirty="0"/>
              <a:t>б) сложных веществ</a:t>
            </a:r>
            <a:endParaRPr lang="ru-RU" dirty="0" smtClean="0"/>
          </a:p>
          <a:p>
            <a:r>
              <a:rPr lang="ru-RU" dirty="0" smtClean="0"/>
              <a:t>                   2H</a:t>
            </a:r>
            <a:r>
              <a:rPr lang="ru-RU" baseline="-25000" dirty="0" smtClean="0"/>
              <a:t>2</a:t>
            </a:r>
            <a:r>
              <a:rPr lang="ru-RU" dirty="0" smtClean="0"/>
              <a:t>S+3O</a:t>
            </a:r>
            <a:r>
              <a:rPr lang="ru-RU" baseline="-25000" dirty="0" smtClean="0"/>
              <a:t>2</a:t>
            </a:r>
            <a:r>
              <a:rPr lang="ru-RU" dirty="0" smtClean="0"/>
              <a:t>=2H</a:t>
            </a:r>
            <a:r>
              <a:rPr lang="ru-RU" baseline="-25000" dirty="0" smtClean="0"/>
              <a:t>2</a:t>
            </a:r>
            <a:r>
              <a:rPr lang="ru-RU" dirty="0" smtClean="0"/>
              <a:t>O+2SO</a:t>
            </a:r>
            <a:r>
              <a:rPr lang="ru-RU" baseline="-25000" dirty="0" smtClean="0"/>
              <a:t>2</a:t>
            </a:r>
            <a:endParaRPr lang="ru-RU" dirty="0" smtClean="0"/>
          </a:p>
          <a:p>
            <a:r>
              <a:rPr lang="ru-RU" dirty="0"/>
              <a:t>2.Разложение сложных веществ</a:t>
            </a:r>
            <a:endParaRPr lang="ru-RU" dirty="0" smtClean="0"/>
          </a:p>
          <a:p>
            <a:r>
              <a:rPr lang="ru-RU" dirty="0"/>
              <a:t>а) солей</a:t>
            </a:r>
            <a:endParaRPr lang="ru-RU" dirty="0" smtClean="0"/>
          </a:p>
          <a:p>
            <a:r>
              <a:rPr lang="ru-RU" dirty="0" smtClean="0"/>
              <a:t>                      СaCO</a:t>
            </a:r>
            <a:r>
              <a:rPr lang="ru-RU" baseline="-25000" dirty="0" smtClean="0"/>
              <a:t>3</a:t>
            </a:r>
            <a:r>
              <a:rPr lang="ru-RU" dirty="0" smtClean="0"/>
              <a:t>=CaO+CO</a:t>
            </a:r>
            <a:r>
              <a:rPr lang="ru-RU" baseline="-25000" dirty="0" smtClean="0"/>
              <a:t>2 </a:t>
            </a:r>
            <a:endParaRPr lang="ru-RU" dirty="0" smtClean="0"/>
          </a:p>
          <a:p>
            <a:r>
              <a:rPr lang="ru-RU" dirty="0"/>
              <a:t>б) оснований</a:t>
            </a:r>
            <a:endParaRPr lang="ru-RU" dirty="0" smtClean="0"/>
          </a:p>
          <a:p>
            <a:r>
              <a:rPr lang="ru-RU" dirty="0" smtClean="0"/>
              <a:t>                    </a:t>
            </a:r>
            <a:r>
              <a:rPr lang="ru-RU" dirty="0" err="1" smtClean="0"/>
              <a:t>Cu</a:t>
            </a:r>
            <a:r>
              <a:rPr lang="ru-RU" dirty="0" smtClean="0"/>
              <a:t> </a:t>
            </a:r>
            <a:r>
              <a:rPr lang="ru-RU" dirty="0"/>
              <a:t>(OH)</a:t>
            </a:r>
            <a:r>
              <a:rPr lang="ru-RU" baseline="-25000" dirty="0"/>
              <a:t>2</a:t>
            </a:r>
            <a:r>
              <a:rPr lang="ru-RU" dirty="0"/>
              <a:t>=CuO+H</a:t>
            </a:r>
            <a:r>
              <a:rPr lang="ru-RU" baseline="-25000" dirty="0"/>
              <a:t>2</a:t>
            </a:r>
            <a:r>
              <a:rPr lang="ru-RU" dirty="0"/>
              <a:t>O</a:t>
            </a:r>
            <a:endParaRPr lang="ru-RU" dirty="0" smtClean="0"/>
          </a:p>
          <a:p>
            <a:r>
              <a:rPr lang="ru-RU" dirty="0"/>
              <a:t>в) кислородсодержащих кислот </a:t>
            </a:r>
            <a:endParaRPr lang="ru-RU" dirty="0" smtClean="0"/>
          </a:p>
          <a:p>
            <a:r>
              <a:rPr lang="ru-RU" dirty="0" smtClean="0"/>
              <a:t>                     H</a:t>
            </a:r>
            <a:r>
              <a:rPr lang="ru-RU" baseline="-25000" dirty="0" smtClean="0"/>
              <a:t>2</a:t>
            </a:r>
            <a:r>
              <a:rPr lang="ru-RU" dirty="0" smtClean="0"/>
              <a:t>SO</a:t>
            </a:r>
            <a:r>
              <a:rPr lang="ru-RU" baseline="-25000" dirty="0" smtClean="0"/>
              <a:t>3</a:t>
            </a:r>
            <a:r>
              <a:rPr lang="ru-RU" dirty="0" smtClean="0"/>
              <a:t>=H</a:t>
            </a:r>
            <a:r>
              <a:rPr lang="ru-RU" baseline="-25000" dirty="0" smtClean="0"/>
              <a:t>2</a:t>
            </a:r>
            <a:r>
              <a:rPr lang="ru-RU" dirty="0" smtClean="0"/>
              <a:t>O+SO</a:t>
            </a:r>
            <a:r>
              <a:rPr lang="ru-RU" baseline="-25000" dirty="0" smtClean="0"/>
              <a:t>2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633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ru-RU" sz="3100" dirty="0" smtClean="0">
                <a:latin typeface="Times New Roman" pitchFamily="18" charset="0"/>
              </a:rPr>
              <a:t>1)Сероводород горит на воздухе голубым пламенем при этом образуется сернистый газ или оксид серы(</a:t>
            </a:r>
            <a:r>
              <a:rPr lang="en-US" sz="3100" dirty="0" smtClean="0">
                <a:latin typeface="Times New Roman" pitchFamily="18" charset="0"/>
              </a:rPr>
              <a:t>IV</a:t>
            </a:r>
            <a:r>
              <a:rPr lang="ru-RU" sz="3100" dirty="0" smtClean="0">
                <a:latin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</a:rPr>
            </a:br>
            <a:r>
              <a:rPr lang="ru-RU" sz="3300" b="1" dirty="0" smtClean="0">
                <a:latin typeface="Times New Roman" pitchFamily="18" charset="0"/>
              </a:rPr>
              <a:t>2</a:t>
            </a:r>
            <a:r>
              <a:rPr lang="en-US" sz="3300" b="1" dirty="0" smtClean="0">
                <a:latin typeface="Times New Roman" pitchFamily="18" charset="0"/>
              </a:rPr>
              <a:t>H</a:t>
            </a:r>
            <a:r>
              <a:rPr lang="ru-RU" sz="3300" b="1" baseline="-25000" dirty="0" smtClean="0">
                <a:latin typeface="Times New Roman" pitchFamily="18" charset="0"/>
              </a:rPr>
              <a:t>2</a:t>
            </a:r>
            <a:r>
              <a:rPr lang="en-US" sz="3300" b="1" dirty="0" smtClean="0">
                <a:latin typeface="Times New Roman" pitchFamily="18" charset="0"/>
              </a:rPr>
              <a:t>S</a:t>
            </a:r>
            <a:r>
              <a:rPr lang="ru-RU" sz="3300" b="1" baseline="30000" dirty="0" smtClean="0">
                <a:latin typeface="Times New Roman" pitchFamily="18" charset="0"/>
              </a:rPr>
              <a:t>-2</a:t>
            </a:r>
            <a:r>
              <a:rPr lang="ru-RU" sz="3300" b="1" dirty="0" smtClean="0">
                <a:latin typeface="Times New Roman" pitchFamily="18" charset="0"/>
              </a:rPr>
              <a:t> + 3</a:t>
            </a:r>
            <a:r>
              <a:rPr lang="en-US" sz="3300" b="1" dirty="0" smtClean="0">
                <a:latin typeface="Times New Roman" pitchFamily="18" charset="0"/>
              </a:rPr>
              <a:t>O</a:t>
            </a:r>
            <a:r>
              <a:rPr lang="ru-RU" sz="3300" b="1" baseline="-25000" dirty="0" smtClean="0">
                <a:latin typeface="Times New Roman" pitchFamily="18" charset="0"/>
              </a:rPr>
              <a:t>2 </a:t>
            </a:r>
            <a:r>
              <a:rPr lang="ru-RU" sz="3300" b="1" dirty="0" smtClean="0">
                <a:latin typeface="Times New Roman" pitchFamily="18" charset="0"/>
              </a:rPr>
              <a:t>→ 2</a:t>
            </a:r>
            <a:r>
              <a:rPr lang="en-US" sz="3300" b="1" dirty="0" smtClean="0">
                <a:latin typeface="Times New Roman" pitchFamily="18" charset="0"/>
              </a:rPr>
              <a:t>H</a:t>
            </a:r>
            <a:r>
              <a:rPr lang="ru-RU" sz="3300" b="1" baseline="-25000" dirty="0" smtClean="0">
                <a:latin typeface="Times New Roman" pitchFamily="18" charset="0"/>
              </a:rPr>
              <a:t>2</a:t>
            </a:r>
            <a:r>
              <a:rPr lang="en-US" sz="3300" b="1" dirty="0" smtClean="0">
                <a:latin typeface="Times New Roman" pitchFamily="18" charset="0"/>
              </a:rPr>
              <a:t>O</a:t>
            </a:r>
            <a:r>
              <a:rPr lang="ru-RU" sz="3300" b="1" dirty="0" smtClean="0">
                <a:latin typeface="Times New Roman" pitchFamily="18" charset="0"/>
              </a:rPr>
              <a:t> + 2</a:t>
            </a:r>
            <a:r>
              <a:rPr lang="en-US" sz="3300" b="1" dirty="0" smtClean="0">
                <a:latin typeface="Times New Roman" pitchFamily="18" charset="0"/>
              </a:rPr>
              <a:t>S</a:t>
            </a:r>
            <a:r>
              <a:rPr lang="ru-RU" sz="3300" b="1" baseline="30000" dirty="0" smtClean="0">
                <a:latin typeface="Times New Roman" pitchFamily="18" charset="0"/>
              </a:rPr>
              <a:t>+4</a:t>
            </a:r>
            <a:r>
              <a:rPr lang="en-US" sz="3300" b="1" dirty="0" smtClean="0">
                <a:latin typeface="Times New Roman" pitchFamily="18" charset="0"/>
              </a:rPr>
              <a:t>O</a:t>
            </a:r>
            <a:r>
              <a:rPr lang="ru-RU" sz="3300" b="1" baseline="-25000" dirty="0" smtClean="0">
                <a:latin typeface="Times New Roman" pitchFamily="18" charset="0"/>
              </a:rPr>
              <a:t>2</a:t>
            </a:r>
            <a:r>
              <a:rPr lang="ru-RU" sz="3300" b="1" dirty="0" smtClean="0">
                <a:latin typeface="Times New Roman" pitchFamily="18" charset="0"/>
              </a:rPr>
              <a:t>↑</a:t>
            </a:r>
            <a:br>
              <a:rPr lang="ru-RU" sz="3300" b="1" dirty="0" smtClean="0">
                <a:latin typeface="Times New Roman" pitchFamily="18" charset="0"/>
              </a:rPr>
            </a:br>
            <a:r>
              <a:rPr lang="ru-RU" sz="3300" b="1" dirty="0" smtClean="0"/>
              <a:t>                                         </a:t>
            </a:r>
            <a:r>
              <a:rPr lang="ru-RU" sz="3300" dirty="0" smtClean="0"/>
              <a:t>оксид серы (IV) </a:t>
            </a:r>
            <a:r>
              <a:rPr lang="ru-RU" sz="3300" b="1" dirty="0" smtClean="0"/>
              <a:t/>
            </a:r>
            <a:br>
              <a:rPr lang="ru-RU" sz="3300" b="1" dirty="0" smtClean="0"/>
            </a:br>
            <a:endParaRPr lang="ru-RU" sz="33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2) При сгорании ее на воздухе или в кислороде образуется оксид серы (IV) SО</a:t>
            </a:r>
            <a:r>
              <a:rPr lang="ru-RU" baseline="-25000" dirty="0" smtClean="0"/>
              <a:t>2</a:t>
            </a:r>
            <a:r>
              <a:rPr lang="ru-RU" dirty="0" smtClean="0"/>
              <a:t> и частично оксид серы (VI) SO</a:t>
            </a:r>
            <a:r>
              <a:rPr lang="ru-RU" baseline="-25000" dirty="0" smtClean="0"/>
              <a:t>3</a:t>
            </a:r>
            <a:r>
              <a:rPr lang="ru-RU" dirty="0" smtClean="0"/>
              <a:t>: </a:t>
            </a:r>
          </a:p>
          <a:p>
            <a:pPr>
              <a:buNone/>
            </a:pPr>
            <a:r>
              <a:rPr lang="ru-RU" b="1" dirty="0" smtClean="0"/>
              <a:t>                             S + O</a:t>
            </a:r>
            <a:r>
              <a:rPr lang="ru-RU" b="1" baseline="-25000" dirty="0" smtClean="0"/>
              <a:t>2</a:t>
            </a:r>
            <a:r>
              <a:rPr lang="ru-RU" b="1" dirty="0" smtClean="0"/>
              <a:t> = SO</a:t>
            </a:r>
            <a:r>
              <a:rPr lang="ru-RU" b="1" baseline="-25000" dirty="0" smtClean="0"/>
              <a:t>2</a:t>
            </a:r>
            <a:r>
              <a:rPr lang="ru-RU" b="1" dirty="0" smtClean="0"/>
              <a:t> </a:t>
            </a:r>
          </a:p>
          <a:p>
            <a:pPr>
              <a:buNone/>
            </a:pPr>
            <a:r>
              <a:rPr lang="ru-RU" b="1" dirty="0" smtClean="0"/>
              <a:t>                             </a:t>
            </a:r>
            <a:r>
              <a:rPr lang="ru-RU" dirty="0" smtClean="0"/>
              <a:t>оксид серы (IV) </a:t>
            </a:r>
            <a:endParaRPr lang="ru-RU" b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Оксид серы (IV)(Сернистый газ)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молекулярная формула </a:t>
            </a:r>
            <a:r>
              <a:rPr lang="en-US" sz="5400" dirty="0" smtClean="0"/>
              <a:t>S</a:t>
            </a:r>
            <a:r>
              <a:rPr lang="ru-RU" sz="5400" dirty="0"/>
              <a:t>О</a:t>
            </a:r>
            <a:r>
              <a:rPr lang="ru-RU" sz="5400" baseline="-25000" dirty="0" smtClean="0"/>
              <a:t>2</a:t>
            </a:r>
            <a:endParaRPr lang="ru-RU" sz="5400" dirty="0" smtClean="0"/>
          </a:p>
          <a:p>
            <a:r>
              <a:rPr lang="ru-RU" dirty="0" smtClean="0"/>
              <a:t> степень окисления серы (+4). </a:t>
            </a:r>
          </a:p>
          <a:p>
            <a:r>
              <a:rPr lang="ru-RU" sz="2800" dirty="0" smtClean="0"/>
              <a:t>Ковалентная полярная связь</a:t>
            </a:r>
          </a:p>
          <a:p>
            <a:r>
              <a:rPr lang="ru-RU" sz="2800" dirty="0" smtClean="0"/>
              <a:t>Молекулярная кристаллическая решетка</a:t>
            </a:r>
          </a:p>
          <a:p>
            <a:endParaRPr lang="ru-RU" dirty="0"/>
          </a:p>
        </p:txBody>
      </p:sp>
      <p:pic>
        <p:nvPicPr>
          <p:cNvPr id="12" name="Содержимое 11" descr="200px-Sulfur-dioxide-3D-vdW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715000" y="3101181"/>
            <a:ext cx="1905000" cy="1524000"/>
          </a:xfrm>
        </p:spPr>
      </p:pic>
      <p:pic>
        <p:nvPicPr>
          <p:cNvPr id="1028" name="Picture 4" descr="C:\Users\Admin\Pictures\800px-Sulfur-dioxide-2D_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1600200"/>
            <a:ext cx="3233936" cy="154076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7990656" cy="1971651"/>
          </a:xfrm>
        </p:spPr>
        <p:txBody>
          <a:bodyPr/>
          <a:lstStyle/>
          <a:p>
            <a:r>
              <a:rPr lang="ru-RU" dirty="0" smtClean="0"/>
              <a:t>Электронный баланс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type="subTitle" idx="1"/>
          </p:nvPr>
        </p:nvSpPr>
        <p:spPr>
          <a:xfrm>
            <a:off x="1115616" y="1844824"/>
            <a:ext cx="7488832" cy="388843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  <a:defRPr/>
            </a:pPr>
            <a:r>
              <a:rPr lang="ru-RU" sz="3600" b="1" dirty="0" smtClean="0">
                <a:latin typeface="Times New Roman" pitchFamily="18" charset="0"/>
              </a:rPr>
              <a:t>1)</a:t>
            </a:r>
            <a:r>
              <a:rPr lang="en-US" sz="3600" b="1" dirty="0" smtClean="0">
                <a:latin typeface="Times New Roman" pitchFamily="18" charset="0"/>
              </a:rPr>
              <a:t>S</a:t>
            </a:r>
            <a:r>
              <a:rPr lang="ru-RU" sz="3600" b="1" baseline="30000" dirty="0">
                <a:latin typeface="Times New Roman" pitchFamily="18" charset="0"/>
              </a:rPr>
              <a:t>-2 </a:t>
            </a:r>
            <a:r>
              <a:rPr lang="ru-RU" sz="3600" b="1" dirty="0">
                <a:latin typeface="Times New Roman" pitchFamily="18" charset="0"/>
              </a:rPr>
              <a:t>-6е→ </a:t>
            </a:r>
            <a:r>
              <a:rPr lang="en-US" sz="3600" b="1" dirty="0">
                <a:latin typeface="Times New Roman" pitchFamily="18" charset="0"/>
              </a:rPr>
              <a:t>S</a:t>
            </a:r>
            <a:r>
              <a:rPr lang="ru-RU" sz="3600" b="1" baseline="30000" dirty="0">
                <a:latin typeface="Times New Roman" pitchFamily="18" charset="0"/>
              </a:rPr>
              <a:t>+4 </a:t>
            </a:r>
            <a:r>
              <a:rPr lang="en-US" sz="3600" b="1" baseline="30000" dirty="0">
                <a:latin typeface="Times New Roman" pitchFamily="18" charset="0"/>
              </a:rPr>
              <a:t>  </a:t>
            </a:r>
            <a:r>
              <a:rPr lang="ru-RU" sz="3600" b="1" dirty="0">
                <a:latin typeface="Times New Roman" pitchFamily="18" charset="0"/>
              </a:rPr>
              <a:t>Восстановитель     </a:t>
            </a:r>
          </a:p>
          <a:p>
            <a:pPr algn="l">
              <a:lnSpc>
                <a:spcPct val="80000"/>
              </a:lnSpc>
              <a:defRPr/>
            </a:pPr>
            <a:r>
              <a:rPr lang="ru-RU" sz="3600" b="1" dirty="0" smtClean="0">
                <a:latin typeface="Times New Roman" pitchFamily="18" charset="0"/>
              </a:rPr>
              <a:t>   </a:t>
            </a:r>
            <a:r>
              <a:rPr lang="en-US" sz="3600" b="1" dirty="0" smtClean="0">
                <a:latin typeface="Times New Roman" pitchFamily="18" charset="0"/>
              </a:rPr>
              <a:t>O</a:t>
            </a:r>
            <a:r>
              <a:rPr lang="ru-RU" sz="3600" b="1" baseline="-25000" dirty="0">
                <a:latin typeface="Times New Roman" pitchFamily="18" charset="0"/>
              </a:rPr>
              <a:t>2</a:t>
            </a:r>
            <a:r>
              <a:rPr lang="ru-RU" sz="3600" b="1" dirty="0">
                <a:latin typeface="Times New Roman" pitchFamily="18" charset="0"/>
              </a:rPr>
              <a:t>+4е → 2</a:t>
            </a:r>
            <a:r>
              <a:rPr lang="en-US" sz="3600" b="1" dirty="0">
                <a:latin typeface="Times New Roman" pitchFamily="18" charset="0"/>
              </a:rPr>
              <a:t>O </a:t>
            </a:r>
            <a:r>
              <a:rPr lang="ru-RU" sz="3600" b="1" baseline="30000" dirty="0">
                <a:latin typeface="Times New Roman" pitchFamily="18" charset="0"/>
              </a:rPr>
              <a:t>-2 </a:t>
            </a:r>
            <a:r>
              <a:rPr lang="ru-RU" sz="3600" b="1" dirty="0" smtClean="0">
                <a:latin typeface="Times New Roman" pitchFamily="18" charset="0"/>
              </a:rPr>
              <a:t>Окислитель</a:t>
            </a:r>
          </a:p>
          <a:p>
            <a:pPr algn="l">
              <a:lnSpc>
                <a:spcPct val="80000"/>
              </a:lnSpc>
              <a:defRPr/>
            </a:pPr>
            <a:r>
              <a:rPr lang="ru-RU" sz="3600" b="1" dirty="0" smtClean="0">
                <a:latin typeface="Times New Roman" pitchFamily="18" charset="0"/>
              </a:rPr>
              <a:t>2) </a:t>
            </a:r>
            <a:r>
              <a:rPr lang="en-US" sz="3600" b="1" dirty="0" smtClean="0">
                <a:latin typeface="Times New Roman" pitchFamily="18" charset="0"/>
              </a:rPr>
              <a:t>S</a:t>
            </a:r>
            <a:r>
              <a:rPr lang="ru-RU" sz="3600" b="1" baseline="30000" dirty="0" smtClean="0">
                <a:latin typeface="Times New Roman" pitchFamily="18" charset="0"/>
              </a:rPr>
              <a:t>0 </a:t>
            </a:r>
            <a:r>
              <a:rPr lang="ru-RU" sz="3600" b="1" dirty="0" smtClean="0">
                <a:latin typeface="Times New Roman" pitchFamily="18" charset="0"/>
              </a:rPr>
              <a:t>-4е</a:t>
            </a:r>
            <a:r>
              <a:rPr lang="ru-RU" sz="3600" b="1" dirty="0">
                <a:latin typeface="Times New Roman" pitchFamily="18" charset="0"/>
              </a:rPr>
              <a:t>→ </a:t>
            </a:r>
            <a:r>
              <a:rPr lang="en-US" sz="3600" b="1" dirty="0">
                <a:latin typeface="Times New Roman" pitchFamily="18" charset="0"/>
              </a:rPr>
              <a:t>S</a:t>
            </a:r>
            <a:r>
              <a:rPr lang="ru-RU" sz="3600" b="1" baseline="30000" dirty="0">
                <a:latin typeface="Times New Roman" pitchFamily="18" charset="0"/>
              </a:rPr>
              <a:t>+4 </a:t>
            </a:r>
            <a:r>
              <a:rPr lang="en-US" sz="3600" b="1" baseline="30000" dirty="0">
                <a:latin typeface="Times New Roman" pitchFamily="18" charset="0"/>
              </a:rPr>
              <a:t>  </a:t>
            </a:r>
            <a:r>
              <a:rPr lang="ru-RU" sz="3600" b="1" dirty="0">
                <a:latin typeface="Times New Roman" pitchFamily="18" charset="0"/>
              </a:rPr>
              <a:t>Восстановитель     </a:t>
            </a:r>
          </a:p>
          <a:p>
            <a:pPr algn="l">
              <a:lnSpc>
                <a:spcPct val="80000"/>
              </a:lnSpc>
              <a:defRPr/>
            </a:pPr>
            <a:r>
              <a:rPr lang="ru-RU" sz="3600" b="1" dirty="0" smtClean="0">
                <a:latin typeface="Times New Roman" pitchFamily="18" charset="0"/>
              </a:rPr>
              <a:t>     </a:t>
            </a:r>
            <a:r>
              <a:rPr lang="en-US" sz="3600" b="1" dirty="0" smtClean="0">
                <a:latin typeface="Times New Roman" pitchFamily="18" charset="0"/>
              </a:rPr>
              <a:t>O</a:t>
            </a:r>
            <a:r>
              <a:rPr lang="ru-RU" sz="3600" b="1" baseline="-25000" dirty="0">
                <a:latin typeface="Times New Roman" pitchFamily="18" charset="0"/>
              </a:rPr>
              <a:t>2</a:t>
            </a:r>
            <a:r>
              <a:rPr lang="ru-RU" sz="3600" b="1" dirty="0">
                <a:latin typeface="Times New Roman" pitchFamily="18" charset="0"/>
              </a:rPr>
              <a:t>+4е → 2</a:t>
            </a:r>
            <a:r>
              <a:rPr lang="en-US" sz="3600" b="1" dirty="0">
                <a:latin typeface="Times New Roman" pitchFamily="18" charset="0"/>
              </a:rPr>
              <a:t>O </a:t>
            </a:r>
            <a:r>
              <a:rPr lang="ru-RU" sz="3600" b="1" baseline="30000" dirty="0">
                <a:latin typeface="Times New Roman" pitchFamily="18" charset="0"/>
              </a:rPr>
              <a:t>-2 </a:t>
            </a:r>
            <a:r>
              <a:rPr lang="ru-RU" sz="3600" b="1" dirty="0">
                <a:latin typeface="Times New Roman" pitchFamily="18" charset="0"/>
              </a:rPr>
              <a:t>Окислитель</a:t>
            </a:r>
          </a:p>
          <a:p>
            <a:pPr algn="l">
              <a:lnSpc>
                <a:spcPct val="80000"/>
              </a:lnSpc>
              <a:defRPr/>
            </a:pPr>
            <a:endParaRPr lang="ru-RU" sz="3600" b="1" dirty="0">
              <a:latin typeface="Times New Roman" pitchFamily="18" charset="0"/>
            </a:endParaRPr>
          </a:p>
          <a:p>
            <a:pPr algn="l">
              <a:lnSpc>
                <a:spcPct val="80000"/>
              </a:lnSpc>
              <a:defRPr/>
            </a:pPr>
            <a:endParaRPr lang="ru-RU" sz="3600" b="1" dirty="0">
              <a:latin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Определение плотности по воздуху.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ru-RU" dirty="0"/>
              <a:t>Д </a:t>
            </a:r>
            <a:r>
              <a:rPr lang="ru-RU" baseline="-25000" dirty="0"/>
              <a:t>воздух </a:t>
            </a:r>
            <a:r>
              <a:rPr lang="ru-RU" dirty="0"/>
              <a:t>-?</a:t>
            </a:r>
          </a:p>
          <a:p>
            <a:pPr>
              <a:buNone/>
              <a:defRPr/>
            </a:pPr>
            <a:r>
              <a:rPr lang="ru-RU" dirty="0"/>
              <a:t>М(Воздух)= 29 г/моль</a:t>
            </a:r>
          </a:p>
          <a:p>
            <a:pPr>
              <a:buNone/>
              <a:defRPr/>
            </a:pPr>
            <a:r>
              <a:rPr lang="ru-RU" dirty="0"/>
              <a:t>М(</a:t>
            </a:r>
            <a:r>
              <a:rPr lang="en-US" dirty="0"/>
              <a:t>H</a:t>
            </a:r>
            <a:r>
              <a:rPr lang="ru-RU" baseline="-25000" dirty="0"/>
              <a:t>2</a:t>
            </a:r>
            <a:r>
              <a:rPr lang="en-US" dirty="0"/>
              <a:t>S</a:t>
            </a:r>
            <a:r>
              <a:rPr lang="en-US" dirty="0" smtClean="0"/>
              <a:t>)=</a:t>
            </a:r>
            <a:r>
              <a:rPr lang="ru-RU" dirty="0" smtClean="0"/>
              <a:t>64г/моль</a:t>
            </a:r>
            <a:endParaRPr lang="ru-RU" dirty="0"/>
          </a:p>
          <a:p>
            <a:pPr>
              <a:buNone/>
              <a:defRPr/>
            </a:pPr>
            <a:r>
              <a:rPr lang="ru-RU" dirty="0"/>
              <a:t>Д </a:t>
            </a:r>
            <a:r>
              <a:rPr lang="ru-RU" baseline="-25000" dirty="0"/>
              <a:t>воздух </a:t>
            </a:r>
            <a:r>
              <a:rPr lang="ru-RU" dirty="0"/>
              <a:t>= </a:t>
            </a:r>
            <a:r>
              <a:rPr lang="ru-RU" dirty="0" smtClean="0"/>
              <a:t>64:29=2,21</a:t>
            </a:r>
            <a:endParaRPr lang="ru-RU" dirty="0"/>
          </a:p>
          <a:p>
            <a:pPr>
              <a:buNone/>
              <a:defRPr/>
            </a:pPr>
            <a:r>
              <a:rPr lang="ru-RU" dirty="0"/>
              <a:t>Д </a:t>
            </a:r>
            <a:r>
              <a:rPr lang="ru-RU" baseline="-25000" dirty="0"/>
              <a:t>воздух </a:t>
            </a:r>
            <a:r>
              <a:rPr lang="ru-RU" dirty="0" smtClean="0"/>
              <a:t>=2,21</a:t>
            </a:r>
            <a:endParaRPr lang="ru-RU" dirty="0"/>
          </a:p>
          <a:p>
            <a:pPr>
              <a:buNone/>
              <a:defRPr/>
            </a:pPr>
            <a:r>
              <a:rPr lang="ru-RU" dirty="0"/>
              <a:t>Вывод: </a:t>
            </a:r>
            <a:r>
              <a:rPr lang="ru-RU" dirty="0" smtClean="0"/>
              <a:t>Сернистый газ тяжелее воздуха более чем в два раза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Получение </a:t>
            </a:r>
            <a:r>
              <a:rPr lang="ru-RU" dirty="0"/>
              <a:t>сернистого </a:t>
            </a:r>
            <a:r>
              <a:rPr lang="ru-RU" dirty="0" smtClean="0"/>
              <a:t>газа в промышленности.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ru-RU" dirty="0" smtClean="0"/>
              <a:t>сжигание </a:t>
            </a:r>
            <a:r>
              <a:rPr lang="ru-RU" dirty="0"/>
              <a:t>серы или </a:t>
            </a:r>
            <a:r>
              <a:rPr lang="ru-RU" dirty="0" smtClean="0"/>
              <a:t>обжиг сульфидов, </a:t>
            </a:r>
            <a:r>
              <a:rPr lang="ru-RU" dirty="0"/>
              <a:t>в основном — </a:t>
            </a:r>
            <a:r>
              <a:rPr lang="ru-RU" dirty="0" smtClean="0"/>
              <a:t>пирита:</a:t>
            </a:r>
            <a:endParaRPr lang="en-US" dirty="0" smtClean="0"/>
          </a:p>
          <a:p>
            <a:r>
              <a:rPr lang="en-US" sz="4800" dirty="0" smtClean="0"/>
              <a:t>4FeS</a:t>
            </a:r>
            <a:r>
              <a:rPr lang="en-US" sz="4800" baseline="-25000" dirty="0" smtClean="0"/>
              <a:t>2</a:t>
            </a:r>
            <a:r>
              <a:rPr lang="en-US" sz="4800" dirty="0" smtClean="0"/>
              <a:t>+ 11O</a:t>
            </a:r>
            <a:r>
              <a:rPr lang="en-US" sz="4800" baseline="-25000" dirty="0" smtClean="0"/>
              <a:t>2</a:t>
            </a:r>
            <a:r>
              <a:rPr lang="en-US" sz="4800" dirty="0" smtClean="0"/>
              <a:t> = 2Fe</a:t>
            </a:r>
            <a:r>
              <a:rPr lang="en-US" sz="4800" baseline="-25000" dirty="0" smtClean="0"/>
              <a:t>2</a:t>
            </a:r>
            <a:r>
              <a:rPr lang="en-US" sz="4800" dirty="0" smtClean="0"/>
              <a:t>O</a:t>
            </a:r>
            <a:r>
              <a:rPr lang="en-US" sz="4800" baseline="-25000" dirty="0" smtClean="0"/>
              <a:t>3</a:t>
            </a:r>
            <a:r>
              <a:rPr lang="en-US" sz="4800" dirty="0" smtClean="0"/>
              <a:t> + 8SO</a:t>
            </a:r>
            <a:r>
              <a:rPr lang="en-US" sz="4800" baseline="-25000" dirty="0" smtClean="0"/>
              <a:t>2</a:t>
            </a:r>
          </a:p>
          <a:p>
            <a:r>
              <a:rPr lang="en-US" sz="4800" dirty="0" err="1" smtClean="0"/>
              <a:t>ZnS</a:t>
            </a:r>
            <a:r>
              <a:rPr lang="en-US" sz="4800" dirty="0" smtClean="0"/>
              <a:t>  +  O</a:t>
            </a:r>
            <a:r>
              <a:rPr lang="en-US" sz="4800" baseline="-25000" dirty="0" smtClean="0"/>
              <a:t>2 =   </a:t>
            </a:r>
            <a:r>
              <a:rPr lang="en-US" sz="4800" dirty="0" err="1" smtClean="0"/>
              <a:t>ZnO</a:t>
            </a:r>
            <a:r>
              <a:rPr lang="en-US" sz="4800" dirty="0" smtClean="0"/>
              <a:t> + SO</a:t>
            </a:r>
            <a:r>
              <a:rPr lang="en-US" sz="4800" baseline="-25000" dirty="0" smtClean="0"/>
              <a:t>2</a:t>
            </a:r>
            <a:endParaRPr lang="ru-RU" sz="4800" dirty="0" smtClean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Получение оксида серы (IV) в лабораторных условиях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воздействием сильных кислот на сульфиты и гидросульфиты. Образующаяся сернистая кислота- H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SO</a:t>
            </a:r>
            <a:r>
              <a:rPr lang="ru-RU" sz="2800" baseline="-25000" dirty="0" smtClean="0"/>
              <a:t>3</a:t>
            </a:r>
            <a:r>
              <a:rPr lang="ru-RU" sz="2800" dirty="0" smtClean="0"/>
              <a:t> сразу разлагается на SO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 и H</a:t>
            </a:r>
            <a:r>
              <a:rPr lang="ru-RU" sz="2800" baseline="-25000" dirty="0" smtClean="0"/>
              <a:t>2</a:t>
            </a:r>
            <a:r>
              <a:rPr lang="ru-RU" sz="2800" dirty="0" smtClean="0"/>
              <a:t>O:</a:t>
            </a:r>
            <a:endParaRPr lang="en-US" sz="2800" dirty="0" smtClean="0"/>
          </a:p>
          <a:p>
            <a:pPr algn="ctr">
              <a:buNone/>
            </a:pPr>
            <a:r>
              <a:rPr lang="en-US" dirty="0" smtClean="0"/>
              <a:t>  Na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3</a:t>
            </a:r>
            <a:r>
              <a:rPr lang="en-US" dirty="0" smtClean="0"/>
              <a:t> + H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r>
              <a:rPr lang="en-US" dirty="0" smtClean="0"/>
              <a:t> = Na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r>
              <a:rPr lang="en-US" dirty="0" smtClean="0"/>
              <a:t> + H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3</a:t>
            </a:r>
            <a:endParaRPr lang="ru-RU" dirty="0" smtClean="0"/>
          </a:p>
          <a:p>
            <a:r>
              <a:rPr lang="ru-RU" sz="2800" dirty="0" smtClean="0"/>
              <a:t>Также действием концентрированной серной кислоты на малоактивные металлы при нагревании</a:t>
            </a:r>
            <a:endParaRPr lang="en-US" sz="2800" dirty="0" smtClean="0"/>
          </a:p>
          <a:p>
            <a:pPr algn="ctr">
              <a:buNone/>
            </a:pPr>
            <a:r>
              <a:rPr lang="en-US" dirty="0" smtClean="0"/>
              <a:t> Cu + 2H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r>
              <a:rPr lang="en-US" dirty="0" smtClean="0"/>
              <a:t> = CuSO</a:t>
            </a:r>
            <a:r>
              <a:rPr lang="en-US" baseline="-25000" dirty="0" smtClean="0"/>
              <a:t>4</a:t>
            </a:r>
            <a:r>
              <a:rPr lang="en-US" dirty="0" smtClean="0"/>
              <a:t>  + SO</a:t>
            </a:r>
            <a:r>
              <a:rPr lang="en-US" baseline="-25000" dirty="0" smtClean="0"/>
              <a:t>2 </a:t>
            </a:r>
            <a:r>
              <a:rPr lang="en-US" dirty="0" smtClean="0"/>
              <a:t>+ </a:t>
            </a:r>
            <a:r>
              <a:rPr lang="ru-RU" dirty="0" smtClean="0"/>
              <a:t>2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953</Words>
  <Application>Microsoft Office PowerPoint</Application>
  <PresentationFormat>Экран (4:3)</PresentationFormat>
  <Paragraphs>140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Оксид серы(IV). Сернистая кислота.</vt:lpstr>
      <vt:lpstr>Цель урока:</vt:lpstr>
      <vt:lpstr>Получение оксидов</vt:lpstr>
      <vt:lpstr>1)Сероводород горит на воздухе голубым пламенем при этом образуется сернистый газ или оксид серы(IV) 2H2S-2 + 3O2 → 2H2O + 2S+4O2↑                                          оксид серы (IV)  </vt:lpstr>
      <vt:lpstr>Оксид серы (IV)(Сернистый газ)</vt:lpstr>
      <vt:lpstr>Электронный баланс</vt:lpstr>
      <vt:lpstr>Определение плотности по воздуху.</vt:lpstr>
      <vt:lpstr>Получение сернистого газа в промышленности.</vt:lpstr>
      <vt:lpstr>Получение оксида серы (IV) в лабораторных условиях</vt:lpstr>
      <vt:lpstr>Физические свойства.  </vt:lpstr>
      <vt:lpstr>Нахождение в природе</vt:lpstr>
      <vt:lpstr>Химические свойства кислотных оксидов</vt:lpstr>
      <vt:lpstr>Химические свойства оксида серы (IV) </vt:lpstr>
      <vt:lpstr>Химические свойства кислот </vt:lpstr>
      <vt:lpstr>Уравнение диссоциации сернистой кислоты.</vt:lpstr>
      <vt:lpstr>Качественная реакция на сульфиты.</vt:lpstr>
      <vt:lpstr>Окислительные свойства оксида серы (IV).</vt:lpstr>
      <vt:lpstr>Восстановительные свойства оксида серы (IV)</vt:lpstr>
      <vt:lpstr>Применение  оксида серы (IV).</vt:lpstr>
      <vt:lpstr>Физиологическое действие на организм.</vt:lpstr>
      <vt:lpstr> Воздействие  на атмосферу. 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Оксид серы(IV) . Сернистая кислота.</dc:title>
  <dc:creator>Admin</dc:creator>
  <cp:lastModifiedBy>Admin</cp:lastModifiedBy>
  <cp:revision>33</cp:revision>
  <dcterms:created xsi:type="dcterms:W3CDTF">2013-01-14T17:17:07Z</dcterms:created>
  <dcterms:modified xsi:type="dcterms:W3CDTF">2013-01-20T11:32:52Z</dcterms:modified>
</cp:coreProperties>
</file>