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05" r:id="rId4"/>
    <p:sldId id="309" r:id="rId5"/>
    <p:sldId id="312" r:id="rId6"/>
    <p:sldId id="272" r:id="rId7"/>
    <p:sldId id="310" r:id="rId8"/>
    <p:sldId id="260" r:id="rId9"/>
    <p:sldId id="290" r:id="rId10"/>
    <p:sldId id="317" r:id="rId11"/>
    <p:sldId id="265" r:id="rId12"/>
    <p:sldId id="311" r:id="rId13"/>
    <p:sldId id="313" r:id="rId14"/>
    <p:sldId id="316" r:id="rId15"/>
    <p:sldId id="315" r:id="rId16"/>
    <p:sldId id="267" r:id="rId17"/>
    <p:sldId id="320" r:id="rId18"/>
    <p:sldId id="268" r:id="rId19"/>
    <p:sldId id="321" r:id="rId20"/>
    <p:sldId id="269" r:id="rId21"/>
    <p:sldId id="322" r:id="rId22"/>
    <p:sldId id="270" r:id="rId23"/>
    <p:sldId id="318" r:id="rId24"/>
    <p:sldId id="274" r:id="rId25"/>
    <p:sldId id="319" r:id="rId26"/>
    <p:sldId id="287" r:id="rId27"/>
    <p:sldId id="294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288" r:id="rId36"/>
    <p:sldId id="293" r:id="rId37"/>
    <p:sldId id="302" r:id="rId38"/>
    <p:sldId id="304" r:id="rId39"/>
    <p:sldId id="291" r:id="rId40"/>
    <p:sldId id="277" r:id="rId41"/>
    <p:sldId id="278" r:id="rId42"/>
    <p:sldId id="25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99FF99"/>
    <a:srgbClr val="FFFF99"/>
    <a:srgbClr val="006600"/>
    <a:srgbClr val="FFCCFF"/>
    <a:srgbClr val="36D6D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7" autoAdjust="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тренированность 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Лесникова</c:v>
                </c:pt>
                <c:pt idx="1">
                  <c:v>Самохвалов</c:v>
                </c:pt>
                <c:pt idx="2">
                  <c:v>Жукова</c:v>
                </c:pt>
                <c:pt idx="3">
                  <c:v>Арчакова</c:v>
                </c:pt>
                <c:pt idx="4">
                  <c:v>Сикидин</c:v>
                </c:pt>
                <c:pt idx="5">
                  <c:v>Леонтьев </c:v>
                </c:pt>
                <c:pt idx="6">
                  <c:v>Иванов</c:v>
                </c:pt>
                <c:pt idx="7">
                  <c:v>Лобанов</c:v>
                </c:pt>
                <c:pt idx="8">
                  <c:v>Худяков</c:v>
                </c:pt>
                <c:pt idx="9">
                  <c:v>Щербаков</c:v>
                </c:pt>
                <c:pt idx="10">
                  <c:v>Русакова</c:v>
                </c:pt>
                <c:pt idx="11">
                  <c:v>Васильева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28.5</c:v>
                </c:pt>
                <c:pt idx="1">
                  <c:v>66.5</c:v>
                </c:pt>
                <c:pt idx="2">
                  <c:v>50</c:v>
                </c:pt>
                <c:pt idx="3">
                  <c:v>45.5</c:v>
                </c:pt>
                <c:pt idx="4">
                  <c:v>92.5</c:v>
                </c:pt>
                <c:pt idx="5">
                  <c:v>59.4</c:v>
                </c:pt>
                <c:pt idx="6">
                  <c:v>72</c:v>
                </c:pt>
                <c:pt idx="7">
                  <c:v>67.599999999999994</c:v>
                </c:pt>
                <c:pt idx="8">
                  <c:v>85.5</c:v>
                </c:pt>
                <c:pt idx="9">
                  <c:v>77.599999999999994</c:v>
                </c:pt>
                <c:pt idx="10">
                  <c:v>50</c:v>
                </c:pt>
                <c:pt idx="11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дыхание после работы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Лесникова</c:v>
                </c:pt>
                <c:pt idx="1">
                  <c:v>Самохвалов</c:v>
                </c:pt>
                <c:pt idx="2">
                  <c:v>Жукова</c:v>
                </c:pt>
                <c:pt idx="3">
                  <c:v>Арчакова</c:v>
                </c:pt>
                <c:pt idx="4">
                  <c:v>Сикидин</c:v>
                </c:pt>
                <c:pt idx="5">
                  <c:v>Леонтьев </c:v>
                </c:pt>
                <c:pt idx="6">
                  <c:v>Иванов</c:v>
                </c:pt>
                <c:pt idx="7">
                  <c:v>Лобанов</c:v>
                </c:pt>
                <c:pt idx="8">
                  <c:v>Худяков</c:v>
                </c:pt>
                <c:pt idx="9">
                  <c:v>Щербаков</c:v>
                </c:pt>
                <c:pt idx="10">
                  <c:v>Русакова</c:v>
                </c:pt>
                <c:pt idx="11">
                  <c:v>Васильева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18</c:v>
                </c:pt>
                <c:pt idx="1">
                  <c:v>40</c:v>
                </c:pt>
                <c:pt idx="2">
                  <c:v>20</c:v>
                </c:pt>
                <c:pt idx="3">
                  <c:v>47</c:v>
                </c:pt>
                <c:pt idx="4">
                  <c:v>14</c:v>
                </c:pt>
                <c:pt idx="5">
                  <c:v>42</c:v>
                </c:pt>
                <c:pt idx="6">
                  <c:v>33</c:v>
                </c:pt>
                <c:pt idx="7">
                  <c:v>16</c:v>
                </c:pt>
                <c:pt idx="8">
                  <c:v>30</c:v>
                </c:pt>
                <c:pt idx="9">
                  <c:v>26</c:v>
                </c:pt>
                <c:pt idx="10">
                  <c:v>30</c:v>
                </c:pt>
                <c:pt idx="11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пульс до работы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Лесникова</c:v>
                </c:pt>
                <c:pt idx="1">
                  <c:v>Самохвалов</c:v>
                </c:pt>
                <c:pt idx="2">
                  <c:v>Жукова</c:v>
                </c:pt>
                <c:pt idx="3">
                  <c:v>Арчакова</c:v>
                </c:pt>
                <c:pt idx="4">
                  <c:v>Сикидин</c:v>
                </c:pt>
                <c:pt idx="5">
                  <c:v>Леонтьев </c:v>
                </c:pt>
                <c:pt idx="6">
                  <c:v>Иванов</c:v>
                </c:pt>
                <c:pt idx="7">
                  <c:v>Лобанов</c:v>
                </c:pt>
                <c:pt idx="8">
                  <c:v>Худяков</c:v>
                </c:pt>
                <c:pt idx="9">
                  <c:v>Щербаков</c:v>
                </c:pt>
                <c:pt idx="10">
                  <c:v>Русакова</c:v>
                </c:pt>
                <c:pt idx="11">
                  <c:v>Васильева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70</c:v>
                </c:pt>
                <c:pt idx="1">
                  <c:v>90</c:v>
                </c:pt>
                <c:pt idx="2">
                  <c:v>80</c:v>
                </c:pt>
                <c:pt idx="3">
                  <c:v>66</c:v>
                </c:pt>
                <c:pt idx="4">
                  <c:v>80</c:v>
                </c:pt>
                <c:pt idx="5">
                  <c:v>64</c:v>
                </c:pt>
                <c:pt idx="6">
                  <c:v>96</c:v>
                </c:pt>
                <c:pt idx="7">
                  <c:v>68</c:v>
                </c:pt>
                <c:pt idx="8">
                  <c:v>70</c:v>
                </c:pt>
                <c:pt idx="9">
                  <c:v>98</c:v>
                </c:pt>
                <c:pt idx="10">
                  <c:v>80</c:v>
                </c:pt>
                <c:pt idx="11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пульс после работы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Лесникова</c:v>
                </c:pt>
                <c:pt idx="1">
                  <c:v>Самохвалов</c:v>
                </c:pt>
                <c:pt idx="2">
                  <c:v>Жукова</c:v>
                </c:pt>
                <c:pt idx="3">
                  <c:v>Арчакова</c:v>
                </c:pt>
                <c:pt idx="4">
                  <c:v>Сикидин</c:v>
                </c:pt>
                <c:pt idx="5">
                  <c:v>Леонтьев </c:v>
                </c:pt>
                <c:pt idx="6">
                  <c:v>Иванов</c:v>
                </c:pt>
                <c:pt idx="7">
                  <c:v>Лобанов</c:v>
                </c:pt>
                <c:pt idx="8">
                  <c:v>Худяков</c:v>
                </c:pt>
                <c:pt idx="9">
                  <c:v>Щербаков</c:v>
                </c:pt>
                <c:pt idx="10">
                  <c:v>Русакова</c:v>
                </c:pt>
                <c:pt idx="11">
                  <c:v>Васильева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86</c:v>
                </c:pt>
                <c:pt idx="5">
                  <c:v>99</c:v>
                </c:pt>
                <c:pt idx="6">
                  <c:v>123</c:v>
                </c:pt>
                <c:pt idx="7">
                  <c:v>90</c:v>
                </c:pt>
                <c:pt idx="8">
                  <c:v>80</c:v>
                </c:pt>
                <c:pt idx="9">
                  <c:v>120</c:v>
                </c:pt>
                <c:pt idx="10">
                  <c:v>120</c:v>
                </c:pt>
                <c:pt idx="1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85984"/>
        <c:axId val="96804864"/>
      </c:barChart>
      <c:catAx>
        <c:axId val="9658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96804864"/>
        <c:crosses val="autoZero"/>
        <c:auto val="1"/>
        <c:lblAlgn val="ctr"/>
        <c:lblOffset val="100"/>
        <c:noMultiLvlLbl val="0"/>
      </c:catAx>
      <c:valAx>
        <c:axId val="9680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85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тренированность 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3"/>
                <c:pt idx="0">
                  <c:v>Самохвалов</c:v>
                </c:pt>
                <c:pt idx="1">
                  <c:v>Сикидин</c:v>
                </c:pt>
                <c:pt idx="2">
                  <c:v>Леонтьев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3"/>
                <c:pt idx="0">
                  <c:v>66.5</c:v>
                </c:pt>
                <c:pt idx="1">
                  <c:v>92.5</c:v>
                </c:pt>
                <c:pt idx="2">
                  <c:v>59.4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дыхание после работы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3"/>
                <c:pt idx="0">
                  <c:v>Самохвалов</c:v>
                </c:pt>
                <c:pt idx="1">
                  <c:v>Сикидин</c:v>
                </c:pt>
                <c:pt idx="2">
                  <c:v>Леонтьев 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3"/>
                <c:pt idx="0">
                  <c:v>40</c:v>
                </c:pt>
                <c:pt idx="1">
                  <c:v>14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пульс до работы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3"/>
                <c:pt idx="0">
                  <c:v>Самохвалов</c:v>
                </c:pt>
                <c:pt idx="1">
                  <c:v>Сикидин</c:v>
                </c:pt>
                <c:pt idx="2">
                  <c:v>Леонтьев 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3"/>
                <c:pt idx="0">
                  <c:v>90</c:v>
                </c:pt>
                <c:pt idx="1">
                  <c:v>80</c:v>
                </c:pt>
                <c:pt idx="2">
                  <c:v>64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пульс после работы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3"/>
                <c:pt idx="0">
                  <c:v>Самохвалов</c:v>
                </c:pt>
                <c:pt idx="1">
                  <c:v>Сикидин</c:v>
                </c:pt>
                <c:pt idx="2">
                  <c:v>Леонтьев 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3"/>
                <c:pt idx="0">
                  <c:v>120</c:v>
                </c:pt>
                <c:pt idx="1">
                  <c:v>86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46496"/>
        <c:axId val="96760576"/>
      </c:barChart>
      <c:catAx>
        <c:axId val="9674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96760576"/>
        <c:crosses val="autoZero"/>
        <c:auto val="1"/>
        <c:lblAlgn val="ctr"/>
        <c:lblOffset val="100"/>
        <c:noMultiLvlLbl val="0"/>
      </c:catAx>
      <c:valAx>
        <c:axId val="9676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4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тренированность</c:v>
                </c:pt>
              </c:strCache>
            </c:strRef>
          </c:tx>
          <c:invertIfNegative val="0"/>
          <c:cat>
            <c:strRef>
              <c:f>Лист2!$A$2:$A$16</c:f>
              <c:strCache>
                <c:ptCount val="3"/>
                <c:pt idx="0">
                  <c:v>Московченко Юрий</c:v>
                </c:pt>
                <c:pt idx="1">
                  <c:v>Мишарев Олег</c:v>
                </c:pt>
                <c:pt idx="2">
                  <c:v>Масленников Андрей</c:v>
                </c:pt>
              </c:strCache>
            </c:strRef>
          </c:cat>
          <c:val>
            <c:numRef>
              <c:f>Лист2!$B$2:$B$16</c:f>
              <c:numCache>
                <c:formatCode>General</c:formatCode>
                <c:ptCount val="3"/>
                <c:pt idx="0">
                  <c:v>80</c:v>
                </c:pt>
                <c:pt idx="1">
                  <c:v>16.5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дыхание  после работы</c:v>
                </c:pt>
              </c:strCache>
            </c:strRef>
          </c:tx>
          <c:invertIfNegative val="0"/>
          <c:cat>
            <c:strRef>
              <c:f>Лист2!$A$2:$A$16</c:f>
              <c:strCache>
                <c:ptCount val="3"/>
                <c:pt idx="0">
                  <c:v>Московченко Юрий</c:v>
                </c:pt>
                <c:pt idx="1">
                  <c:v>Мишарев Олег</c:v>
                </c:pt>
                <c:pt idx="2">
                  <c:v>Масленников Андрей</c:v>
                </c:pt>
              </c:strCache>
            </c:strRef>
          </c:cat>
          <c:val>
            <c:numRef>
              <c:f>Лист2!$C$2:$C$16</c:f>
              <c:numCache>
                <c:formatCode>General</c:formatCode>
                <c:ptCount val="3"/>
                <c:pt idx="0">
                  <c:v>22</c:v>
                </c:pt>
                <c:pt idx="1">
                  <c:v>26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пульс до работы</c:v>
                </c:pt>
              </c:strCache>
            </c:strRef>
          </c:tx>
          <c:invertIfNegative val="0"/>
          <c:cat>
            <c:strRef>
              <c:f>Лист2!$A$2:$A$16</c:f>
              <c:strCache>
                <c:ptCount val="3"/>
                <c:pt idx="0">
                  <c:v>Московченко Юрий</c:v>
                </c:pt>
                <c:pt idx="1">
                  <c:v>Мишарев Олег</c:v>
                </c:pt>
                <c:pt idx="2">
                  <c:v>Масленников Андрей</c:v>
                </c:pt>
              </c:strCache>
            </c:strRef>
          </c:cat>
          <c:val>
            <c:numRef>
              <c:f>Лист2!$D$2:$D$16</c:f>
              <c:numCache>
                <c:formatCode>General</c:formatCode>
                <c:ptCount val="3"/>
                <c:pt idx="0">
                  <c:v>80</c:v>
                </c:pt>
                <c:pt idx="1">
                  <c:v>72</c:v>
                </c:pt>
                <c:pt idx="2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пульс после работы</c:v>
                </c:pt>
              </c:strCache>
            </c:strRef>
          </c:tx>
          <c:invertIfNegative val="0"/>
          <c:cat>
            <c:strRef>
              <c:f>Лист2!$A$2:$A$16</c:f>
              <c:strCache>
                <c:ptCount val="3"/>
                <c:pt idx="0">
                  <c:v>Московченко Юрий</c:v>
                </c:pt>
                <c:pt idx="1">
                  <c:v>Мишарев Олег</c:v>
                </c:pt>
                <c:pt idx="2">
                  <c:v>Масленников Андрей</c:v>
                </c:pt>
              </c:strCache>
            </c:strRef>
          </c:cat>
          <c:val>
            <c:numRef>
              <c:f>Лист2!$E$2:$E$16</c:f>
              <c:numCache>
                <c:formatCode>General</c:formatCode>
                <c:ptCount val="3"/>
                <c:pt idx="0">
                  <c:v>96</c:v>
                </c:pt>
                <c:pt idx="1">
                  <c:v>132</c:v>
                </c:pt>
                <c:pt idx="2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16224"/>
        <c:axId val="161326208"/>
      </c:barChart>
      <c:catAx>
        <c:axId val="16131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1326208"/>
        <c:crosses val="autoZero"/>
        <c:auto val="1"/>
        <c:lblAlgn val="ctr"/>
        <c:lblOffset val="100"/>
        <c:noMultiLvlLbl val="0"/>
      </c:catAx>
      <c:valAx>
        <c:axId val="16132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16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05864-A96F-478F-AD17-2C98297EEEC8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E54A2-7AE4-4093-A4D6-D0F9E9CB4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6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D33C7-0253-4AAC-B917-EEF570D6A17E}" type="slidenum">
              <a:rPr lang="ru-RU"/>
              <a:pPr/>
              <a:t>16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4606A-B3CF-42CA-8A74-C12493974F29}" type="slidenum">
              <a:rPr lang="ru-RU"/>
              <a:pPr/>
              <a:t>20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4606A-B3CF-42CA-8A74-C12493974F29}" type="slidenum">
              <a:rPr lang="ru-RU"/>
              <a:pPr/>
              <a:t>21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E54A2-7AE4-4093-A4D6-D0F9E9CB4B6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5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E54A2-7AE4-4093-A4D6-D0F9E9CB4B6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5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E54A2-7AE4-4093-A4D6-D0F9E9CB4B6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5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E54A2-7AE4-4093-A4D6-D0F9E9CB4B6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7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Кровь и кровообращение (контрольно-обобщающий урок)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Сахаров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514350" lvl="4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Транспорта веществ.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4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механическую функцию  (придаёт органам упругость за счёт прилива).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4" indent="-514350">
              <a:buFont typeface="Arial" pitchFamily="34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Свертывания 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что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обеспечивает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организм от потери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крови.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4" indent="-514350">
              <a:buFont typeface="Arial" pitchFamily="34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Регуляции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температуры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тела.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4" indent="-514350">
              <a:buFont typeface="Arial" pitchFamily="34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Выделения вредных веществ  и продуктов распада.</a:t>
            </a:r>
          </a:p>
          <a:p>
            <a:pPr marL="514350" lvl="4" indent="-514350">
              <a:buFont typeface="Arial" pitchFamily="34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Взаимосвязи  всех органов организма в целом и с внешней средой;</a:t>
            </a:r>
          </a:p>
          <a:p>
            <a:pPr marL="514350" lvl="4" indent="-514350">
              <a:buFont typeface="Arial" pitchFamily="34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Обеспечивание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защиты организма (иммунитет).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4" indent="-514350">
              <a:buFont typeface="Arial" pitchFamily="34" charset="0"/>
              <a:buAutoNum type="arabicPeriod"/>
            </a:pPr>
            <a:endParaRPr lang="ru-RU" sz="2800" b="1" dirty="0"/>
          </a:p>
          <a:p>
            <a:pPr marL="514350" lvl="4" indent="-514350">
              <a:buFont typeface="Arial" pitchFamily="34" charset="0"/>
              <a:buAutoNum type="arabicPeriod"/>
            </a:pPr>
            <a:endParaRPr lang="ru-RU" sz="2800" b="1" dirty="0"/>
          </a:p>
          <a:p>
            <a:pPr marL="514350" lvl="4" indent="-514350">
              <a:buFont typeface="Arial" pitchFamily="34" charset="0"/>
              <a:buAutoNum type="arabicPeriod"/>
            </a:pPr>
            <a:endParaRPr lang="ru-RU" sz="2800" b="1" i="1" dirty="0"/>
          </a:p>
          <a:p>
            <a:pPr marL="514350" lvl="4" indent="-514350">
              <a:buFont typeface="Arial" pitchFamily="34" charset="0"/>
              <a:buAutoNum type="arabicPeriod"/>
            </a:pPr>
            <a:endParaRPr lang="ru-RU" sz="2800" b="1" i="1" dirty="0"/>
          </a:p>
          <a:p>
            <a:pPr marL="514350" lvl="4" indent="-514350">
              <a:buFont typeface="Arial" pitchFamily="34" charset="0"/>
              <a:buAutoNum type="arabicPeriod"/>
            </a:pPr>
            <a:endParaRPr lang="ru-RU" sz="2800" b="1" i="1" dirty="0"/>
          </a:p>
          <a:p>
            <a:pPr marL="514350" lvl="4" indent="-514350">
              <a:buFont typeface="Arial" pitchFamily="34" charset="0"/>
              <a:buAutoNum type="arabicPeriod"/>
            </a:pPr>
            <a:endParaRPr lang="ru-RU" sz="2800" b="1" i="1" dirty="0"/>
          </a:p>
          <a:p>
            <a:pPr marL="514350" lvl="4" indent="-514350">
              <a:buAutoNum type="arabicPeriod"/>
            </a:pPr>
            <a:endParaRPr lang="ru-RU" sz="2800" b="1" i="1" dirty="0"/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Autofit/>
          </a:bodyPr>
          <a:lstStyle/>
          <a:p>
            <a:r>
              <a:rPr lang="ru-RU" sz="3600" b="1" dirty="0"/>
              <a:t>Кровь выполняет следующие </a:t>
            </a:r>
            <a:r>
              <a:rPr lang="ru-RU" sz="3600" b="1" dirty="0" smtClean="0"/>
              <a:t>функции</a:t>
            </a:r>
            <a:r>
              <a:rPr lang="ru-RU" sz="36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31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Свертывание крови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0" y="137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Рана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00400" y="22098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Тромбоциты </a:t>
            </a:r>
            <a:r>
              <a:rPr lang="ru-RU" sz="2000"/>
              <a:t>разрушаются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00400" y="3124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Тромбопластин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066800" y="2971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Соли Са</a:t>
            </a:r>
            <a:r>
              <a:rPr lang="ru-RU" baseline="30000"/>
              <a:t>2+</a:t>
            </a:r>
            <a:endParaRPr lang="ru-RU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248400" y="26670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Ферменты плазмы (глобулины)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066800" y="4038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Протромбин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638800" y="39624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Тромбин  </a:t>
            </a:r>
            <a:r>
              <a:rPr lang="ru-RU" sz="2000" b="1"/>
              <a:t>   </a:t>
            </a:r>
            <a:r>
              <a:rPr lang="ru-RU" sz="2000"/>
              <a:t>(в плазме)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43000" y="48006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Фибриноген</a:t>
            </a:r>
            <a:r>
              <a:rPr lang="ru-RU" sz="2400"/>
              <a:t> </a:t>
            </a:r>
            <a:r>
              <a:rPr lang="ru-RU" sz="2000"/>
              <a:t>(растворимый)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638800" y="4876800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Фибрин    </a:t>
            </a:r>
            <a:r>
              <a:rPr lang="ru-RU" sz="2400"/>
              <a:t>   </a:t>
            </a:r>
            <a:r>
              <a:rPr lang="ru-RU" sz="2000"/>
              <a:t>      (в виде нитей)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447800" y="5791200"/>
            <a:ext cx="2286000" cy="669925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</a:rPr>
              <a:t>Тромб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0292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Клетки крови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4343400" y="1828800"/>
            <a:ext cx="0" cy="4572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343400" y="2895600"/>
            <a:ext cx="0" cy="3810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3200400" y="4191000"/>
            <a:ext cx="2590800" cy="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209800" y="3200400"/>
            <a:ext cx="1066800" cy="7620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5257800" y="3124200"/>
            <a:ext cx="1066800" cy="9144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4343400" y="3581400"/>
            <a:ext cx="0" cy="6096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3276600" y="5029200"/>
            <a:ext cx="2438400" cy="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4267200" y="4343400"/>
            <a:ext cx="1524000" cy="6096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4038600" y="5257800"/>
            <a:ext cx="1447800" cy="5334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 flipV="1">
            <a:off x="3962400" y="6019800"/>
            <a:ext cx="990600" cy="304800"/>
          </a:xfrm>
          <a:prstGeom prst="line">
            <a:avLst/>
          </a:prstGeom>
          <a:noFill/>
          <a:ln w="158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6" grpId="0" animBg="1"/>
      <p:bldP spid="36877" grpId="0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Тромб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25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08"/>
          </a:xfrm>
        </p:spPr>
        <p:txBody>
          <a:bodyPr/>
          <a:lstStyle/>
          <a:p>
            <a:r>
              <a:rPr lang="ru-RU" b="1" dirty="0" smtClean="0"/>
              <a:t>Регуляция температуры тела 1</a:t>
            </a:r>
            <a:endParaRPr lang="ru-RU" b="1" dirty="0"/>
          </a:p>
        </p:txBody>
      </p:sp>
      <p:sp>
        <p:nvSpPr>
          <p:cNvPr id="23" name="Полилиния 22"/>
          <p:cNvSpPr/>
          <p:nvPr/>
        </p:nvSpPr>
        <p:spPr>
          <a:xfrm>
            <a:off x="1068404" y="315708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142869" y="1565176"/>
            <a:ext cx="4161119" cy="4320480"/>
            <a:chOff x="142869" y="1565176"/>
            <a:chExt cx="4161119" cy="4320480"/>
          </a:xfrm>
        </p:grpSpPr>
        <p:sp>
          <p:nvSpPr>
            <p:cNvPr id="48" name="Овал 47"/>
            <p:cNvSpPr/>
            <p:nvPr/>
          </p:nvSpPr>
          <p:spPr>
            <a:xfrm>
              <a:off x="902624" y="2582284"/>
              <a:ext cx="2592288" cy="2387634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Внутренние органы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(Ядро)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Кольцо 48"/>
            <p:cNvSpPr/>
            <p:nvPr/>
          </p:nvSpPr>
          <p:spPr>
            <a:xfrm>
              <a:off x="142869" y="1565176"/>
              <a:ext cx="4161119" cy="4320480"/>
            </a:xfrm>
            <a:prstGeom prst="donut">
              <a:avLst/>
            </a:prstGeom>
            <a:solidFill>
              <a:srgbClr val="36D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72000" y="1225689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Решающую роль в изъятии тепла от тканей, продуцирующих его в больших количествах, и предупреждения их перегревания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кровь.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высокой теплоемкостью, кровь переносит к тканям с низким уровнем теплообразования отнятое тепло и, таким образом, содействует выравниванию уровня температуры в различных частях тела</a:t>
            </a:r>
          </a:p>
        </p:txBody>
      </p:sp>
      <p:sp>
        <p:nvSpPr>
          <p:cNvPr id="54" name="Штриховая стрелка вправо 53"/>
          <p:cNvSpPr/>
          <p:nvPr/>
        </p:nvSpPr>
        <p:spPr>
          <a:xfrm>
            <a:off x="3275856" y="3560077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триховая стрелка вправо 54"/>
          <p:cNvSpPr/>
          <p:nvPr/>
        </p:nvSpPr>
        <p:spPr>
          <a:xfrm rot="2676862">
            <a:off x="2836268" y="4518096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14598143">
            <a:off x="1285043" y="2231371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триховая стрелка вправо 56"/>
          <p:cNvSpPr/>
          <p:nvPr/>
        </p:nvSpPr>
        <p:spPr>
          <a:xfrm rot="9896790">
            <a:off x="584538" y="3670227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6438249">
            <a:off x="1430292" y="4861623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триховая стрелка вправо 58"/>
          <p:cNvSpPr/>
          <p:nvPr/>
        </p:nvSpPr>
        <p:spPr>
          <a:xfrm rot="18601972">
            <a:off x="2742025" y="2378483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7" t="2387" b="11801"/>
          <a:stretch/>
        </p:blipFill>
        <p:spPr bwMode="auto">
          <a:xfrm>
            <a:off x="1348950" y="2382979"/>
            <a:ext cx="22696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4572000" y="1502688"/>
            <a:ext cx="4523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 высокой температуре происходит расширение  сосудов кожи, что позволяет приблизить ток крови к поверхности кожи. Тепло уходит через кожу, тело охлаждается</a:t>
            </a:r>
            <a:endParaRPr lang="ru-RU" sz="24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569296" y="3170072"/>
            <a:ext cx="45720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При низкой температуре происходит сужение  сосудов кожи, что позволяет удалить ток крови от поверхности кожи. Тепло сохраняется</a:t>
            </a:r>
            <a:endParaRPr lang="ru-RU" sz="2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Регуляция температуры тела 2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5731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результате работы сосудистой системы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1925"/>
            <a:ext cx="1873031" cy="30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97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hlinkClick r:id="rId2" action="ppaction://hlinksldjump"/>
              </a:rPr>
              <a:t>Роль крови в процессе терморегуляции организма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2160240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Низкая </a:t>
            </a:r>
            <a:r>
              <a:rPr lang="en-US" sz="2800" b="1" dirty="0" smtClean="0"/>
              <a:t>t°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628800"/>
            <a:ext cx="2160240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Высокая  </a:t>
            </a:r>
            <a:r>
              <a:rPr lang="en-US" sz="2800" b="1" dirty="0" smtClean="0"/>
              <a:t>t°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916832"/>
            <a:ext cx="2160240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Сосуды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2160240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Сужаются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564904"/>
            <a:ext cx="2304256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Расширяются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69771" y="3284984"/>
            <a:ext cx="2626365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Кровоснабжение  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89040"/>
            <a:ext cx="2160240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Снижается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160240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Повышается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00942" y="4509120"/>
            <a:ext cx="3111218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Теплоотдача 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5229200"/>
            <a:ext cx="2160240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Повышается  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229200"/>
            <a:ext cx="2160240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Понижается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6093296"/>
            <a:ext cx="7056783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Обеспечивается постоянная</a:t>
            </a:r>
            <a:r>
              <a:rPr lang="ru-RU" sz="2800" b="1" dirty="0"/>
              <a:t> </a:t>
            </a:r>
            <a:r>
              <a:rPr lang="en-US" sz="2800" b="1" dirty="0" smtClean="0"/>
              <a:t>t</a:t>
            </a:r>
            <a:r>
              <a:rPr lang="en-US" sz="2800" b="1" dirty="0"/>
              <a:t>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трелка вправо с вырезом 2"/>
          <p:cNvSpPr/>
          <p:nvPr/>
        </p:nvSpPr>
        <p:spPr>
          <a:xfrm rot="8701399">
            <a:off x="2619338" y="2528899"/>
            <a:ext cx="66294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8701399">
            <a:off x="2485816" y="4048896"/>
            <a:ext cx="66294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8701399">
            <a:off x="2425452" y="5297583"/>
            <a:ext cx="66294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2485887">
            <a:off x="5576715" y="2588614"/>
            <a:ext cx="662946" cy="21602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485887">
            <a:off x="5784658" y="4017953"/>
            <a:ext cx="662946" cy="21602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2485887">
            <a:off x="5970983" y="5275778"/>
            <a:ext cx="662946" cy="21602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409700" y="304800"/>
            <a:ext cx="6324600" cy="10668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charset="0"/>
              </a:rPr>
              <a:t>ИММУНИТЕТ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000" y="1905000"/>
            <a:ext cx="3810000" cy="9144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charset="0"/>
                <a:hlinkClick r:id="rId3" action="ppaction://hlinksldjump"/>
              </a:rPr>
              <a:t>Неспецифический</a:t>
            </a:r>
            <a:r>
              <a:rPr lang="ru-RU" sz="3200" b="1" dirty="0" smtClean="0">
                <a:latin typeface="Times New Roman" charset="0"/>
              </a:rPr>
              <a:t> </a:t>
            </a:r>
            <a:endParaRPr lang="ru-RU" sz="3200" b="1" dirty="0">
              <a:latin typeface="Times New Roman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724400" y="1905000"/>
            <a:ext cx="3810000" cy="9144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charset="0"/>
              </a:rPr>
              <a:t>Специфический </a:t>
            </a:r>
            <a:endParaRPr lang="ru-RU" sz="3200" b="1" dirty="0">
              <a:latin typeface="Times New Roman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16200000">
            <a:off x="2967830" y="2373846"/>
            <a:ext cx="3024188" cy="5134497"/>
          </a:xfrm>
          <a:prstGeom prst="rect">
            <a:avLst/>
          </a:prstGeom>
          <a:solidFill>
            <a:srgbClr val="FF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sz="3200" b="1" dirty="0">
                <a:latin typeface="Times New Roman" charset="0"/>
              </a:rPr>
              <a:t>Выработка</a:t>
            </a:r>
          </a:p>
          <a:p>
            <a:pPr algn="ctr"/>
            <a:r>
              <a:rPr lang="ru-RU" sz="3200" b="1" dirty="0">
                <a:latin typeface="Times New Roman" charset="0"/>
              </a:rPr>
              <a:t> антител </a:t>
            </a:r>
          </a:p>
          <a:p>
            <a:pPr algn="ctr"/>
            <a:r>
              <a:rPr lang="ru-RU" sz="3200" b="1" dirty="0">
                <a:latin typeface="Times New Roman" charset="0"/>
              </a:rPr>
              <a:t>на </a:t>
            </a:r>
          </a:p>
          <a:p>
            <a:pPr algn="ctr"/>
            <a:r>
              <a:rPr lang="ru-RU" sz="3200" b="1" dirty="0">
                <a:latin typeface="Times New Roman" charset="0"/>
              </a:rPr>
              <a:t>определённый </a:t>
            </a:r>
          </a:p>
          <a:p>
            <a:pPr algn="ctr"/>
            <a:r>
              <a:rPr lang="ru-RU" sz="3200" b="1" dirty="0">
                <a:latin typeface="Times New Roman" charset="0"/>
              </a:rPr>
              <a:t>антиген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2286000" y="1371600"/>
            <a:ext cx="2286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572000" y="1371600"/>
            <a:ext cx="2286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50" grpId="0" animBg="1"/>
      <p:bldP spid="10251" grpId="0" animBg="1"/>
      <p:bldP spid="102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charset="0"/>
              </a:rPr>
              <a:t>Неспецифический иммунитет</a:t>
            </a:r>
            <a:endParaRPr lang="ru-RU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 rot="16168889">
            <a:off x="-89765" y="2061096"/>
            <a:ext cx="4651495" cy="392699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ru-RU" sz="3200" b="1" dirty="0">
                <a:latin typeface="Times New Roman" charset="0"/>
              </a:rPr>
              <a:t>Фагоцитоз -</a:t>
            </a:r>
          </a:p>
          <a:p>
            <a:pPr algn="ctr"/>
            <a:r>
              <a:rPr lang="ru-RU" sz="3200" b="1" dirty="0">
                <a:latin typeface="Times New Roman" charset="0"/>
              </a:rPr>
              <a:t>захват </a:t>
            </a:r>
          </a:p>
          <a:p>
            <a:pPr algn="ctr"/>
            <a:r>
              <a:rPr lang="ru-RU" sz="3200" b="1" dirty="0">
                <a:latin typeface="Times New Roman" charset="0"/>
              </a:rPr>
              <a:t>и </a:t>
            </a:r>
            <a:endParaRPr lang="ru-RU" sz="3200" b="1" dirty="0" smtClean="0">
              <a:latin typeface="Times New Roman" charset="0"/>
            </a:endParaRPr>
          </a:p>
          <a:p>
            <a:pPr algn="ctr"/>
            <a:r>
              <a:rPr lang="ru-RU" sz="3200" b="1" dirty="0" smtClean="0">
                <a:latin typeface="Times New Roman" charset="0"/>
              </a:rPr>
              <a:t>переваривание  </a:t>
            </a:r>
            <a:endParaRPr lang="ru-RU" sz="3200" b="1" dirty="0">
              <a:latin typeface="Times New Roman" charset="0"/>
            </a:endParaRPr>
          </a:p>
          <a:p>
            <a:pPr algn="ctr"/>
            <a:r>
              <a:rPr lang="ru-RU" sz="3200" b="1" dirty="0">
                <a:latin typeface="Times New Roman" charset="0"/>
              </a:rPr>
              <a:t>чужеродных</a:t>
            </a:r>
          </a:p>
          <a:p>
            <a:pPr algn="ctr"/>
            <a:r>
              <a:rPr lang="ru-RU" sz="3200" b="1" dirty="0">
                <a:latin typeface="Times New Roman" charset="0"/>
              </a:rPr>
              <a:t> тел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 rot="5400000">
            <a:off x="4393405" y="1859764"/>
            <a:ext cx="4643470" cy="428628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/>
            <a:r>
              <a:rPr lang="ru-RU" sz="3200" b="1" dirty="0" smtClean="0">
                <a:latin typeface="Times New Roman" charset="0"/>
              </a:rPr>
              <a:t>Антибактериальные </a:t>
            </a:r>
            <a:endParaRPr lang="ru-RU" sz="3200" b="1" dirty="0">
              <a:latin typeface="Times New Roman" charset="0"/>
            </a:endParaRPr>
          </a:p>
          <a:p>
            <a:pPr algn="ctr"/>
            <a:r>
              <a:rPr lang="ru-RU" sz="3200" b="1" dirty="0">
                <a:latin typeface="Times New Roman" charset="0"/>
              </a:rPr>
              <a:t>вещества </a:t>
            </a:r>
          </a:p>
          <a:p>
            <a:pPr algn="ctr"/>
            <a:r>
              <a:rPr lang="ru-RU" sz="3200" b="1" dirty="0">
                <a:latin typeface="Times New Roman" charset="0"/>
              </a:rPr>
              <a:t>слюны,  слёз,</a:t>
            </a:r>
          </a:p>
          <a:p>
            <a:pPr algn="ctr"/>
            <a:r>
              <a:rPr lang="ru-RU" sz="3200" b="1" dirty="0">
                <a:latin typeface="Times New Roman" charset="0"/>
              </a:rPr>
              <a:t>крови, </a:t>
            </a:r>
          </a:p>
          <a:p>
            <a:pPr algn="ctr"/>
            <a:r>
              <a:rPr lang="ru-RU" sz="3200" b="1" dirty="0" smtClean="0">
                <a:latin typeface="Times New Roman" charset="0"/>
              </a:rPr>
              <a:t>(например</a:t>
            </a:r>
            <a:r>
              <a:rPr lang="ru-RU" sz="3200" b="1" dirty="0">
                <a:latin typeface="Times New Roman" charset="0"/>
              </a:rPr>
              <a:t>,  </a:t>
            </a:r>
          </a:p>
          <a:p>
            <a:pPr algn="ctr"/>
            <a:r>
              <a:rPr lang="ru-RU" sz="3200" b="1" dirty="0">
                <a:latin typeface="Times New Roman" charset="0"/>
              </a:rPr>
              <a:t> </a:t>
            </a:r>
            <a:r>
              <a:rPr lang="ru-RU" sz="3200" b="1" dirty="0" smtClean="0">
                <a:latin typeface="Times New Roman" charset="0"/>
              </a:rPr>
              <a:t>лизоцим) </a:t>
            </a:r>
            <a:endParaRPr lang="ru-RU" sz="32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1472" y="2071678"/>
            <a:ext cx="3962400" cy="1219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charset="0"/>
                <a:hlinkClick r:id="rId2" action="ppaction://hlinksldjump"/>
              </a:rPr>
              <a:t>КЛЕТОЧНЫЙ</a:t>
            </a:r>
          </a:p>
          <a:p>
            <a:pPr algn="ctr"/>
            <a:r>
              <a:rPr lang="ru-RU" sz="2800" b="1" dirty="0">
                <a:latin typeface="Times New Roman" charset="0"/>
                <a:hlinkClick r:id="rId2" action="ppaction://hlinksldjump"/>
              </a:rPr>
              <a:t>(Т-лимфоциты)</a:t>
            </a:r>
            <a:endParaRPr lang="ru-RU" sz="2800" b="1" dirty="0">
              <a:latin typeface="Times New Roman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57818" y="2000240"/>
            <a:ext cx="3429000" cy="1219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charset="0"/>
              </a:rPr>
              <a:t>ГУМОРАЛЬНЫЙ</a:t>
            </a:r>
          </a:p>
          <a:p>
            <a:pPr algn="ctr"/>
            <a:r>
              <a:rPr lang="ru-RU" sz="2800" b="1">
                <a:latin typeface="Times New Roman" charset="0"/>
              </a:rPr>
              <a:t>(В-лимфоциты)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3898" y="3888877"/>
            <a:ext cx="2855913" cy="122396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charset="0"/>
              </a:rPr>
              <a:t>Плазматические</a:t>
            </a:r>
          </a:p>
          <a:p>
            <a:pPr algn="ctr"/>
            <a:r>
              <a:rPr lang="ru-RU" sz="2800" b="1" dirty="0">
                <a:latin typeface="Times New Roman" charset="0"/>
              </a:rPr>
              <a:t>В-клетки,</a:t>
            </a:r>
          </a:p>
          <a:p>
            <a:pPr algn="ctr"/>
            <a:r>
              <a:rPr lang="ru-RU" sz="2800" b="1" dirty="0">
                <a:latin typeface="Times New Roman" charset="0"/>
              </a:rPr>
              <a:t>синтез антител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518834" y="4869160"/>
            <a:ext cx="4392612" cy="1447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charset="0"/>
              </a:rPr>
              <a:t>Клетки памяти</a:t>
            </a:r>
          </a:p>
          <a:p>
            <a:pPr algn="ctr"/>
            <a:r>
              <a:rPr lang="ru-RU" sz="2800" b="1" dirty="0">
                <a:latin typeface="Times New Roman" charset="0"/>
              </a:rPr>
              <a:t>иммунный ответ в случае </a:t>
            </a:r>
          </a:p>
          <a:p>
            <a:pPr algn="ctr"/>
            <a:r>
              <a:rPr lang="ru-RU" sz="2800" b="1" dirty="0">
                <a:latin typeface="Times New Roman" charset="0"/>
              </a:rPr>
              <a:t>повторной инфекции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8215338" y="3286124"/>
            <a:ext cx="0" cy="1439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2643174" y="1295400"/>
            <a:ext cx="2157426" cy="6334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800600" y="1295400"/>
            <a:ext cx="1914540" cy="6334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3923928" y="3286124"/>
            <a:ext cx="3986594" cy="12950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666999" y="304800"/>
            <a:ext cx="4495801" cy="990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charset="0"/>
              </a:rPr>
              <a:t>ИММУНИТЕТ</a:t>
            </a:r>
          </a:p>
        </p:txBody>
      </p:sp>
    </p:spTree>
    <p:extLst>
      <p:ext uri="{BB962C8B-B14F-4D97-AF65-F5344CB8AC3E}">
        <p14:creationId xmlns:p14="http://schemas.microsoft.com/office/powerpoint/2010/main" val="23027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7" grpId="0" animBg="1"/>
      <p:bldP spid="12298" grpId="0" animBg="1"/>
      <p:bldP spid="12299" grpId="0" animBg="1"/>
      <p:bldP spid="12301" grpId="0" animBg="1"/>
      <p:bldP spid="12302" grpId="0" animBg="1"/>
      <p:bldP spid="1230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Клеточный иммунитет </a:t>
            </a:r>
            <a:br>
              <a:rPr lang="ru-RU" b="1" dirty="0" smtClean="0"/>
            </a:br>
            <a:r>
              <a:rPr lang="ru-RU" b="1" dirty="0" smtClean="0"/>
              <a:t>Т - лимфоциты</a:t>
            </a:r>
            <a:endParaRPr lang="ru-RU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348880"/>
            <a:ext cx="3168352" cy="165618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latin typeface="Times New Roman" charset="0"/>
              </a:rPr>
              <a:t>Т-киллеры</a:t>
            </a:r>
          </a:p>
          <a:p>
            <a:pPr algn="ctr"/>
            <a:r>
              <a:rPr lang="ru-RU" sz="3200" b="1">
                <a:latin typeface="Times New Roman" charset="0"/>
              </a:rPr>
              <a:t>(убийцы)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48064" y="2276872"/>
            <a:ext cx="3096344" cy="1728192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charset="0"/>
              </a:rPr>
              <a:t>Т-хелперы</a:t>
            </a:r>
          </a:p>
          <a:p>
            <a:pPr algn="ctr"/>
            <a:r>
              <a:rPr lang="ru-RU" sz="3200" b="1" dirty="0">
                <a:latin typeface="Times New Roman" charset="0"/>
              </a:rPr>
              <a:t>(помощники)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55776" y="4653136"/>
            <a:ext cx="3096344" cy="144016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latin typeface="Times New Roman" charset="0"/>
              </a:rPr>
              <a:t>Т-супрессоры</a:t>
            </a:r>
          </a:p>
          <a:p>
            <a:pPr algn="ctr"/>
            <a:r>
              <a:rPr lang="ru-RU" sz="3200" b="1">
                <a:latin typeface="Times New Roman" charset="0"/>
              </a:rPr>
              <a:t>(угнетатели)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271857" y="1484784"/>
            <a:ext cx="0" cy="30963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>
            <a:off x="3052657" y="1484784"/>
            <a:ext cx="1219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271857" y="1484784"/>
            <a:ext cx="1219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повторить и систематизировать учебный материал темы Кровь и Кровообращение</a:t>
            </a:r>
          </a:p>
          <a:p>
            <a:pPr lvl="0"/>
            <a:r>
              <a:rPr lang="ru-RU" b="1" dirty="0"/>
              <a:t>продолжить развитие приемов учебной деятельности (сравнение, обобщение, навыков анализа работы)</a:t>
            </a:r>
          </a:p>
          <a:p>
            <a:pPr lvl="0"/>
            <a:r>
              <a:rPr lang="ru-RU" b="1" dirty="0"/>
              <a:t>учиться устанавливать взаимосвязи систем органов организма, используя </a:t>
            </a:r>
            <a:r>
              <a:rPr lang="ru-RU" b="1" dirty="0" smtClean="0"/>
              <a:t>опережающие задания и знания </a:t>
            </a:r>
            <a:r>
              <a:rPr lang="ru-RU" b="1" dirty="0"/>
              <a:t>по другим предметам для объяснения биологических процессов и систем</a:t>
            </a:r>
          </a:p>
          <a:p>
            <a:pPr lvl="0"/>
            <a:r>
              <a:rPr lang="ru-RU" b="1" dirty="0"/>
              <a:t>определить уровень знаний по изученной теме.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02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1341438"/>
            <a:ext cx="3733800" cy="9144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charset="0"/>
                <a:hlinkClick r:id="rId3" action="ppaction://hlinksldjump"/>
              </a:rPr>
              <a:t>Естественный</a:t>
            </a:r>
            <a:r>
              <a:rPr lang="ru-RU" sz="3600" b="1" dirty="0" smtClean="0">
                <a:latin typeface="Times New Roman" charset="0"/>
              </a:rPr>
              <a:t> </a:t>
            </a:r>
            <a:endParaRPr lang="ru-RU" sz="3600" b="1" dirty="0">
              <a:latin typeface="Times New Roman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84402" y="1341438"/>
            <a:ext cx="3708077" cy="9144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charset="0"/>
              </a:rPr>
              <a:t>Искусственный </a:t>
            </a:r>
            <a:endParaRPr lang="ru-RU" sz="3600" b="1" dirty="0">
              <a:latin typeface="Times New Roman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11560" y="2781300"/>
            <a:ext cx="3240360" cy="388778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charset="0"/>
              </a:rPr>
              <a:t>Активный</a:t>
            </a:r>
            <a:r>
              <a:rPr lang="ru-RU" sz="2600" b="1" dirty="0" smtClean="0">
                <a:latin typeface="Times New Roman" charset="0"/>
              </a:rPr>
              <a:t> </a:t>
            </a:r>
            <a:endParaRPr lang="ru-RU" sz="2600" b="1" dirty="0">
              <a:latin typeface="Times New Roman" charset="0"/>
            </a:endParaRPr>
          </a:p>
          <a:p>
            <a:pPr algn="ctr"/>
            <a:r>
              <a:rPr lang="ru-RU" sz="2600" b="1" i="1" dirty="0">
                <a:latin typeface="Times New Roman" charset="0"/>
              </a:rPr>
              <a:t>появляется 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после 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прививки,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 т.е.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 введения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вакцины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076056" y="2781300"/>
            <a:ext cx="3599855" cy="388778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charset="0"/>
              </a:rPr>
              <a:t>Пассивный</a:t>
            </a:r>
          </a:p>
          <a:p>
            <a:pPr algn="ctr"/>
            <a:r>
              <a:rPr lang="ru-RU" sz="2600" b="1" i="1" dirty="0" smtClean="0">
                <a:latin typeface="Times New Roman" charset="0"/>
              </a:rPr>
              <a:t>появляется </a:t>
            </a:r>
            <a:endParaRPr lang="ru-RU" sz="2600" b="1" i="1" dirty="0">
              <a:latin typeface="Times New Roman" charset="0"/>
            </a:endParaRPr>
          </a:p>
          <a:p>
            <a:pPr algn="ctr"/>
            <a:r>
              <a:rPr lang="ru-RU" sz="2600" b="1" i="1" dirty="0">
                <a:latin typeface="Times New Roman" charset="0"/>
              </a:rPr>
              <a:t>При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 действии 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лечебной </a:t>
            </a:r>
          </a:p>
          <a:p>
            <a:pPr algn="ctr"/>
            <a:r>
              <a:rPr lang="ru-RU" sz="2600" b="1" i="1" dirty="0">
                <a:latin typeface="Times New Roman" charset="0"/>
              </a:rPr>
              <a:t>сыворотки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2590800" y="908050"/>
            <a:ext cx="2057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648200" y="908050"/>
            <a:ext cx="2286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3275856" y="2276475"/>
            <a:ext cx="3817094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7092950" y="22764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7142" y="129721"/>
            <a:ext cx="5544616" cy="90805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Times New Roman" charset="0"/>
              </a:rPr>
              <a:t>ИММУНИТЕТ</a:t>
            </a:r>
          </a:p>
        </p:txBody>
      </p:sp>
    </p:spTree>
    <p:extLst>
      <p:ext uri="{BB962C8B-B14F-4D97-AF65-F5344CB8AC3E}">
        <p14:creationId xmlns:p14="http://schemas.microsoft.com/office/powerpoint/2010/main" val="225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20" grpId="0" animBg="1"/>
      <p:bldP spid="13321" grpId="0" animBg="1"/>
      <p:bldP spid="13322" grpId="0" animBg="1"/>
      <p:bldP spid="13323" grpId="0" animBg="1"/>
      <p:bldP spid="13326" grpId="0" animBg="1"/>
      <p:bldP spid="13327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850" y="2636912"/>
            <a:ext cx="3673078" cy="38877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charset="0"/>
              </a:rPr>
              <a:t>Врожденный </a:t>
            </a:r>
            <a:endParaRPr lang="ru-RU" sz="3200" b="1" dirty="0">
              <a:latin typeface="Times New Roman" charset="0"/>
            </a:endParaRPr>
          </a:p>
          <a:p>
            <a:pPr algn="ctr"/>
            <a:r>
              <a:rPr lang="ru-RU" sz="3200" b="1" dirty="0">
                <a:latin typeface="Times New Roman" charset="0"/>
              </a:rPr>
              <a:t>(пассивный) -</a:t>
            </a:r>
          </a:p>
          <a:p>
            <a:pPr algn="ctr"/>
            <a:r>
              <a:rPr lang="ru-RU" sz="3200" b="1" i="1" dirty="0">
                <a:latin typeface="Times New Roman" charset="0"/>
              </a:rPr>
              <a:t>наследуется</a:t>
            </a:r>
          </a:p>
          <a:p>
            <a:pPr algn="ctr"/>
            <a:r>
              <a:rPr lang="ru-RU" sz="3200" b="1" i="1" dirty="0">
                <a:latin typeface="Times New Roman" charset="0"/>
              </a:rPr>
              <a:t>ребенком от </a:t>
            </a:r>
          </a:p>
          <a:p>
            <a:pPr algn="ctr"/>
            <a:r>
              <a:rPr lang="ru-RU" sz="3200" b="1" i="1" dirty="0">
                <a:latin typeface="Times New Roman" charset="0"/>
              </a:rPr>
              <a:t>матери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644008" y="2636912"/>
            <a:ext cx="4032448" cy="38877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charset="0"/>
              </a:rPr>
              <a:t>Приобретенный </a:t>
            </a:r>
            <a:endParaRPr lang="ru-RU" sz="3200" b="1" dirty="0">
              <a:latin typeface="Times New Roman" charset="0"/>
            </a:endParaRPr>
          </a:p>
          <a:p>
            <a:pPr algn="ctr"/>
            <a:r>
              <a:rPr lang="ru-RU" sz="3200" b="1" dirty="0">
                <a:latin typeface="Times New Roman" charset="0"/>
              </a:rPr>
              <a:t>(активный) -</a:t>
            </a:r>
          </a:p>
          <a:p>
            <a:pPr algn="ctr"/>
            <a:r>
              <a:rPr lang="ru-RU" sz="3200" b="1" i="1" dirty="0">
                <a:latin typeface="Times New Roman" charset="0"/>
              </a:rPr>
              <a:t>появляется </a:t>
            </a:r>
          </a:p>
          <a:p>
            <a:pPr algn="ctr"/>
            <a:r>
              <a:rPr lang="ru-RU" sz="3200" b="1" i="1" dirty="0">
                <a:latin typeface="Times New Roman" charset="0"/>
              </a:rPr>
              <a:t>после </a:t>
            </a:r>
          </a:p>
          <a:p>
            <a:pPr algn="ctr"/>
            <a:r>
              <a:rPr lang="ru-RU" sz="3200" b="1" i="1" dirty="0" smtClean="0">
                <a:latin typeface="Times New Roman" charset="0"/>
              </a:rPr>
              <a:t>перенесенного </a:t>
            </a:r>
            <a:endParaRPr lang="ru-RU" sz="3200" b="1" i="1" dirty="0">
              <a:latin typeface="Times New Roman" charset="0"/>
            </a:endParaRPr>
          </a:p>
          <a:p>
            <a:pPr algn="ctr"/>
            <a:r>
              <a:rPr lang="ru-RU" sz="3200" b="1" i="1" dirty="0">
                <a:latin typeface="Times New Roman" charset="0"/>
              </a:rPr>
              <a:t>заболевания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411760" y="1268760"/>
            <a:ext cx="2015480" cy="12961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644008" y="1268760"/>
            <a:ext cx="1728192" cy="12961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6632"/>
            <a:ext cx="8497068" cy="90805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charset="0"/>
              </a:rPr>
              <a:t>Естественный иммунитет</a:t>
            </a:r>
            <a:endParaRPr lang="ru-RU" sz="44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4" grpId="0" animBg="1"/>
      <p:bldP spid="1332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925" y="1196975"/>
            <a:ext cx="914400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  <a:latin typeface="Verdana" pitchFamily="34" charset="0"/>
              </a:rPr>
              <a:t>Иммунитет может образовываться многими способами, такими как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FFFFFF"/>
                </a:solidFill>
                <a:latin typeface="Verdana" pitchFamily="34" charset="0"/>
              </a:rPr>
              <a:t> введение ослабленных микробов (ВАКЦИНАЦИЯ)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FFFFFF"/>
                </a:solidFill>
                <a:latin typeface="Verdana" pitchFamily="34" charset="0"/>
              </a:rPr>
              <a:t> введение антител из крови лабораторных животных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FFFFFF"/>
                </a:solidFill>
                <a:latin typeface="Verdana" pitchFamily="34" charset="0"/>
              </a:rPr>
              <a:t> передача иммунитета от материнского организма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latin typeface="Verdana" pitchFamily="34" charset="0"/>
                <a:hlinkClick r:id="rId2" action="ppaction://hlinksldjump" tooltip="Информация об иммунной памяти."/>
              </a:rPr>
              <a:t> И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hlinkClick r:id="rId2" action="ppaction://hlinksldjump" tooltip="Информация об иммунной памяти."/>
              </a:rPr>
              <a:t>ндивидуум  </a:t>
            </a:r>
            <a:r>
              <a:rPr lang="ru-RU" sz="2400" b="1" dirty="0">
                <a:solidFill>
                  <a:srgbClr val="FFFFFF"/>
                </a:solidFill>
                <a:latin typeface="Verdana" pitchFamily="34" charset="0"/>
                <a:hlinkClick r:id="rId2" action="ppaction://hlinksldjump" tooltip="Информация об иммунной памяти."/>
              </a:rPr>
              <a:t>заболевает, но выздоравливает</a:t>
            </a:r>
            <a:endParaRPr lang="ru-RU" sz="2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16880"/>
              </p:ext>
            </p:extLst>
          </p:nvPr>
        </p:nvGraphicFramePr>
        <p:xfrm>
          <a:off x="251147" y="1196975"/>
          <a:ext cx="8569325" cy="5171440"/>
        </p:xfrm>
        <a:graphic>
          <a:graphicData uri="http://schemas.openxmlformats.org/drawingml/2006/table">
            <a:tbl>
              <a:tblPr/>
              <a:tblGrid>
                <a:gridCol w="2339975"/>
                <a:gridCol w="2235200"/>
                <a:gridCol w="1879600"/>
                <a:gridCol w="2114550"/>
              </a:tblGrid>
              <a:tr h="12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Активный естественный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Заболел, но выздоровел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Образова-лись антитела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Возникнове-ние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иммунитета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Активный искусственный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Вакцинация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Вакцинация стимулирует выработку антител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Пассивный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естественный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Иммунитет матери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Антитела передаются ребёнку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Возникнове-ние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временного иммунитета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Пассивный приобретён-ный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Иммунитет лаборатор-ных животных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Выделение антител из крови животных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19711" y="260648"/>
            <a:ext cx="634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>
                <a:ln w="9525">
                  <a:round/>
                  <a:headEnd/>
                  <a:tailEnd/>
                </a:ln>
                <a:latin typeface="Arial"/>
                <a:cs typeface="Arial"/>
              </a:rPr>
              <a:t>Образование иммунитета</a:t>
            </a:r>
          </a:p>
        </p:txBody>
      </p:sp>
    </p:spTree>
    <p:extLst>
      <p:ext uri="{BB962C8B-B14F-4D97-AF65-F5344CB8AC3E}">
        <p14:creationId xmlns:p14="http://schemas.microsoft.com/office/powerpoint/2010/main" val="2629549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3563938" y="5661025"/>
            <a:ext cx="1212850" cy="1154113"/>
            <a:chOff x="2245" y="3566"/>
            <a:chExt cx="764" cy="727"/>
          </a:xfrm>
        </p:grpSpPr>
        <p:sp>
          <p:nvSpPr>
            <p:cNvPr id="32771" name="Freeform 3" descr="Букет"/>
            <p:cNvSpPr>
              <a:spLocks/>
            </p:cNvSpPr>
            <p:nvPr/>
          </p:nvSpPr>
          <p:spPr bwMode="auto">
            <a:xfrm>
              <a:off x="2245" y="3566"/>
              <a:ext cx="764" cy="727"/>
            </a:xfrm>
            <a:custGeom>
              <a:avLst/>
              <a:gdLst>
                <a:gd name="T0" fmla="*/ 228 w 764"/>
                <a:gd name="T1" fmla="*/ 91 h 727"/>
                <a:gd name="T2" fmla="*/ 260 w 764"/>
                <a:gd name="T3" fmla="*/ 69 h 727"/>
                <a:gd name="T4" fmla="*/ 326 w 764"/>
                <a:gd name="T5" fmla="*/ 47 h 727"/>
                <a:gd name="T6" fmla="*/ 391 w 764"/>
                <a:gd name="T7" fmla="*/ 15 h 727"/>
                <a:gd name="T8" fmla="*/ 500 w 764"/>
                <a:gd name="T9" fmla="*/ 26 h 727"/>
                <a:gd name="T10" fmla="*/ 565 w 764"/>
                <a:gd name="T11" fmla="*/ 47 h 727"/>
                <a:gd name="T12" fmla="*/ 586 w 764"/>
                <a:gd name="T13" fmla="*/ 80 h 727"/>
                <a:gd name="T14" fmla="*/ 652 w 764"/>
                <a:gd name="T15" fmla="*/ 123 h 727"/>
                <a:gd name="T16" fmla="*/ 717 w 764"/>
                <a:gd name="T17" fmla="*/ 221 h 727"/>
                <a:gd name="T18" fmla="*/ 739 w 764"/>
                <a:gd name="T19" fmla="*/ 254 h 727"/>
                <a:gd name="T20" fmla="*/ 706 w 764"/>
                <a:gd name="T21" fmla="*/ 547 h 727"/>
                <a:gd name="T22" fmla="*/ 456 w 764"/>
                <a:gd name="T23" fmla="*/ 721 h 727"/>
                <a:gd name="T24" fmla="*/ 195 w 764"/>
                <a:gd name="T25" fmla="*/ 688 h 727"/>
                <a:gd name="T26" fmla="*/ 130 w 764"/>
                <a:gd name="T27" fmla="*/ 645 h 727"/>
                <a:gd name="T28" fmla="*/ 97 w 764"/>
                <a:gd name="T29" fmla="*/ 623 h 727"/>
                <a:gd name="T30" fmla="*/ 21 w 764"/>
                <a:gd name="T31" fmla="*/ 493 h 727"/>
                <a:gd name="T32" fmla="*/ 0 w 764"/>
                <a:gd name="T33" fmla="*/ 406 h 727"/>
                <a:gd name="T34" fmla="*/ 10 w 764"/>
                <a:gd name="T35" fmla="*/ 210 h 727"/>
                <a:gd name="T36" fmla="*/ 65 w 764"/>
                <a:gd name="T37" fmla="*/ 112 h 727"/>
                <a:gd name="T38" fmla="*/ 434 w 764"/>
                <a:gd name="T39" fmla="*/ 15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4" h="727">
                  <a:moveTo>
                    <a:pt x="228" y="91"/>
                  </a:moveTo>
                  <a:cubicBezTo>
                    <a:pt x="239" y="84"/>
                    <a:pt x="248" y="74"/>
                    <a:pt x="260" y="69"/>
                  </a:cubicBezTo>
                  <a:cubicBezTo>
                    <a:pt x="281" y="60"/>
                    <a:pt x="307" y="60"/>
                    <a:pt x="326" y="47"/>
                  </a:cubicBezTo>
                  <a:cubicBezTo>
                    <a:pt x="368" y="20"/>
                    <a:pt x="346" y="30"/>
                    <a:pt x="391" y="15"/>
                  </a:cubicBezTo>
                  <a:cubicBezTo>
                    <a:pt x="427" y="19"/>
                    <a:pt x="464" y="19"/>
                    <a:pt x="500" y="26"/>
                  </a:cubicBezTo>
                  <a:cubicBezTo>
                    <a:pt x="522" y="30"/>
                    <a:pt x="565" y="47"/>
                    <a:pt x="565" y="47"/>
                  </a:cubicBezTo>
                  <a:cubicBezTo>
                    <a:pt x="572" y="58"/>
                    <a:pt x="576" y="71"/>
                    <a:pt x="586" y="80"/>
                  </a:cubicBezTo>
                  <a:cubicBezTo>
                    <a:pt x="606" y="97"/>
                    <a:pt x="652" y="123"/>
                    <a:pt x="652" y="123"/>
                  </a:cubicBezTo>
                  <a:cubicBezTo>
                    <a:pt x="732" y="245"/>
                    <a:pt x="666" y="145"/>
                    <a:pt x="717" y="221"/>
                  </a:cubicBezTo>
                  <a:cubicBezTo>
                    <a:pt x="724" y="232"/>
                    <a:pt x="739" y="254"/>
                    <a:pt x="739" y="254"/>
                  </a:cubicBezTo>
                  <a:cubicBezTo>
                    <a:pt x="762" y="353"/>
                    <a:pt x="764" y="462"/>
                    <a:pt x="706" y="547"/>
                  </a:cubicBezTo>
                  <a:cubicBezTo>
                    <a:pt x="670" y="654"/>
                    <a:pt x="555" y="696"/>
                    <a:pt x="456" y="721"/>
                  </a:cubicBezTo>
                  <a:cubicBezTo>
                    <a:pt x="431" y="720"/>
                    <a:pt x="254" y="727"/>
                    <a:pt x="195" y="688"/>
                  </a:cubicBezTo>
                  <a:cubicBezTo>
                    <a:pt x="173" y="674"/>
                    <a:pt x="152" y="659"/>
                    <a:pt x="130" y="645"/>
                  </a:cubicBezTo>
                  <a:cubicBezTo>
                    <a:pt x="119" y="638"/>
                    <a:pt x="97" y="623"/>
                    <a:pt x="97" y="623"/>
                  </a:cubicBezTo>
                  <a:cubicBezTo>
                    <a:pt x="68" y="579"/>
                    <a:pt x="50" y="535"/>
                    <a:pt x="21" y="493"/>
                  </a:cubicBezTo>
                  <a:cubicBezTo>
                    <a:pt x="12" y="466"/>
                    <a:pt x="0" y="435"/>
                    <a:pt x="0" y="406"/>
                  </a:cubicBezTo>
                  <a:cubicBezTo>
                    <a:pt x="0" y="341"/>
                    <a:pt x="4" y="275"/>
                    <a:pt x="10" y="210"/>
                  </a:cubicBezTo>
                  <a:cubicBezTo>
                    <a:pt x="13" y="178"/>
                    <a:pt x="54" y="129"/>
                    <a:pt x="65" y="112"/>
                  </a:cubicBezTo>
                  <a:cubicBezTo>
                    <a:pt x="141" y="0"/>
                    <a:pt x="320" y="15"/>
                    <a:pt x="434" y="15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2517" y="3748"/>
              <a:ext cx="227" cy="2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20663" y="1381125"/>
            <a:ext cx="1160462" cy="1341438"/>
            <a:chOff x="139" y="870"/>
            <a:chExt cx="731" cy="845"/>
          </a:xfrm>
        </p:grpSpPr>
        <p:sp>
          <p:nvSpPr>
            <p:cNvPr id="32774" name="Freeform 6" descr="Гранит"/>
            <p:cNvSpPr>
              <a:spLocks/>
            </p:cNvSpPr>
            <p:nvPr/>
          </p:nvSpPr>
          <p:spPr bwMode="auto">
            <a:xfrm>
              <a:off x="139" y="870"/>
              <a:ext cx="731" cy="845"/>
            </a:xfrm>
            <a:custGeom>
              <a:avLst/>
              <a:gdLst>
                <a:gd name="T0" fmla="*/ 40 w 731"/>
                <a:gd name="T1" fmla="*/ 256 h 845"/>
                <a:gd name="T2" fmla="*/ 91 w 731"/>
                <a:gd name="T3" fmla="*/ 103 h 845"/>
                <a:gd name="T4" fmla="*/ 104 w 731"/>
                <a:gd name="T5" fmla="*/ 64 h 845"/>
                <a:gd name="T6" fmla="*/ 232 w 731"/>
                <a:gd name="T7" fmla="*/ 0 h 845"/>
                <a:gd name="T8" fmla="*/ 475 w 731"/>
                <a:gd name="T9" fmla="*/ 52 h 845"/>
                <a:gd name="T10" fmla="*/ 731 w 731"/>
                <a:gd name="T11" fmla="*/ 372 h 845"/>
                <a:gd name="T12" fmla="*/ 719 w 731"/>
                <a:gd name="T13" fmla="*/ 615 h 845"/>
                <a:gd name="T14" fmla="*/ 450 w 731"/>
                <a:gd name="T15" fmla="*/ 845 h 845"/>
                <a:gd name="T16" fmla="*/ 232 w 731"/>
                <a:gd name="T17" fmla="*/ 832 h 845"/>
                <a:gd name="T18" fmla="*/ 155 w 731"/>
                <a:gd name="T19" fmla="*/ 807 h 845"/>
                <a:gd name="T20" fmla="*/ 53 w 731"/>
                <a:gd name="T21" fmla="*/ 717 h 845"/>
                <a:gd name="T22" fmla="*/ 27 w 731"/>
                <a:gd name="T23" fmla="*/ 640 h 845"/>
                <a:gd name="T24" fmla="*/ 27 w 731"/>
                <a:gd name="T25" fmla="*/ 231 h 845"/>
                <a:gd name="T26" fmla="*/ 53 w 731"/>
                <a:gd name="T27" fmla="*/ 192 h 845"/>
                <a:gd name="T28" fmla="*/ 40 w 731"/>
                <a:gd name="T29" fmla="*/ 25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845">
                  <a:moveTo>
                    <a:pt x="40" y="256"/>
                  </a:moveTo>
                  <a:cubicBezTo>
                    <a:pt x="54" y="174"/>
                    <a:pt x="58" y="170"/>
                    <a:pt x="91" y="103"/>
                  </a:cubicBezTo>
                  <a:cubicBezTo>
                    <a:pt x="97" y="91"/>
                    <a:pt x="95" y="75"/>
                    <a:pt x="104" y="64"/>
                  </a:cubicBezTo>
                  <a:cubicBezTo>
                    <a:pt x="131" y="31"/>
                    <a:pt x="193" y="13"/>
                    <a:pt x="232" y="0"/>
                  </a:cubicBezTo>
                  <a:cubicBezTo>
                    <a:pt x="320" y="10"/>
                    <a:pt x="392" y="31"/>
                    <a:pt x="475" y="52"/>
                  </a:cubicBezTo>
                  <a:cubicBezTo>
                    <a:pt x="612" y="143"/>
                    <a:pt x="692" y="203"/>
                    <a:pt x="731" y="372"/>
                  </a:cubicBezTo>
                  <a:cubicBezTo>
                    <a:pt x="727" y="453"/>
                    <a:pt x="726" y="534"/>
                    <a:pt x="719" y="615"/>
                  </a:cubicBezTo>
                  <a:cubicBezTo>
                    <a:pt x="709" y="723"/>
                    <a:pt x="541" y="814"/>
                    <a:pt x="450" y="845"/>
                  </a:cubicBezTo>
                  <a:cubicBezTo>
                    <a:pt x="377" y="841"/>
                    <a:pt x="304" y="841"/>
                    <a:pt x="232" y="832"/>
                  </a:cubicBezTo>
                  <a:cubicBezTo>
                    <a:pt x="205" y="829"/>
                    <a:pt x="155" y="807"/>
                    <a:pt x="155" y="807"/>
                  </a:cubicBezTo>
                  <a:cubicBezTo>
                    <a:pt x="105" y="774"/>
                    <a:pt x="76" y="768"/>
                    <a:pt x="53" y="717"/>
                  </a:cubicBezTo>
                  <a:cubicBezTo>
                    <a:pt x="42" y="692"/>
                    <a:pt x="27" y="640"/>
                    <a:pt x="27" y="640"/>
                  </a:cubicBezTo>
                  <a:cubicBezTo>
                    <a:pt x="4" y="473"/>
                    <a:pt x="0" y="482"/>
                    <a:pt x="27" y="231"/>
                  </a:cubicBezTo>
                  <a:cubicBezTo>
                    <a:pt x="29" y="215"/>
                    <a:pt x="46" y="178"/>
                    <a:pt x="53" y="192"/>
                  </a:cubicBezTo>
                  <a:cubicBezTo>
                    <a:pt x="63" y="211"/>
                    <a:pt x="44" y="235"/>
                    <a:pt x="40" y="256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340" y="1207"/>
              <a:ext cx="227" cy="22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0" y="549275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Клетка-антиген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356100" y="5300663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Т-хелпер</a:t>
            </a:r>
          </a:p>
        </p:txBody>
      </p: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7308850" y="4508500"/>
            <a:ext cx="1512888" cy="1814513"/>
            <a:chOff x="4567" y="2793"/>
            <a:chExt cx="953" cy="1143"/>
          </a:xfrm>
        </p:grpSpPr>
        <p:sp>
          <p:nvSpPr>
            <p:cNvPr id="32783" name="Freeform 15" descr="Голубая тисненая бумага"/>
            <p:cNvSpPr>
              <a:spLocks/>
            </p:cNvSpPr>
            <p:nvPr/>
          </p:nvSpPr>
          <p:spPr bwMode="auto">
            <a:xfrm>
              <a:off x="4567" y="2793"/>
              <a:ext cx="953" cy="1143"/>
            </a:xfrm>
            <a:custGeom>
              <a:avLst/>
              <a:gdLst>
                <a:gd name="T0" fmla="*/ 215 w 953"/>
                <a:gd name="T1" fmla="*/ 33 h 1143"/>
                <a:gd name="T2" fmla="*/ 128 w 953"/>
                <a:gd name="T3" fmla="*/ 141 h 1143"/>
                <a:gd name="T4" fmla="*/ 84 w 953"/>
                <a:gd name="T5" fmla="*/ 207 h 1143"/>
                <a:gd name="T6" fmla="*/ 52 w 953"/>
                <a:gd name="T7" fmla="*/ 272 h 1143"/>
                <a:gd name="T8" fmla="*/ 19 w 953"/>
                <a:gd name="T9" fmla="*/ 380 h 1143"/>
                <a:gd name="T10" fmla="*/ 41 w 953"/>
                <a:gd name="T11" fmla="*/ 750 h 1143"/>
                <a:gd name="T12" fmla="*/ 95 w 953"/>
                <a:gd name="T13" fmla="*/ 815 h 1143"/>
                <a:gd name="T14" fmla="*/ 476 w 953"/>
                <a:gd name="T15" fmla="*/ 1098 h 1143"/>
                <a:gd name="T16" fmla="*/ 508 w 953"/>
                <a:gd name="T17" fmla="*/ 1119 h 1143"/>
                <a:gd name="T18" fmla="*/ 574 w 953"/>
                <a:gd name="T19" fmla="*/ 1141 h 1143"/>
                <a:gd name="T20" fmla="*/ 737 w 953"/>
                <a:gd name="T21" fmla="*/ 1130 h 1143"/>
                <a:gd name="T22" fmla="*/ 802 w 953"/>
                <a:gd name="T23" fmla="*/ 1087 h 1143"/>
                <a:gd name="T24" fmla="*/ 823 w 953"/>
                <a:gd name="T25" fmla="*/ 1054 h 1143"/>
                <a:gd name="T26" fmla="*/ 889 w 953"/>
                <a:gd name="T27" fmla="*/ 989 h 1143"/>
                <a:gd name="T28" fmla="*/ 910 w 953"/>
                <a:gd name="T29" fmla="*/ 924 h 1143"/>
                <a:gd name="T30" fmla="*/ 921 w 953"/>
                <a:gd name="T31" fmla="*/ 891 h 1143"/>
                <a:gd name="T32" fmla="*/ 769 w 953"/>
                <a:gd name="T33" fmla="*/ 304 h 1143"/>
                <a:gd name="T34" fmla="*/ 541 w 953"/>
                <a:gd name="T35" fmla="*/ 120 h 1143"/>
                <a:gd name="T36" fmla="*/ 334 w 953"/>
                <a:gd name="T37" fmla="*/ 33 h 1143"/>
                <a:gd name="T38" fmla="*/ 269 w 953"/>
                <a:gd name="T39" fmla="*/ 11 h 1143"/>
                <a:gd name="T40" fmla="*/ 237 w 953"/>
                <a:gd name="T41" fmla="*/ 0 h 1143"/>
                <a:gd name="T42" fmla="*/ 215 w 953"/>
                <a:gd name="T43" fmla="*/ 3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3" h="1143">
                  <a:moveTo>
                    <a:pt x="215" y="33"/>
                  </a:moveTo>
                  <a:cubicBezTo>
                    <a:pt x="169" y="62"/>
                    <a:pt x="155" y="96"/>
                    <a:pt x="128" y="141"/>
                  </a:cubicBezTo>
                  <a:cubicBezTo>
                    <a:pt x="114" y="164"/>
                    <a:pt x="84" y="207"/>
                    <a:pt x="84" y="207"/>
                  </a:cubicBezTo>
                  <a:cubicBezTo>
                    <a:pt x="52" y="309"/>
                    <a:pt x="101" y="162"/>
                    <a:pt x="52" y="272"/>
                  </a:cubicBezTo>
                  <a:cubicBezTo>
                    <a:pt x="37" y="306"/>
                    <a:pt x="28" y="344"/>
                    <a:pt x="19" y="380"/>
                  </a:cubicBezTo>
                  <a:cubicBezTo>
                    <a:pt x="3" y="505"/>
                    <a:pt x="0" y="629"/>
                    <a:pt x="41" y="750"/>
                  </a:cubicBezTo>
                  <a:cubicBezTo>
                    <a:pt x="50" y="778"/>
                    <a:pt x="78" y="794"/>
                    <a:pt x="95" y="815"/>
                  </a:cubicBezTo>
                  <a:cubicBezTo>
                    <a:pt x="210" y="953"/>
                    <a:pt x="298" y="1053"/>
                    <a:pt x="476" y="1098"/>
                  </a:cubicBezTo>
                  <a:cubicBezTo>
                    <a:pt x="487" y="1105"/>
                    <a:pt x="496" y="1114"/>
                    <a:pt x="508" y="1119"/>
                  </a:cubicBezTo>
                  <a:cubicBezTo>
                    <a:pt x="529" y="1128"/>
                    <a:pt x="574" y="1141"/>
                    <a:pt x="574" y="1141"/>
                  </a:cubicBezTo>
                  <a:cubicBezTo>
                    <a:pt x="628" y="1137"/>
                    <a:pt x="684" y="1143"/>
                    <a:pt x="737" y="1130"/>
                  </a:cubicBezTo>
                  <a:cubicBezTo>
                    <a:pt x="762" y="1124"/>
                    <a:pt x="802" y="1087"/>
                    <a:pt x="802" y="1087"/>
                  </a:cubicBezTo>
                  <a:cubicBezTo>
                    <a:pt x="809" y="1076"/>
                    <a:pt x="814" y="1064"/>
                    <a:pt x="823" y="1054"/>
                  </a:cubicBezTo>
                  <a:cubicBezTo>
                    <a:pt x="843" y="1031"/>
                    <a:pt x="889" y="989"/>
                    <a:pt x="889" y="989"/>
                  </a:cubicBezTo>
                  <a:cubicBezTo>
                    <a:pt x="896" y="967"/>
                    <a:pt x="903" y="946"/>
                    <a:pt x="910" y="924"/>
                  </a:cubicBezTo>
                  <a:cubicBezTo>
                    <a:pt x="914" y="913"/>
                    <a:pt x="921" y="891"/>
                    <a:pt x="921" y="891"/>
                  </a:cubicBezTo>
                  <a:cubicBezTo>
                    <a:pt x="914" y="707"/>
                    <a:pt x="953" y="427"/>
                    <a:pt x="769" y="304"/>
                  </a:cubicBezTo>
                  <a:cubicBezTo>
                    <a:pt x="715" y="225"/>
                    <a:pt x="637" y="142"/>
                    <a:pt x="541" y="120"/>
                  </a:cubicBezTo>
                  <a:cubicBezTo>
                    <a:pt x="476" y="77"/>
                    <a:pt x="409" y="56"/>
                    <a:pt x="334" y="33"/>
                  </a:cubicBezTo>
                  <a:cubicBezTo>
                    <a:pt x="312" y="26"/>
                    <a:pt x="291" y="18"/>
                    <a:pt x="269" y="11"/>
                  </a:cubicBezTo>
                  <a:cubicBezTo>
                    <a:pt x="258" y="7"/>
                    <a:pt x="237" y="0"/>
                    <a:pt x="237" y="0"/>
                  </a:cubicBezTo>
                  <a:cubicBezTo>
                    <a:pt x="196" y="14"/>
                    <a:pt x="199" y="1"/>
                    <a:pt x="215" y="33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4921" y="3249"/>
              <a:ext cx="227" cy="2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624638" y="4005263"/>
            <a:ext cx="2519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Т-лимфоцит</a:t>
            </a:r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 rot="-2614346">
            <a:off x="-2700338" y="4797425"/>
            <a:ext cx="936625" cy="1657350"/>
            <a:chOff x="-1338" y="2840"/>
            <a:chExt cx="590" cy="1044"/>
          </a:xfrm>
        </p:grpSpPr>
        <p:sp>
          <p:nvSpPr>
            <p:cNvPr id="32787" name="Rectangle 19" descr="Бумажный пакет"/>
            <p:cNvSpPr>
              <a:spLocks noChangeArrowheads="1"/>
            </p:cNvSpPr>
            <p:nvPr/>
          </p:nvSpPr>
          <p:spPr bwMode="auto">
            <a:xfrm>
              <a:off x="-1066" y="3248"/>
              <a:ext cx="45" cy="408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8" name="AutoShape 20" descr="Бумажный пакет"/>
            <p:cNvSpPr>
              <a:spLocks noChangeArrowheads="1"/>
            </p:cNvSpPr>
            <p:nvPr/>
          </p:nvSpPr>
          <p:spPr bwMode="auto">
            <a:xfrm rot="5400000">
              <a:off x="-1269" y="2953"/>
              <a:ext cx="453" cy="227"/>
            </a:xfrm>
            <a:prstGeom prst="hexagon">
              <a:avLst>
                <a:gd name="adj" fmla="val 49890"/>
                <a:gd name="vf" fmla="val 11547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789" name="Group 21"/>
            <p:cNvGrpSpPr>
              <a:grpSpLocks/>
            </p:cNvGrpSpPr>
            <p:nvPr/>
          </p:nvGrpSpPr>
          <p:grpSpPr bwMode="auto">
            <a:xfrm>
              <a:off x="-1066" y="3384"/>
              <a:ext cx="318" cy="454"/>
              <a:chOff x="4059" y="2840"/>
              <a:chExt cx="318" cy="454"/>
            </a:xfrm>
          </p:grpSpPr>
          <p:sp>
            <p:nvSpPr>
              <p:cNvPr id="32790" name="Line 22"/>
              <p:cNvSpPr>
                <a:spLocks noChangeShapeType="1"/>
              </p:cNvSpPr>
              <p:nvPr/>
            </p:nvSpPr>
            <p:spPr bwMode="auto">
              <a:xfrm flipV="1">
                <a:off x="4059" y="2840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Line 23"/>
              <p:cNvSpPr>
                <a:spLocks noChangeShapeType="1"/>
              </p:cNvSpPr>
              <p:nvPr/>
            </p:nvSpPr>
            <p:spPr bwMode="auto">
              <a:xfrm>
                <a:off x="4195" y="2840"/>
                <a:ext cx="18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2" name="Group 24"/>
            <p:cNvGrpSpPr>
              <a:grpSpLocks/>
            </p:cNvGrpSpPr>
            <p:nvPr/>
          </p:nvGrpSpPr>
          <p:grpSpPr bwMode="auto">
            <a:xfrm flipH="1">
              <a:off x="-1338" y="3430"/>
              <a:ext cx="272" cy="454"/>
              <a:chOff x="4059" y="2840"/>
              <a:chExt cx="318" cy="454"/>
            </a:xfrm>
          </p:grpSpPr>
          <p:sp>
            <p:nvSpPr>
              <p:cNvPr id="32793" name="Line 25"/>
              <p:cNvSpPr>
                <a:spLocks noChangeShapeType="1"/>
              </p:cNvSpPr>
              <p:nvPr/>
            </p:nvSpPr>
            <p:spPr bwMode="auto">
              <a:xfrm flipV="1">
                <a:off x="4059" y="2840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4" name="Line 26"/>
              <p:cNvSpPr>
                <a:spLocks noChangeShapeType="1"/>
              </p:cNvSpPr>
              <p:nvPr/>
            </p:nvSpPr>
            <p:spPr bwMode="auto">
              <a:xfrm>
                <a:off x="4195" y="2840"/>
                <a:ext cx="18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5" name="Group 27"/>
            <p:cNvGrpSpPr>
              <a:grpSpLocks/>
            </p:cNvGrpSpPr>
            <p:nvPr/>
          </p:nvGrpSpPr>
          <p:grpSpPr bwMode="auto">
            <a:xfrm>
              <a:off x="-1066" y="3294"/>
              <a:ext cx="182" cy="544"/>
              <a:chOff x="4059" y="2840"/>
              <a:chExt cx="318" cy="454"/>
            </a:xfrm>
          </p:grpSpPr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 flipV="1">
                <a:off x="4059" y="2840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7" name="Line 29"/>
              <p:cNvSpPr>
                <a:spLocks noChangeShapeType="1"/>
              </p:cNvSpPr>
              <p:nvPr/>
            </p:nvSpPr>
            <p:spPr bwMode="auto">
              <a:xfrm>
                <a:off x="4195" y="2840"/>
                <a:ext cx="18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8" name="Group 30"/>
            <p:cNvGrpSpPr>
              <a:grpSpLocks/>
            </p:cNvGrpSpPr>
            <p:nvPr/>
          </p:nvGrpSpPr>
          <p:grpSpPr bwMode="auto">
            <a:xfrm flipH="1">
              <a:off x="-1202" y="3248"/>
              <a:ext cx="136" cy="544"/>
              <a:chOff x="4059" y="2840"/>
              <a:chExt cx="318" cy="454"/>
            </a:xfrm>
          </p:grpSpPr>
          <p:sp>
            <p:nvSpPr>
              <p:cNvPr id="32799" name="Line 31"/>
              <p:cNvSpPr>
                <a:spLocks noChangeShapeType="1"/>
              </p:cNvSpPr>
              <p:nvPr/>
            </p:nvSpPr>
            <p:spPr bwMode="auto">
              <a:xfrm flipV="1">
                <a:off x="4059" y="2840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Line 32"/>
              <p:cNvSpPr>
                <a:spLocks noChangeShapeType="1"/>
              </p:cNvSpPr>
              <p:nvPr/>
            </p:nvSpPr>
            <p:spPr bwMode="auto">
              <a:xfrm>
                <a:off x="4195" y="2840"/>
                <a:ext cx="18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220663" y="6096207"/>
            <a:ext cx="2449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В-лимфоцит</a:t>
            </a:r>
          </a:p>
        </p:txBody>
      </p:sp>
      <p:grpSp>
        <p:nvGrpSpPr>
          <p:cNvPr id="32802" name="Group 34"/>
          <p:cNvGrpSpPr>
            <a:grpSpLocks/>
          </p:cNvGrpSpPr>
          <p:nvPr/>
        </p:nvGrpSpPr>
        <p:grpSpPr bwMode="auto">
          <a:xfrm>
            <a:off x="594520" y="4138211"/>
            <a:ext cx="1401762" cy="1484313"/>
            <a:chOff x="421" y="2804"/>
            <a:chExt cx="883" cy="935"/>
          </a:xfrm>
        </p:grpSpPr>
        <p:sp>
          <p:nvSpPr>
            <p:cNvPr id="32803" name="Freeform 35" descr="Фиолетовый узор"/>
            <p:cNvSpPr>
              <a:spLocks/>
            </p:cNvSpPr>
            <p:nvPr/>
          </p:nvSpPr>
          <p:spPr bwMode="auto">
            <a:xfrm>
              <a:off x="421" y="2804"/>
              <a:ext cx="883" cy="935"/>
            </a:xfrm>
            <a:custGeom>
              <a:avLst/>
              <a:gdLst>
                <a:gd name="T0" fmla="*/ 79 w 883"/>
                <a:gd name="T1" fmla="*/ 65 h 935"/>
                <a:gd name="T2" fmla="*/ 166 w 883"/>
                <a:gd name="T3" fmla="*/ 11 h 935"/>
                <a:gd name="T4" fmla="*/ 198 w 883"/>
                <a:gd name="T5" fmla="*/ 0 h 935"/>
                <a:gd name="T6" fmla="*/ 514 w 883"/>
                <a:gd name="T7" fmla="*/ 43 h 935"/>
                <a:gd name="T8" fmla="*/ 644 w 883"/>
                <a:gd name="T9" fmla="*/ 152 h 935"/>
                <a:gd name="T10" fmla="*/ 709 w 883"/>
                <a:gd name="T11" fmla="*/ 217 h 935"/>
                <a:gd name="T12" fmla="*/ 883 w 883"/>
                <a:gd name="T13" fmla="*/ 435 h 935"/>
                <a:gd name="T14" fmla="*/ 872 w 883"/>
                <a:gd name="T15" fmla="*/ 674 h 935"/>
                <a:gd name="T16" fmla="*/ 492 w 883"/>
                <a:gd name="T17" fmla="*/ 935 h 935"/>
                <a:gd name="T18" fmla="*/ 90 w 883"/>
                <a:gd name="T19" fmla="*/ 761 h 935"/>
                <a:gd name="T20" fmla="*/ 79 w 883"/>
                <a:gd name="T21" fmla="*/ 728 h 935"/>
                <a:gd name="T22" fmla="*/ 35 w 883"/>
                <a:gd name="T23" fmla="*/ 663 h 935"/>
                <a:gd name="T24" fmla="*/ 25 w 883"/>
                <a:gd name="T25" fmla="*/ 630 h 935"/>
                <a:gd name="T26" fmla="*/ 3 w 883"/>
                <a:gd name="T27" fmla="*/ 565 h 935"/>
                <a:gd name="T28" fmla="*/ 14 w 883"/>
                <a:gd name="T29" fmla="*/ 109 h 935"/>
                <a:gd name="T30" fmla="*/ 46 w 883"/>
                <a:gd name="T31" fmla="*/ 87 h 935"/>
                <a:gd name="T32" fmla="*/ 155 w 883"/>
                <a:gd name="T33" fmla="*/ 22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935">
                  <a:moveTo>
                    <a:pt x="79" y="65"/>
                  </a:moveTo>
                  <a:cubicBezTo>
                    <a:pt x="114" y="14"/>
                    <a:pt x="89" y="37"/>
                    <a:pt x="166" y="11"/>
                  </a:cubicBezTo>
                  <a:cubicBezTo>
                    <a:pt x="177" y="7"/>
                    <a:pt x="198" y="0"/>
                    <a:pt x="198" y="0"/>
                  </a:cubicBezTo>
                  <a:cubicBezTo>
                    <a:pt x="311" y="8"/>
                    <a:pt x="406" y="18"/>
                    <a:pt x="514" y="43"/>
                  </a:cubicBezTo>
                  <a:cubicBezTo>
                    <a:pt x="604" y="104"/>
                    <a:pt x="560" y="68"/>
                    <a:pt x="644" y="152"/>
                  </a:cubicBezTo>
                  <a:cubicBezTo>
                    <a:pt x="666" y="174"/>
                    <a:pt x="684" y="200"/>
                    <a:pt x="709" y="217"/>
                  </a:cubicBezTo>
                  <a:cubicBezTo>
                    <a:pt x="786" y="269"/>
                    <a:pt x="853" y="346"/>
                    <a:pt x="883" y="435"/>
                  </a:cubicBezTo>
                  <a:cubicBezTo>
                    <a:pt x="879" y="515"/>
                    <a:pt x="878" y="595"/>
                    <a:pt x="872" y="674"/>
                  </a:cubicBezTo>
                  <a:cubicBezTo>
                    <a:pt x="859" y="835"/>
                    <a:pt x="614" y="894"/>
                    <a:pt x="492" y="935"/>
                  </a:cubicBezTo>
                  <a:cubicBezTo>
                    <a:pt x="300" y="923"/>
                    <a:pt x="203" y="925"/>
                    <a:pt x="90" y="761"/>
                  </a:cubicBezTo>
                  <a:cubicBezTo>
                    <a:pt x="86" y="750"/>
                    <a:pt x="85" y="738"/>
                    <a:pt x="79" y="728"/>
                  </a:cubicBezTo>
                  <a:cubicBezTo>
                    <a:pt x="66" y="705"/>
                    <a:pt x="35" y="663"/>
                    <a:pt x="35" y="663"/>
                  </a:cubicBezTo>
                  <a:cubicBezTo>
                    <a:pt x="32" y="652"/>
                    <a:pt x="29" y="641"/>
                    <a:pt x="25" y="630"/>
                  </a:cubicBezTo>
                  <a:cubicBezTo>
                    <a:pt x="18" y="608"/>
                    <a:pt x="3" y="565"/>
                    <a:pt x="3" y="565"/>
                  </a:cubicBezTo>
                  <a:cubicBezTo>
                    <a:pt x="7" y="413"/>
                    <a:pt x="0" y="260"/>
                    <a:pt x="14" y="109"/>
                  </a:cubicBezTo>
                  <a:cubicBezTo>
                    <a:pt x="15" y="96"/>
                    <a:pt x="34" y="93"/>
                    <a:pt x="46" y="87"/>
                  </a:cubicBezTo>
                  <a:cubicBezTo>
                    <a:pt x="84" y="68"/>
                    <a:pt x="123" y="54"/>
                    <a:pt x="155" y="22"/>
                  </a:cubicBezTo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703" y="3113"/>
              <a:ext cx="317" cy="3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4145955" y="442118"/>
            <a:ext cx="4500562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Т-хелпер сообщает Т- и В- лимфоцитам, где находится антиген.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В-лимфоцит вырабатывает антитела, а Т-лимфоциты разрушают мембрану антигена.</a:t>
            </a:r>
          </a:p>
        </p:txBody>
      </p:sp>
      <p:grpSp>
        <p:nvGrpSpPr>
          <p:cNvPr id="32812" name="Group 44"/>
          <p:cNvGrpSpPr>
            <a:grpSpLocks/>
          </p:cNvGrpSpPr>
          <p:nvPr/>
        </p:nvGrpSpPr>
        <p:grpSpPr bwMode="auto">
          <a:xfrm>
            <a:off x="532517" y="4446980"/>
            <a:ext cx="720725" cy="1008063"/>
            <a:chOff x="2290" y="1616"/>
            <a:chExt cx="454" cy="635"/>
          </a:xfrm>
        </p:grpSpPr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>
              <a:off x="2381" y="1616"/>
              <a:ext cx="136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 flipH="1">
              <a:off x="2517" y="1616"/>
              <a:ext cx="182" cy="2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2517" y="1888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 flipH="1">
              <a:off x="2562" y="1661"/>
              <a:ext cx="182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>
              <a:off x="2290" y="1616"/>
              <a:ext cx="182" cy="3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818" name="Group 50"/>
          <p:cNvGrpSpPr>
            <a:grpSpLocks/>
          </p:cNvGrpSpPr>
          <p:nvPr/>
        </p:nvGrpSpPr>
        <p:grpSpPr bwMode="auto">
          <a:xfrm rot="9385337">
            <a:off x="827088" y="4508500"/>
            <a:ext cx="720725" cy="1008063"/>
            <a:chOff x="2290" y="1616"/>
            <a:chExt cx="454" cy="635"/>
          </a:xfrm>
        </p:grpSpPr>
        <p:sp>
          <p:nvSpPr>
            <p:cNvPr id="32819" name="Line 51"/>
            <p:cNvSpPr>
              <a:spLocks noChangeShapeType="1"/>
            </p:cNvSpPr>
            <p:nvPr/>
          </p:nvSpPr>
          <p:spPr bwMode="auto">
            <a:xfrm>
              <a:off x="2381" y="1616"/>
              <a:ext cx="136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0" name="Line 52"/>
            <p:cNvSpPr>
              <a:spLocks noChangeShapeType="1"/>
            </p:cNvSpPr>
            <p:nvPr/>
          </p:nvSpPr>
          <p:spPr bwMode="auto">
            <a:xfrm flipH="1">
              <a:off x="2517" y="1616"/>
              <a:ext cx="182" cy="2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>
              <a:off x="2517" y="1888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2" name="Line 54"/>
            <p:cNvSpPr>
              <a:spLocks noChangeShapeType="1"/>
            </p:cNvSpPr>
            <p:nvPr/>
          </p:nvSpPr>
          <p:spPr bwMode="auto">
            <a:xfrm flipH="1">
              <a:off x="2562" y="1661"/>
              <a:ext cx="182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3" name="Line 55"/>
            <p:cNvSpPr>
              <a:spLocks noChangeShapeType="1"/>
            </p:cNvSpPr>
            <p:nvPr/>
          </p:nvSpPr>
          <p:spPr bwMode="auto">
            <a:xfrm>
              <a:off x="2290" y="1616"/>
              <a:ext cx="182" cy="3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824" name="Group 56"/>
          <p:cNvGrpSpPr>
            <a:grpSpLocks/>
          </p:cNvGrpSpPr>
          <p:nvPr/>
        </p:nvGrpSpPr>
        <p:grpSpPr bwMode="auto">
          <a:xfrm>
            <a:off x="1042988" y="4724400"/>
            <a:ext cx="720725" cy="1008063"/>
            <a:chOff x="2290" y="1616"/>
            <a:chExt cx="454" cy="635"/>
          </a:xfrm>
        </p:grpSpPr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>
              <a:off x="2381" y="1616"/>
              <a:ext cx="136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6" name="Line 58"/>
            <p:cNvSpPr>
              <a:spLocks noChangeShapeType="1"/>
            </p:cNvSpPr>
            <p:nvPr/>
          </p:nvSpPr>
          <p:spPr bwMode="auto">
            <a:xfrm flipH="1">
              <a:off x="2517" y="1616"/>
              <a:ext cx="182" cy="2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7" name="Line 59"/>
            <p:cNvSpPr>
              <a:spLocks noChangeShapeType="1"/>
            </p:cNvSpPr>
            <p:nvPr/>
          </p:nvSpPr>
          <p:spPr bwMode="auto">
            <a:xfrm>
              <a:off x="2517" y="1888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8" name="Line 60"/>
            <p:cNvSpPr>
              <a:spLocks noChangeShapeType="1"/>
            </p:cNvSpPr>
            <p:nvPr/>
          </p:nvSpPr>
          <p:spPr bwMode="auto">
            <a:xfrm flipH="1">
              <a:off x="2562" y="1661"/>
              <a:ext cx="182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9" name="Line 61"/>
            <p:cNvSpPr>
              <a:spLocks noChangeShapeType="1"/>
            </p:cNvSpPr>
            <p:nvPr/>
          </p:nvSpPr>
          <p:spPr bwMode="auto">
            <a:xfrm>
              <a:off x="2290" y="1616"/>
              <a:ext cx="182" cy="3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830" name="Group 62"/>
          <p:cNvGrpSpPr>
            <a:grpSpLocks/>
          </p:cNvGrpSpPr>
          <p:nvPr/>
        </p:nvGrpSpPr>
        <p:grpSpPr bwMode="auto">
          <a:xfrm>
            <a:off x="6877050" y="5849938"/>
            <a:ext cx="720725" cy="1008062"/>
            <a:chOff x="2290" y="1616"/>
            <a:chExt cx="454" cy="635"/>
          </a:xfrm>
        </p:grpSpPr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>
              <a:off x="2381" y="1616"/>
              <a:ext cx="136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 flipH="1">
              <a:off x="2517" y="1616"/>
              <a:ext cx="182" cy="2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3" name="Line 65"/>
            <p:cNvSpPr>
              <a:spLocks noChangeShapeType="1"/>
            </p:cNvSpPr>
            <p:nvPr/>
          </p:nvSpPr>
          <p:spPr bwMode="auto">
            <a:xfrm>
              <a:off x="2517" y="1888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4" name="Line 66"/>
            <p:cNvSpPr>
              <a:spLocks noChangeShapeType="1"/>
            </p:cNvSpPr>
            <p:nvPr/>
          </p:nvSpPr>
          <p:spPr bwMode="auto">
            <a:xfrm flipH="1">
              <a:off x="2562" y="1661"/>
              <a:ext cx="182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5" name="Line 67"/>
            <p:cNvSpPr>
              <a:spLocks noChangeShapeType="1"/>
            </p:cNvSpPr>
            <p:nvPr/>
          </p:nvSpPr>
          <p:spPr bwMode="auto">
            <a:xfrm>
              <a:off x="2290" y="1616"/>
              <a:ext cx="182" cy="3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836" name="Group 68"/>
          <p:cNvGrpSpPr>
            <a:grpSpLocks/>
          </p:cNvGrpSpPr>
          <p:nvPr/>
        </p:nvGrpSpPr>
        <p:grpSpPr bwMode="auto">
          <a:xfrm rot="14382552">
            <a:off x="7595394" y="4725194"/>
            <a:ext cx="720725" cy="1008063"/>
            <a:chOff x="2290" y="1616"/>
            <a:chExt cx="454" cy="635"/>
          </a:xfrm>
        </p:grpSpPr>
        <p:sp>
          <p:nvSpPr>
            <p:cNvPr id="32837" name="Line 69"/>
            <p:cNvSpPr>
              <a:spLocks noChangeShapeType="1"/>
            </p:cNvSpPr>
            <p:nvPr/>
          </p:nvSpPr>
          <p:spPr bwMode="auto">
            <a:xfrm>
              <a:off x="2381" y="1616"/>
              <a:ext cx="136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 flipH="1">
              <a:off x="2517" y="1616"/>
              <a:ext cx="182" cy="2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9" name="Line 71"/>
            <p:cNvSpPr>
              <a:spLocks noChangeShapeType="1"/>
            </p:cNvSpPr>
            <p:nvPr/>
          </p:nvSpPr>
          <p:spPr bwMode="auto">
            <a:xfrm>
              <a:off x="2517" y="1888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0" name="Line 72"/>
            <p:cNvSpPr>
              <a:spLocks noChangeShapeType="1"/>
            </p:cNvSpPr>
            <p:nvPr/>
          </p:nvSpPr>
          <p:spPr bwMode="auto">
            <a:xfrm flipH="1">
              <a:off x="2562" y="1661"/>
              <a:ext cx="182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1" name="Line 73"/>
            <p:cNvSpPr>
              <a:spLocks noChangeShapeType="1"/>
            </p:cNvSpPr>
            <p:nvPr/>
          </p:nvSpPr>
          <p:spPr bwMode="auto">
            <a:xfrm>
              <a:off x="2290" y="1616"/>
              <a:ext cx="182" cy="3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4290417" y="2121984"/>
            <a:ext cx="4356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В-лимфоцит выделяет антитела, угнетающие вирус, и подавляющие его существование</a:t>
            </a:r>
          </a:p>
        </p:txBody>
      </p:sp>
      <p:grpSp>
        <p:nvGrpSpPr>
          <p:cNvPr id="32843" name="Group 75"/>
          <p:cNvGrpSpPr>
            <a:grpSpLocks/>
          </p:cNvGrpSpPr>
          <p:nvPr/>
        </p:nvGrpSpPr>
        <p:grpSpPr bwMode="auto">
          <a:xfrm rot="10800000">
            <a:off x="6732588" y="4076700"/>
            <a:ext cx="720725" cy="1008063"/>
            <a:chOff x="2290" y="1616"/>
            <a:chExt cx="454" cy="635"/>
          </a:xfrm>
        </p:grpSpPr>
        <p:sp>
          <p:nvSpPr>
            <p:cNvPr id="32844" name="Line 76"/>
            <p:cNvSpPr>
              <a:spLocks noChangeShapeType="1"/>
            </p:cNvSpPr>
            <p:nvPr/>
          </p:nvSpPr>
          <p:spPr bwMode="auto">
            <a:xfrm>
              <a:off x="2381" y="1616"/>
              <a:ext cx="136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5" name="Line 77"/>
            <p:cNvSpPr>
              <a:spLocks noChangeShapeType="1"/>
            </p:cNvSpPr>
            <p:nvPr/>
          </p:nvSpPr>
          <p:spPr bwMode="auto">
            <a:xfrm flipH="1">
              <a:off x="2517" y="1616"/>
              <a:ext cx="182" cy="2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6" name="Line 78"/>
            <p:cNvSpPr>
              <a:spLocks noChangeShapeType="1"/>
            </p:cNvSpPr>
            <p:nvPr/>
          </p:nvSpPr>
          <p:spPr bwMode="auto">
            <a:xfrm>
              <a:off x="2517" y="1888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7" name="Line 79"/>
            <p:cNvSpPr>
              <a:spLocks noChangeShapeType="1"/>
            </p:cNvSpPr>
            <p:nvPr/>
          </p:nvSpPr>
          <p:spPr bwMode="auto">
            <a:xfrm flipH="1">
              <a:off x="2562" y="1661"/>
              <a:ext cx="182" cy="2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8" name="Line 80"/>
            <p:cNvSpPr>
              <a:spLocks noChangeShapeType="1"/>
            </p:cNvSpPr>
            <p:nvPr/>
          </p:nvSpPr>
          <p:spPr bwMode="auto">
            <a:xfrm>
              <a:off x="2290" y="1616"/>
              <a:ext cx="182" cy="3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736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C -0.00243 -0.01759 -0.00538 -0.03541 -0.01285 -0.05023 C -0.01684 -0.06759 -0.02379 -0.08194 -0.02552 -0.10046 C -0.02813 -0.12708 -0.02917 -0.15393 -0.03195 -0.18055 C -0.03351 -0.19745 -0.03698 -0.21389 -0.0382 -0.23079 C -0.03959 -0.2493 -0.04045 -0.27199 -0.04462 -0.28981 C -0.05191 -0.32129 -0.05834 -0.35324 -0.06597 -0.38472 C -0.06823 -0.39421 -0.07257 -0.40162 -0.07431 -0.41134 C -0.079 -0.43611 -0.07778 -0.45694 -0.08073 -0.48518 C -0.08143 -0.49213 -0.08056 -0.49977 -0.08281 -0.50602 C -0.08386 -0.50879 -0.08715 -0.50787 -0.08924 -0.50879 C -0.0915 -0.50972 -0.0934 -0.51157 -0.09566 -0.5118 C -0.1125 -0.51366 -0.12969 -0.51389 -0.14653 -0.51481 C -0.1849 -0.52824 -0.15781 -0.5206 -0.22952 -0.52361 C -0.23663 -0.525 -0.25052 -0.52662 -0.25712 -0.53264 C -0.26528 -0.54028 -0.26111 -0.53727 -0.26997 -0.54143 C -0.27361 -0.54491 -0.27986 -0.55509 -0.28056 -0.53842 C -0.28264 -0.49815 -0.28143 -0.45764 -0.28264 -0.41736 C -0.2842 -0.35879 -0.29132 -0.29074 -0.30191 -0.23379 C -0.30122 -0.22384 -0.30261 -0.21319 -0.29965 -0.20416 C -0.29879 -0.20139 -0.29549 -0.20717 -0.29323 -0.20717 C -0.27847 -0.20717 -0.26354 -0.20509 -0.24879 -0.20416 C -0.20799 -0.18495 -0.16771 -0.16759 -0.12535 -0.15671 C -0.10295 -0.15092 -0.07969 -0.15278 -0.05747 -0.14491 C -0.03993 -0.13889 -0.02413 -0.13171 -0.00625 -0.12708 C 0.0066 -0.12384 0.0033 -0.12454 0.01701 -0.11829 C 0.0191 -0.11736 0.02344 -0.11528 0.02344 -0.11504 C 0.04965 -0.1162 0.07569 -0.11643 0.10191 -0.11829 C 0.11406 -0.11921 0.12621 -0.12754 0.13819 -0.13009 C 0.16996 -0.1368 0.20243 -0.14028 0.23385 -0.15092 C 0.27673 -0.16551 0.31128 -0.18634 0.35712 -0.18634 " pathEditMode="relative" rAng="0" ptsTypes="ffffffffffffffffffffffffffffffA">
                                      <p:cBhvr>
                                        <p:cTn id="11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85 L -0.07795 -0.347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3.46278E-6 C 0.00417 -0.03236 0.00399 -0.06934 0.01927 -0.09755 C 0.06302 -0.26167 -0.04653 -0.60957 -0.04653 -0.60934 " pathEditMode="relative" rAng="0" ptsTypes="ffA">
                                      <p:cBhvr>
                                        <p:cTn id="54" dur="2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3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05871E-6 L -0.04722 -0.35668 " pathEditMode="relative" ptsTypes="AA">
                                      <p:cBhvr>
                                        <p:cTn id="61" dur="20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7083E-6 C -0.05347 -0.01641 -0.11042 -0.0141 -0.1651 -0.02011 C -0.18854 -0.02542 -0.21215 -0.0245 -0.23559 -0.02982 C -0.24444 -0.03167 -0.26215 -0.03629 -0.26215 -0.03606 C -0.27135 -0.04577 -0.28403 -0.05201 -0.29514 -0.05594 C -0.31024 -0.0675 -0.32674 -0.06657 -0.3434 -0.07235 C -0.35174 -0.0809 -0.35729 -0.08275 -0.36753 -0.08576 C -0.37517 -0.09362 -0.38108 -0.09454 -0.38958 -0.0994 C -0.39913 -0.10471 -0.39861 -0.10679 -0.40712 -0.11581 C -0.40955 -0.11812 -0.41128 -0.12066 -0.41389 -0.12228 C -0.41823 -0.12505 -0.42726 -0.12875 -0.42726 -0.12852 C -0.43871 -0.14054 -0.43108 -0.1343 -0.45104 -0.14193 C -0.45399 -0.14285 -0.46024 -0.14517 -0.46024 -0.14493 C -0.47535 -0.15695 -0.4625 -0.14886 -0.48194 -0.1551 C -0.49809 -0.15996 -0.51024 -0.16551 -0.52604 -0.16851 C -0.54948 -0.18585 -0.57448 -0.18192 -0.60104 -0.18492 C -0.60555 -0.18562 -0.60972 -0.18724 -0.61424 -0.18816 C -0.62448 -0.18978 -0.63472 -0.19047 -0.64479 -0.1914 C -0.6493 -0.19255 -0.65382 -0.19278 -0.65816 -0.19486 C -0.66111 -0.19671 -0.66371 -0.20041 -0.66684 -0.2018 C -0.67708 -0.20573 -0.6875 -0.20573 -0.69774 -0.20827 C -0.71458 -0.21682 -0.70625 -0.21359 -0.72187 -0.21844 C -0.73108 -0.22746 -0.73871 -0.23832 -0.74826 -0.2478 C -0.75035 -0.25011 -0.75486 -0.25427 -0.75486 -0.25404 C -0.76649 -0.28109 -0.75121 -0.24872 -0.76597 -0.27069 C -0.76788 -0.27369 -0.7684 -0.27785 -0.77014 -0.28086 C -0.78003 -0.29819 -0.77344 -0.28386 -0.78351 -0.29727 C -0.78802 -0.30351 -0.79219 -0.31044 -0.79687 -0.31715 C -0.80052 -0.32293 -0.80555 -0.32593 -0.81007 -0.33079 C -0.81215 -0.33287 -0.81667 -0.33703 -0.81667 -0.3368 C -0.82864 -0.36431 -0.81267 -0.33148 -0.82743 -0.35367 C -0.83767 -0.3687 -0.82569 -0.36014 -0.83837 -0.36685 C -0.8401 -0.37032 -0.8408 -0.37401 -0.84305 -0.37656 C -0.84687 -0.38187 -0.85608 -0.3902 -0.85608 -0.38973 C -0.85764 -0.39343 -0.85833 -0.39759 -0.86059 -0.40014 C -0.86441 -0.40499 -0.87361 -0.41308 -0.87361 -0.41285 C -0.87865 -0.42441 -0.88524 -0.42903 -0.89097 -0.43966 C -0.90625 -0.46671 -0.88333 -0.43111 -0.90208 -0.45931 C -0.90972 -0.49399 -0.90799 -0.52982 -0.91094 -0.56518 C -0.91267 -0.58437 -0.91788 -0.60656 -0.92205 -0.62459 C -0.92292 -0.64193 -0.92674 -0.69325 -0.92205 -0.71058 C -0.91996 -0.71798 -0.91319 -0.71937 -0.90885 -0.72376 C -0.90399 -0.72838 -0.90035 -0.73532 -0.89549 -0.7404 C -0.89201 -0.7478 -0.88316 -0.76259 -0.87795 -0.76652 C -0.87396 -0.76999 -0.86944 -0.77092 -0.86493 -0.77346 C -0.86267 -0.77438 -0.85816 -0.7767 -0.85816 -0.77646 C -0.85191 -0.77577 -0.84444 -0.77762 -0.83837 -0.77346 C -0.83576 -0.77138 -0.83733 -0.76468 -0.83628 -0.76028 C -0.83316 -0.74364 -0.83246 -0.73324 -0.82309 -0.72376 C -0.82066 -0.7129 -0.81684 -0.7048 -0.81424 -0.69417 C -0.81371 -0.6907 -0.81285 -0.68724 -0.81215 -0.684 C -0.81128 -0.67961 -0.81007 -0.67082 -0.81007 -0.67059 " pathEditMode="relative" rAng="0" ptsTypes="fffffffffffffffffffffffffffffffffffffffffffffffffffA">
                                      <p:cBhvr>
                                        <p:cTn id="64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3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7064E-6 L -0.03941 -0.27277 " pathEditMode="relative" ptsTypes="AA">
                                      <p:cBhvr>
                                        <p:cTn id="67" dur="2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16043E-6 C -0.01529 -0.01364 -0.00817 -0.00994 -0.01997 -0.01479 C -0.02588 -0.02265 -0.03629 -0.03722 -0.04445 -0.04161 C -0.04862 -0.04392 -0.05331 -0.04346 -0.05782 -0.04438 C -0.07414 -0.0668 -0.05348 -0.0393 -0.07344 -0.06218 C -0.08039 -0.07004 -0.08351 -0.07906 -0.09115 -0.08599 C -0.10157 -0.10656 -0.09706 -0.09778 -0.10452 -0.11257 C -0.11147 -0.12621 -0.1139 -0.1417 -0.12449 -0.15095 C -0.12726 -0.16204 -0.13282 -0.16782 -0.13785 -0.17753 C -0.14115 -0.19556 -0.13907 -0.18562 -0.14445 -0.20712 C -0.14532 -0.21059 -0.14775 -0.2129 -0.14897 -0.21613 C -0.15001 -0.21891 -0.15053 -0.22191 -0.15122 -0.22492 C -0.15608 -0.2478 -0.15834 -0.26445 -0.17119 -0.28109 C -0.17466 -0.30005 -0.17171 -0.28964 -0.1823 -0.31068 C -0.18577 -0.31761 -0.19567 -0.32848 -0.19567 -0.32848 C -0.19966 -0.34582 -0.1948 -0.32963 -0.20452 -0.34628 C -0.21459 -0.36338 -0.22119 -0.38326 -0.23785 -0.39066 C -0.24081 -0.39667 -0.24497 -0.40176 -0.24671 -0.40846 C -0.24827 -0.41447 -0.24862 -0.42117 -0.25122 -0.42626 C -0.25417 -0.43204 -0.25713 -0.43805 -0.26008 -0.44383 C -0.26164 -0.44683 -0.26355 -0.44938 -0.26442 -0.45284 C -0.26511 -0.45585 -0.26667 -0.46163 -0.26667 -0.46163 " pathEditMode="relative" ptsTypes="fffffffffffffffffffffA">
                                      <p:cBhvr>
                                        <p:cTn id="7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C 0.11233 0.00324 0.22361 0.00509 0.33577 0.00255 C 0.41094 -0.00994 0.48473 -0.03097 0.56059 -0.0356 C 0.66407 -0.03328 0.76667 -0.02288 0.86997 -0.01803 C 0.91875 -0.00786 0.97049 -0.00624 1.01979 -0.00624 " pathEditMode="relative" rAng="0" ptsTypes="ffffA">
                                      <p:cBhvr>
                                        <p:cTn id="100" dur="2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90" y="-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27277 C -0.02309 -0.27069 0.00955 -0.26931 0.025 -0.25798 C 0.03212 -0.25266 0.0375 -0.24365 0.04514 -0.24018 C 0.05886 -0.23394 0.08733 -0.22539 0.08733 -0.22539 C 0.09323 -0.22146 0.09862 -0.21568 0.10504 -0.2136 C 0.11094 -0.21152 0.12292 -0.20759 0.12292 -0.20759 C 0.12518 -0.20574 0.12709 -0.20319 0.12952 -0.20181 C 0.13386 -0.19927 0.14289 -0.1958 0.14289 -0.1958 C 0.16563 -0.17499 0.13108 -0.20504 0.15816 -0.18701 C 0.17275 -0.17731 0.18247 -0.15835 0.19844 -0.15142 C 0.20556 -0.14471 0.2132 -0.14286 0.22066 -0.13662 C 0.22379 -0.13408 0.22622 -0.12992 0.22952 -0.12784 C 0.2323 -0.12599 0.23559 -0.12645 0.23837 -0.12483 C 0.24445 -0.12136 0.2507 -0.11813 0.25625 -0.11304 C 0.25851 -0.11096 0.26042 -0.10865 0.26285 -0.10703 C 0.26806 -0.10356 0.27292 -0.1038 0.27848 -0.10102 C 0.2816 -0.0994 0.28421 -0.0964 0.28733 -0.09524 C 0.30035 -0.09085 0.31389 -0.089 0.32726 -0.08623 C 0.3316 -0.0853 0.34046 -0.08345 0.34046 -0.08345 C 0.36372 -0.07305 0.38802 -0.07051 0.41164 -0.06265 C 0.42049 -0.05687 0.42657 -0.05109 0.43594 -0.04786 C 0.43837 -0.04577 0.44046 -0.04346 0.44271 -0.04185 C 0.4448 -0.04046 0.4474 -0.04046 0.44948 -0.03907 C 0.45955 -0.03167 0.46563 -0.02289 0.47605 -0.01827 C 0.4783 -0.01619 0.48021 -0.01387 0.48282 -0.01226 C 0.4882 -0.00879 0.50261 -0.0081 0.50261 0.00254 " pathEditMode="relative" ptsTypes="fffffffffffffffffffffffffA">
                                      <p:cBhvr>
                                        <p:cTn id="104" dur="2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81" grpId="0"/>
      <p:bldP spid="32785" grpId="0"/>
      <p:bldP spid="32801" grpId="0"/>
      <p:bldP spid="32805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116631"/>
            <a:ext cx="8229600" cy="64807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Круги кровообращения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619219"/>
              </p:ext>
            </p:extLst>
          </p:nvPr>
        </p:nvGraphicFramePr>
        <p:xfrm>
          <a:off x="2195736" y="876229"/>
          <a:ext cx="3531964" cy="572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Точечный рисунок" r:id="rId3" imgW="1781424" imgH="2886478" progId="PBrush">
                  <p:embed/>
                </p:oleObj>
              </mc:Choice>
              <mc:Fallback>
                <p:oleObj name="Точечный рисунок" r:id="rId3" imgW="1781424" imgH="2886478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876229"/>
                        <a:ext cx="3531964" cy="5721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96906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сердца</a:t>
            </a:r>
            <a:endParaRPr lang="ru-RU" dirty="0"/>
          </a:p>
        </p:txBody>
      </p:sp>
      <p:pic>
        <p:nvPicPr>
          <p:cNvPr id="3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251520" y="1844824"/>
            <a:ext cx="8712968" cy="4078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3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42900" y="40667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Ответьте под какими номерами расположены части сердца</a:t>
            </a:r>
          </a:p>
        </p:txBody>
      </p:sp>
      <p:pic>
        <p:nvPicPr>
          <p:cNvPr id="54275" name="Picture 3" descr="СЕРД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926" y="1360777"/>
            <a:ext cx="3938588" cy="5355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729817" y="2852738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953000" y="2514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3581400" y="2743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2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800600" y="4648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657600" y="4953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181600" y="3810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5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3581400" y="3733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6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3657600" y="1752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7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2057400" y="29718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8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6324600" y="22860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9</a:t>
            </a:r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H="1">
            <a:off x="6096000" y="25146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 flipH="1">
            <a:off x="5943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4419600" y="56388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 animBg="1"/>
      <p:bldP spid="54296" grpId="0" animBg="1"/>
      <p:bldP spid="54297" grpId="0" animBg="1"/>
      <p:bldP spid="54298" grpId="0" animBg="1"/>
      <p:bldP spid="542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</a:rPr>
              <a:t>Определение тренированности сердца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7847012" cy="4537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                          П</a:t>
            </a:r>
            <a:r>
              <a:rPr lang="ru-RU" b="1" baseline="-25000" dirty="0" smtClean="0"/>
              <a:t>2</a:t>
            </a:r>
            <a:r>
              <a:rPr lang="ru-RU" b="1" dirty="0" smtClean="0"/>
              <a:t> -  П</a:t>
            </a:r>
            <a:r>
              <a:rPr lang="ru-RU" b="1" baseline="-25000" dirty="0" smtClean="0"/>
              <a:t>1</a:t>
            </a:r>
            <a:endParaRPr lang="ru-RU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               Т   = -------------- * 100%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                              П</a:t>
            </a:r>
            <a:r>
              <a:rPr lang="ru-RU" b="1" baseline="-25000" dirty="0" smtClean="0"/>
              <a:t>1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П</a:t>
            </a:r>
            <a:r>
              <a:rPr lang="ru-RU" b="1" baseline="-25000" dirty="0" smtClean="0"/>
              <a:t>1</a:t>
            </a:r>
            <a:r>
              <a:rPr lang="ru-RU" b="1" dirty="0" smtClean="0"/>
              <a:t> - частота пульса в положении сидя</a:t>
            </a:r>
          </a:p>
          <a:p>
            <a:pPr eaLnBrk="1" hangingPunct="1"/>
            <a:r>
              <a:rPr lang="ru-RU" b="1" dirty="0" smtClean="0"/>
              <a:t>П</a:t>
            </a:r>
            <a:r>
              <a:rPr lang="ru-RU" b="1" baseline="-25000" dirty="0" smtClean="0"/>
              <a:t>2</a:t>
            </a:r>
            <a:r>
              <a:rPr lang="ru-RU" b="1" dirty="0" smtClean="0"/>
              <a:t> - частота пульса после 10 приседаний.</a:t>
            </a:r>
          </a:p>
        </p:txBody>
      </p:sp>
    </p:spTree>
    <p:extLst>
      <p:ext uri="{BB962C8B-B14F-4D97-AF65-F5344CB8AC3E}">
        <p14:creationId xmlns:p14="http://schemas.microsoft.com/office/powerpoint/2010/main" val="248218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Результаты исследований учащихся 8 а класса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72475"/>
              </p:ext>
            </p:extLst>
          </p:nvPr>
        </p:nvGraphicFramePr>
        <p:xfrm>
          <a:off x="251520" y="98072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6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/>
              <a:t>Корреляция тренированности с показателями деятельности органов дыхания и сердечно – сосудистой </a:t>
            </a:r>
            <a:r>
              <a:rPr lang="ru-RU" sz="3200" b="1" dirty="0" smtClean="0"/>
              <a:t>системы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059273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1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622"/>
            <a:ext cx="8229600" cy="1143000"/>
          </a:xfrm>
        </p:spPr>
        <p:txBody>
          <a:bodyPr/>
          <a:lstStyle/>
          <a:p>
            <a:r>
              <a:rPr lang="ru-RU" b="1" dirty="0" smtClean="0"/>
              <a:t>Состав крови</a:t>
            </a:r>
            <a:endParaRPr lang="ru-RU" b="1" dirty="0"/>
          </a:p>
        </p:txBody>
      </p:sp>
      <p:pic>
        <p:nvPicPr>
          <p:cNvPr id="4" name="Picture 2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53395" r="58893" b="10745"/>
          <a:stretch>
            <a:fillRect/>
          </a:stretch>
        </p:blipFill>
        <p:spPr>
          <a:xfrm>
            <a:off x="1907704" y="1272163"/>
            <a:ext cx="5184576" cy="34574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483768" y="6093296"/>
            <a:ext cx="4032448" cy="504056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Форменные элементы</a:t>
            </a:r>
            <a:endParaRPr lang="ru-RU" sz="28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5013176"/>
            <a:ext cx="144016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Корреляция тренированности с показателями деятельности органов дыхания и сердечно – сосудистой системы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504457"/>
              </p:ext>
            </p:extLst>
          </p:nvPr>
        </p:nvGraphicFramePr>
        <p:xfrm>
          <a:off x="539552" y="2132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2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крови здорового человека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крови: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эритроциты - 4,5 - 5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млн.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мл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лейкоциты - 4 - 9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мл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скорость оседания эритроцитов  (СОЭ) - 1 - 1,5 мм/ч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гемоглобина - 7-8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ммоль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/л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концентрация глюкозы - 0,10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0,12 %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None/>
            </a:pPr>
            <a:endParaRPr lang="ru-RU" sz="28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Изучив показания анализа крови, определите состояние здоровья пациента 1 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398432"/>
              </p:ext>
            </p:extLst>
          </p:nvPr>
        </p:nvGraphicFramePr>
        <p:xfrm>
          <a:off x="457200" y="1600200"/>
          <a:ext cx="8229600" cy="507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872"/>
                <a:gridCol w="3466728"/>
              </a:tblGrid>
              <a:tr h="820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Компоненты крови</a:t>
                      </a:r>
                      <a:endParaRPr lang="ru-RU" sz="3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3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эритроцитов (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мм</a:t>
                      </a:r>
                      <a:r>
                        <a:rPr lang="ru-RU" sz="2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4,5 млн.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Содержание гемоглобина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(1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7,5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ммоль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/л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Скорость оседания эритроцитов (СОЭ), мм/ч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1,35 мм/ч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лейкоцитов  (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мм</a:t>
                      </a:r>
                      <a:r>
                        <a:rPr lang="ru-RU" sz="2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6, 5 тыс.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Концентрация глюкозы (%)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0,3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Изучив показания анализа крови, определите состояние здоровья пациента 2 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676637"/>
              </p:ext>
            </p:extLst>
          </p:nvPr>
        </p:nvGraphicFramePr>
        <p:xfrm>
          <a:off x="457200" y="1600200"/>
          <a:ext cx="822960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872"/>
                <a:gridCol w="3466728"/>
              </a:tblGrid>
              <a:tr h="820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Компоненты крови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эритроцитов (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мм</a:t>
                      </a:r>
                      <a:r>
                        <a:rPr lang="ru-RU" sz="2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 млн.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Содержание гемоглобина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(1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7,9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/л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Скорость оседания эритроцитов (СОЭ), мм/ч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1,14 мм/ч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лейкоцитов  (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мм</a:t>
                      </a:r>
                      <a:r>
                        <a:rPr lang="ru-RU" sz="2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12, 5 тыс.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Концентрация глюкозы (%)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0,12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7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Изучив показания анализа крови, определите состояние здоровья пациента 3 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850596"/>
              </p:ext>
            </p:extLst>
          </p:nvPr>
        </p:nvGraphicFramePr>
        <p:xfrm>
          <a:off x="457200" y="1600200"/>
          <a:ext cx="822960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872"/>
                <a:gridCol w="3466728"/>
              </a:tblGrid>
              <a:tr h="820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Компоненты крови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эритроцитов (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мм</a:t>
                      </a:r>
                      <a:r>
                        <a:rPr lang="ru-RU" sz="2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 млн.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Содержание гемоглобина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(1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6,1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/л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Скорость оседания эритроцитов (СОЭ), мм/ч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1,14 мм/ч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лейкоцитов  (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мм</a:t>
                      </a:r>
                      <a:r>
                        <a:rPr lang="ru-RU" sz="2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8, 5 тыс.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Концентрация глюкозы (%)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0,11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Путешествие с кислородом от легких к мышцам ноги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88816"/>
            <a:ext cx="222545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Альвеолы легких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14048"/>
            <a:ext cx="273630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Капилляры малого круга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84" y="3325634"/>
            <a:ext cx="223343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Легочные вены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584" y="4389933"/>
            <a:ext cx="223343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Левое предсердие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76582"/>
            <a:ext cx="2225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Левый желудочек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584" y="6309320"/>
            <a:ext cx="223343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Аорта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6035406"/>
            <a:ext cx="252087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Общая подвздошная артерия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8216" y="6124654"/>
            <a:ext cx="237567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Бедренная артерия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8216" y="5013176"/>
            <a:ext cx="237567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Артериолы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8216" y="4020601"/>
            <a:ext cx="237567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Капилляры мышц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8216" y="3107792"/>
            <a:ext cx="237567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Тканевая жидкость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216" y="2229382"/>
            <a:ext cx="237567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Мышечная клетка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07704" y="1958148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63688" y="2836558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59580" y="3861048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20300" y="4926608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66392" y="5853420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23904" y="6504876"/>
            <a:ext cx="510848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</p:cNvCxnSpPr>
          <p:nvPr/>
        </p:nvCxnSpPr>
        <p:spPr>
          <a:xfrm flipV="1">
            <a:off x="6012752" y="6333946"/>
            <a:ext cx="402864" cy="2462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1" idx="0"/>
          </p:cNvCxnSpPr>
          <p:nvPr/>
        </p:nvCxnSpPr>
        <p:spPr>
          <a:xfrm flipV="1">
            <a:off x="7676052" y="5476582"/>
            <a:ext cx="0" cy="64807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676052" y="4437112"/>
            <a:ext cx="0" cy="4894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7676052" y="3573016"/>
            <a:ext cx="0" cy="3600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7676052" y="2636912"/>
            <a:ext cx="0" cy="4275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Путешествие с углекислым газом от мышц руки к легким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69036" y="2181208"/>
            <a:ext cx="22254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Альвеолы легких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2416" y="3186999"/>
            <a:ext cx="273630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Капилляры малого круга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9036" y="4110052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Легочные артерии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892" y="6081370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Правое  предсердие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892" y="5023507"/>
            <a:ext cx="222545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Правый  желудочек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44" y="6309320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Подключичная вена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6220072"/>
            <a:ext cx="25208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Верхняя полая вена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344" y="5382508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Плечевая вена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344" y="4415114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Артериолы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344" y="3371665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Капилляры мышц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344" y="2404904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Тканевая жидкость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344" y="1588816"/>
            <a:ext cx="22334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Мышечная клетка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66392" y="1949004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63688" y="2836558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59580" y="3861048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20300" y="4926608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66392" y="5853420"/>
            <a:ext cx="0" cy="455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23904" y="6504876"/>
            <a:ext cx="510848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26504" y="6333946"/>
            <a:ext cx="402864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7685752" y="2592719"/>
            <a:ext cx="0" cy="4876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633780" y="5514332"/>
            <a:ext cx="0" cy="4894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7642096" y="4599780"/>
            <a:ext cx="0" cy="3600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7670568" y="3636900"/>
            <a:ext cx="0" cy="4275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ltGray">
          <a:xfrm>
            <a:off x="304800" y="4572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Times New Roman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ltGray">
          <a:xfrm>
            <a:off x="457200" y="4572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Times New Roman" charset="0"/>
              </a:rPr>
              <a:t>Движение крови по большому кругу кровообращения</a:t>
            </a:r>
            <a:endParaRPr lang="ru-RU" sz="3600" b="1" dirty="0">
              <a:latin typeface="Times New Roman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ltGray">
          <a:xfrm>
            <a:off x="3124200" y="4419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400">
              <a:latin typeface="Times New Roman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ltGray">
          <a:xfrm>
            <a:off x="525250" y="5157192"/>
            <a:ext cx="1828800" cy="52322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 smtClean="0">
                <a:solidFill>
                  <a:schemeClr val="bg1"/>
                </a:solidFill>
                <a:latin typeface="Times New Roman" charset="0"/>
              </a:rPr>
              <a:t>Венулы</a:t>
            </a:r>
            <a:r>
              <a:rPr lang="ru-RU" sz="2800" b="1" dirty="0" smtClean="0">
                <a:solidFill>
                  <a:schemeClr val="bg1"/>
                </a:solidFill>
                <a:latin typeface="Times New Roman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3440829"/>
            <a:ext cx="2232248" cy="954107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Левый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желудочек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988840"/>
            <a:ext cx="1949642" cy="523220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Аорта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962135"/>
            <a:ext cx="2082062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Капилляры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1" y="3743980"/>
            <a:ext cx="2106960" cy="52322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Полые вены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4124980"/>
            <a:ext cx="1584176" cy="523220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Артерии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ltGray">
          <a:xfrm>
            <a:off x="6223220" y="5458447"/>
            <a:ext cx="2520280" cy="523220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charset="0"/>
              </a:rPr>
              <a:t>Артериолы  </a:t>
            </a:r>
            <a:endParaRPr lang="ru-RU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1916832"/>
            <a:ext cx="2232248" cy="954107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Правое предсердие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044934">
            <a:off x="5069956" y="2726923"/>
            <a:ext cx="973059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4959365">
            <a:off x="6639662" y="3138241"/>
            <a:ext cx="1292826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519622">
            <a:off x="6861189" y="4934290"/>
            <a:ext cx="727731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798052">
            <a:off x="4952904" y="5853786"/>
            <a:ext cx="973059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565723">
            <a:off x="1627655" y="5976854"/>
            <a:ext cx="973059" cy="288032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941512" y="4576276"/>
            <a:ext cx="737591" cy="288032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510296">
            <a:off x="978117" y="3127493"/>
            <a:ext cx="840609" cy="288032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7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40" grpId="0" animBg="1"/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ltGray">
          <a:xfrm>
            <a:off x="304800" y="4572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Times New Roman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ltGray">
          <a:xfrm>
            <a:off x="497555" y="260648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Times New Roman" charset="0"/>
              </a:rPr>
              <a:t>Движение крови по </a:t>
            </a:r>
            <a:r>
              <a:rPr lang="ru-RU" sz="3600" b="1" dirty="0" smtClean="0">
                <a:latin typeface="Times New Roman" charset="0"/>
              </a:rPr>
              <a:t>малому </a:t>
            </a:r>
            <a:r>
              <a:rPr lang="ru-RU" sz="3600" b="1" dirty="0">
                <a:latin typeface="Times New Roman" charset="0"/>
              </a:rPr>
              <a:t>кругу кровообращения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ltGray">
          <a:xfrm>
            <a:off x="3124200" y="4419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400">
              <a:latin typeface="Times New Roman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ltGray">
          <a:xfrm>
            <a:off x="425569" y="2721023"/>
            <a:ext cx="1828800" cy="52322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charset="0"/>
              </a:rPr>
              <a:t>Венозная </a:t>
            </a:r>
            <a:endParaRPr lang="ru-RU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0869" y="5672582"/>
            <a:ext cx="2232248" cy="954107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Правый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желудочек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8134" y="2051257"/>
            <a:ext cx="1949642" cy="954107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Легочные вены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0869" y="1844824"/>
            <a:ext cx="2082062" cy="52322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Капилляры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6304" y="4368856"/>
            <a:ext cx="2106960" cy="954107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Легочная артерия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ltGray">
          <a:xfrm>
            <a:off x="4799101" y="3487554"/>
            <a:ext cx="2520280" cy="523220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charset="0"/>
              </a:rPr>
              <a:t>Артериальная  </a:t>
            </a:r>
            <a:endParaRPr lang="ru-RU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6828" y="4941168"/>
            <a:ext cx="2232248" cy="95410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Левое  предсердие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710636">
            <a:off x="5019845" y="2224027"/>
            <a:ext cx="1292826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4576920">
            <a:off x="6079179" y="4275583"/>
            <a:ext cx="727731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831504">
            <a:off x="7297203" y="3284984"/>
            <a:ext cx="973059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718571">
            <a:off x="1774044" y="5576041"/>
            <a:ext cx="973059" cy="288032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637538">
            <a:off x="1885573" y="2202303"/>
            <a:ext cx="737591" cy="288032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919665" y="3605148"/>
            <a:ext cx="840609" cy="288032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93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40" grpId="0" animBg="1"/>
      <p:bldP spid="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Схема иммунной защиты организма человека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208823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Специфический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188" y="1713548"/>
            <a:ext cx="2088232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Неспецифический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01188"/>
            <a:ext cx="208823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Клеточный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2702328"/>
            <a:ext cx="208823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Гуморальный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429000"/>
            <a:ext cx="2304256" cy="255454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Отдельные виды Т- лимфоцитов атакуют и уничтожают инфицированные клетки, мутантные или чужеродные клетки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3573016"/>
            <a:ext cx="2232248" cy="13849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Защита посредством антител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2701188"/>
            <a:ext cx="2592288" cy="3046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Фагоцитоз, воспаление, образование интерферона, повышение температуры (выделение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пирогена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4996"/>
            <a:ext cx="81369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Форменные элементы крови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715962"/>
          </a:xfrm>
        </p:spPr>
        <p:txBody>
          <a:bodyPr>
            <a:normAutofit/>
          </a:bodyPr>
          <a:lstStyle/>
          <a:p>
            <a:r>
              <a:rPr lang="ru-RU" sz="4000" b="1"/>
              <a:t>Опишите  движение крови по сердцу</a:t>
            </a:r>
          </a:p>
        </p:txBody>
      </p:sp>
      <p:pic>
        <p:nvPicPr>
          <p:cNvPr id="55299" name="Picture 3" descr="серд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" r="63922" b="52347"/>
          <a:stretch>
            <a:fillRect/>
          </a:stretch>
        </p:blipFill>
        <p:spPr bwMode="auto">
          <a:xfrm>
            <a:off x="2133600" y="1143000"/>
            <a:ext cx="4156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5486400" y="2590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5486400" y="2438400"/>
            <a:ext cx="533400" cy="519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4419600" y="3276600"/>
            <a:ext cx="533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6096000" y="4114800"/>
            <a:ext cx="533400" cy="519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800600" y="4953000"/>
            <a:ext cx="533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3341914" y="1143000"/>
            <a:ext cx="533400" cy="519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3995936" y="3657600"/>
            <a:ext cx="423664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2514600" y="2667000"/>
            <a:ext cx="533400" cy="5191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2514600" y="5029200"/>
            <a:ext cx="533400" cy="5191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1828800" y="3962400"/>
            <a:ext cx="533400" cy="5191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2819400" y="6019800"/>
            <a:ext cx="5334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3810000" y="5410200"/>
            <a:ext cx="5334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1676400" y="3048000"/>
            <a:ext cx="533400" cy="3968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2438400" y="42672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2209800" y="335280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4114800" y="2133600"/>
            <a:ext cx="5334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 flipH="1">
            <a:off x="4876800" y="4343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 flipV="1">
            <a:off x="3352800" y="4953000"/>
            <a:ext cx="304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1" grpId="0" animBg="1"/>
      <p:bldP spid="55322" grpId="0" animBg="1"/>
      <p:bldP spid="55323" grpId="0" animBg="1"/>
      <p:bldP spid="55324" grpId="0" animBg="1"/>
      <p:bldP spid="55325" grpId="0" animBg="1"/>
      <p:bldP spid="55326" grpId="0" animBg="1"/>
      <p:bldP spid="55327" grpId="0" animBg="1"/>
      <p:bldP spid="55328" grpId="0" animBg="1"/>
      <p:bldP spid="55329" grpId="0" animBg="1"/>
      <p:bldP spid="55330" grpId="0" animBg="1"/>
      <p:bldP spid="55331" grpId="0" animBg="1"/>
      <p:bldP spid="55332" grpId="0" animBg="1"/>
      <p:bldP spid="553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кровотока в сердце</a:t>
            </a:r>
          </a:p>
        </p:txBody>
      </p:sp>
      <p:pic>
        <p:nvPicPr>
          <p:cNvPr id="49156" name="Picture 4" descr="серд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" r="63922" b="52347"/>
          <a:stretch>
            <a:fillRect/>
          </a:stretch>
        </p:blipFill>
        <p:spPr bwMode="auto">
          <a:xfrm>
            <a:off x="2133600" y="1143000"/>
            <a:ext cx="4156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096000" y="1828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Легочные вены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257800" y="1371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Легочная артерия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057400" y="1524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Аорта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57200" y="3657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Полые  вены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00800" y="5410200"/>
            <a:ext cx="1905000" cy="396875"/>
          </a:xfrm>
          <a:prstGeom prst="rect">
            <a:avLst/>
          </a:prstGeom>
          <a:solidFill>
            <a:srgbClr val="F2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Желудочки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324600" y="3962400"/>
            <a:ext cx="1905000" cy="366713"/>
          </a:xfrm>
          <a:prstGeom prst="rect">
            <a:avLst/>
          </a:prstGeom>
          <a:solidFill>
            <a:srgbClr val="F2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Предсердии 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4572000" y="3429000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3429000" y="4114800"/>
            <a:ext cx="2819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 flipV="1">
            <a:off x="5257800" y="5029200"/>
            <a:ext cx="12954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4114800" y="5562600"/>
            <a:ext cx="24384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5029200" y="1981200"/>
            <a:ext cx="1066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6096000" y="2133600"/>
            <a:ext cx="762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4800600" y="1676400"/>
            <a:ext cx="533400" cy="381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2895600" y="1752600"/>
            <a:ext cx="5334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1828800" y="2895600"/>
            <a:ext cx="685800" cy="533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828800" y="4114800"/>
            <a:ext cx="838200" cy="1066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457200" y="60198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Трехстворчатый клапан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5867400" y="4724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Двухстворчатый клапан</a:t>
            </a: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V="1">
            <a:off x="2971800" y="4876800"/>
            <a:ext cx="838200" cy="1219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H="1" flipV="1">
            <a:off x="4800600" y="4419600"/>
            <a:ext cx="1066800" cy="457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904064" y="220008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Полулунные клапаны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707904" y="2523250"/>
            <a:ext cx="3340596" cy="9523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087368" y="2826607"/>
            <a:ext cx="2816696" cy="70553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7" grpId="0"/>
      <p:bldP spid="49158" grpId="0"/>
      <p:bldP spid="49159" grpId="0"/>
      <p:bldP spid="49160" grpId="0"/>
      <p:bldP spid="49161" grpId="0" animBg="1"/>
      <p:bldP spid="49162" grpId="0" animBg="1"/>
      <p:bldP spid="49165" grpId="0" animBg="1"/>
      <p:bldP spid="49166" grpId="0" animBg="1"/>
      <p:bldP spid="49167" grpId="0" animBg="1"/>
      <p:bldP spid="49168" grpId="0" animBg="1"/>
      <p:bldP spid="49171" grpId="0" animBg="1"/>
      <p:bldP spid="49172" grpId="0" animBg="1"/>
      <p:bldP spid="49173" grpId="0" animBg="1"/>
      <p:bldP spid="49174" grpId="0" animBg="1"/>
      <p:bldP spid="49175" grpId="0" animBg="1"/>
      <p:bldP spid="49176" grpId="0" animBg="1"/>
      <p:bldP spid="49177" grpId="0"/>
      <p:bldP spid="49178" grpId="0"/>
      <p:bldP spid="49179" grpId="0" animBg="1"/>
      <p:bldP spid="49180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rmAutofit/>
          </a:bodyPr>
          <a:lstStyle/>
          <a:p>
            <a:r>
              <a:rPr lang="ru-RU" b="1" dirty="0"/>
              <a:t>Подведение итогов урока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805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Прочитайте </a:t>
            </a:r>
            <a:r>
              <a:rPr lang="ru-RU" b="1" dirty="0"/>
              <a:t>цели урока.</a:t>
            </a:r>
          </a:p>
          <a:p>
            <a:pPr lvl="0"/>
            <a:r>
              <a:rPr lang="ru-RU" b="1" dirty="0"/>
              <a:t>Достигли ли вы цели урока? В какой степени?</a:t>
            </a:r>
          </a:p>
          <a:p>
            <a:pPr lvl="0"/>
            <a:r>
              <a:rPr lang="ru-RU" b="1" dirty="0"/>
              <a:t>Что помогало и что мешало успешному освоению учебного материала?</a:t>
            </a:r>
          </a:p>
          <a:p>
            <a:pPr lvl="0"/>
            <a:r>
              <a:rPr lang="ru-RU" b="1" dirty="0"/>
              <a:t>Что осталось непонятым?</a:t>
            </a:r>
          </a:p>
          <a:p>
            <a:r>
              <a:rPr lang="ru-RU" b="1" dirty="0"/>
              <a:t>Проанализируйте свою и работу вашей группы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18939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Эритроцит </a:t>
            </a:r>
            <a:endParaRPr lang="ru-RU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5206"/>
            <a:ext cx="3960439" cy="252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412776"/>
            <a:ext cx="4464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Высокоспециализированная   клетка, </a:t>
            </a:r>
            <a:r>
              <a:rPr lang="ru-RU" sz="2400" b="1" dirty="0"/>
              <a:t>функцией </a:t>
            </a:r>
            <a:r>
              <a:rPr lang="ru-RU" sz="2400" b="1" dirty="0" smtClean="0"/>
              <a:t>которой </a:t>
            </a:r>
            <a:r>
              <a:rPr lang="ru-RU" sz="2400" b="1" dirty="0"/>
              <a:t>является перенос кислорода из лёгких к тканям тела и транспорт </a:t>
            </a:r>
            <a:r>
              <a:rPr lang="ru-RU" sz="2400" b="1" dirty="0" smtClean="0"/>
              <a:t>CO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в </a:t>
            </a:r>
            <a:r>
              <a:rPr lang="ru-RU" sz="2400" b="1" dirty="0"/>
              <a:t>обратном направлении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Количество </a:t>
            </a:r>
            <a:r>
              <a:rPr lang="ru-RU" sz="2400" b="1" dirty="0"/>
              <a:t>эритроцитов в крови в норме поддерживается на постоянном </a:t>
            </a:r>
            <a:r>
              <a:rPr lang="ru-RU" sz="2400" b="1" dirty="0" smtClean="0"/>
              <a:t>уровне:  в </a:t>
            </a:r>
            <a:r>
              <a:rPr lang="ru-RU" sz="2400" b="1" dirty="0"/>
              <a:t>1 мм³ крови 4,5—5 млн эритроцитов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336371" cy="25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90550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состав эритроцита входит сложный белок гемоглобин, состоящий из белковой и небелковой части – железосодержащего  </a:t>
            </a:r>
            <a:r>
              <a:rPr lang="ru-RU" sz="2400" b="1" dirty="0" err="1"/>
              <a:t>гема</a:t>
            </a:r>
            <a:r>
              <a:rPr lang="ru-RU" sz="2400" b="1" dirty="0"/>
              <a:t>, который связывает кислород. </a:t>
            </a:r>
          </a:p>
        </p:txBody>
      </p:sp>
    </p:spTree>
    <p:extLst>
      <p:ext uri="{BB962C8B-B14F-4D97-AF65-F5344CB8AC3E}">
        <p14:creationId xmlns:p14="http://schemas.microsoft.com/office/powerpoint/2010/main" val="3933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/>
              <a:t>Лейкоцит против бактерий </a:t>
            </a:r>
          </a:p>
        </p:txBody>
      </p:sp>
      <p:pic>
        <p:nvPicPr>
          <p:cNvPr id="35846" name="Picture 6" descr="makrof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b="6587"/>
          <a:stretch>
            <a:fillRect/>
          </a:stretch>
        </p:blipFill>
        <p:spPr>
          <a:xfrm>
            <a:off x="1042988" y="1435100"/>
            <a:ext cx="7058025" cy="495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6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Тромбоциты (кровяные пластинки)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540" y="2240868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1700808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Самые </a:t>
            </a:r>
            <a:r>
              <a:rPr lang="ru-RU" sz="2000" dirty="0"/>
              <a:t>мелкие клетки крови, представляют собой диски, лишенные ядер. 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Содержание </a:t>
            </a:r>
            <a:r>
              <a:rPr lang="ru-RU" sz="2000" dirty="0"/>
              <a:t>кровяных пластинок - тромбоцитов </a:t>
            </a:r>
            <a:r>
              <a:rPr lang="ru-RU" sz="2000" dirty="0" smtClean="0"/>
              <a:t>в норме </a:t>
            </a:r>
            <a:r>
              <a:rPr lang="ru-RU" sz="2000" dirty="0"/>
              <a:t>составляет 150 - 300 тысяч в 1 </a:t>
            </a:r>
            <a:r>
              <a:rPr lang="ru-RU" sz="2000" dirty="0" err="1"/>
              <a:t>мкл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Свертывание крови – образование тромба,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Заживление ран, восстановление  тканей,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Повышают  </a:t>
            </a:r>
            <a:r>
              <a:rPr lang="ru-RU" sz="2000" dirty="0"/>
              <a:t>фагоцитарную функцию лейкоцитов</a:t>
            </a:r>
            <a:r>
              <a:rPr lang="ru-RU" sz="20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Тромбоциты  </a:t>
            </a:r>
            <a:r>
              <a:rPr lang="ru-RU" sz="2000" dirty="0"/>
              <a:t>немедленно реагируют на любой бактериальный </a:t>
            </a:r>
            <a:r>
              <a:rPr lang="ru-RU" sz="2000" dirty="0" smtClean="0"/>
              <a:t>антиген</a:t>
            </a:r>
            <a:r>
              <a:rPr lang="ru-RU" sz="2000" dirty="0"/>
              <a:t> </a:t>
            </a:r>
            <a:r>
              <a:rPr lang="ru-RU" sz="2000" dirty="0" smtClean="0"/>
              <a:t>«кочующие </a:t>
            </a:r>
            <a:r>
              <a:rPr lang="ru-RU" sz="2000" dirty="0"/>
              <a:t>стражи порядка» </a:t>
            </a:r>
          </a:p>
        </p:txBody>
      </p:sp>
    </p:spTree>
    <p:extLst>
      <p:ext uri="{BB962C8B-B14F-4D97-AF65-F5344CB8AC3E}">
        <p14:creationId xmlns:p14="http://schemas.microsoft.com/office/powerpoint/2010/main" val="1524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>
            <a:normAutofit fontScale="90000"/>
          </a:bodyPr>
          <a:lstStyle/>
          <a:p>
            <a:r>
              <a:rPr lang="ru-RU" sz="4000"/>
              <a:t>Форменные элементы крови</a:t>
            </a:r>
          </a:p>
        </p:txBody>
      </p:sp>
      <p:graphicFrame>
        <p:nvGraphicFramePr>
          <p:cNvPr id="9311" name="Group 9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842636"/>
              </p:ext>
            </p:extLst>
          </p:nvPr>
        </p:nvGraphicFramePr>
        <p:xfrm>
          <a:off x="323528" y="836611"/>
          <a:ext cx="8640960" cy="5908881"/>
        </p:xfrm>
        <a:graphic>
          <a:graphicData uri="http://schemas.openxmlformats.org/drawingml/2006/table">
            <a:tbl>
              <a:tblPr/>
              <a:tblGrid>
                <a:gridCol w="1512168"/>
                <a:gridCol w="2065023"/>
                <a:gridCol w="1535377"/>
                <a:gridCol w="1872208"/>
                <a:gridCol w="1656184"/>
              </a:tblGrid>
              <a:tr h="1412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клетки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Двояковогнутый диск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ядра; содержит гемоглобин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костный мозг, селезёнка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Переносит О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СО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Лейкоциты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Округлая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Бесцветная клетка; содержит ядро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Селезёнка, лимфатические узлы, костный мозг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Тромбоциты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Фрагменты крупных клеток костного мозга, без ядра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костный мозг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Свёртывание крови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01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3696" r="2563" b="3011"/>
          <a:stretch/>
        </p:blipFill>
        <p:spPr bwMode="auto">
          <a:xfrm>
            <a:off x="899591" y="1556791"/>
            <a:ext cx="7344817" cy="495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Внутренняя среда организма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1219</Words>
  <Application>Microsoft Office PowerPoint</Application>
  <PresentationFormat>Экран (4:3)</PresentationFormat>
  <Paragraphs>353</Paragraphs>
  <Slides>42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Точечный рисунок</vt:lpstr>
      <vt:lpstr>Кровь и кровообращение (контрольно-обобщающий урок)</vt:lpstr>
      <vt:lpstr>Цели урока</vt:lpstr>
      <vt:lpstr>Состав крови</vt:lpstr>
      <vt:lpstr>Форменные элементы крови</vt:lpstr>
      <vt:lpstr>Эритроцит </vt:lpstr>
      <vt:lpstr>Лейкоцит против бактерий </vt:lpstr>
      <vt:lpstr>Тромбоциты (кровяные пластинки)</vt:lpstr>
      <vt:lpstr>Форменные элементы крови</vt:lpstr>
      <vt:lpstr>Внутренняя среда организма</vt:lpstr>
      <vt:lpstr>Кровь выполняет следующие функции:</vt:lpstr>
      <vt:lpstr>Свертывание крови </vt:lpstr>
      <vt:lpstr>Тромб </vt:lpstr>
      <vt:lpstr>Регуляция температуры тела 1</vt:lpstr>
      <vt:lpstr>Регуляция температуры тела 2 </vt:lpstr>
      <vt:lpstr>Роль крови в процессе терморегуляции организма </vt:lpstr>
      <vt:lpstr>Презентация PowerPoint</vt:lpstr>
      <vt:lpstr>Неспецифический иммунитет</vt:lpstr>
      <vt:lpstr>ИММУНИТЕТ</vt:lpstr>
      <vt:lpstr>Клеточный иммунитет  Т - лимфоциты</vt:lpstr>
      <vt:lpstr>ИММУНИТЕТ</vt:lpstr>
      <vt:lpstr>Естественный иммунитет</vt:lpstr>
      <vt:lpstr>Презентация PowerPoint</vt:lpstr>
      <vt:lpstr>Презентация PowerPoint</vt:lpstr>
      <vt:lpstr>     Круги кровообращения</vt:lpstr>
      <vt:lpstr>Строение сердца</vt:lpstr>
      <vt:lpstr>Презентация PowerPoint</vt:lpstr>
      <vt:lpstr>Определение тренированности сердца</vt:lpstr>
      <vt:lpstr>Результаты исследований учащихся 8 а класса</vt:lpstr>
      <vt:lpstr>Корреляция тренированности с показателями деятельности органов дыхания и сердечно – сосудистой системы </vt:lpstr>
      <vt:lpstr>Корреляция тренированности с показателями деятельности органов дыхания и сердечно – сосудистой системы</vt:lpstr>
      <vt:lpstr>Анализ крови здорового человека</vt:lpstr>
      <vt:lpstr>Изучив показания анализа крови, определите состояние здоровья пациента 1 </vt:lpstr>
      <vt:lpstr>Изучив показания анализа крови, определите состояние здоровья пациента 2 </vt:lpstr>
      <vt:lpstr>Изучив показания анализа крови, определите состояние здоровья пациента 3 </vt:lpstr>
      <vt:lpstr>Путешествие с кислородом от легких к мышцам ноги</vt:lpstr>
      <vt:lpstr>Путешествие с углекислым газом от мышц руки к легким</vt:lpstr>
      <vt:lpstr>Презентация PowerPoint</vt:lpstr>
      <vt:lpstr>Презентация PowerPoint</vt:lpstr>
      <vt:lpstr>Схема иммунной защиты организма человека</vt:lpstr>
      <vt:lpstr>Опишите  движение крови по сердцу</vt:lpstr>
      <vt:lpstr>Схема кровотока в сердце</vt:lpstr>
      <vt:lpstr>Подведение итогов урока.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Кровообращение (контрольно-обобщающий урок)</dc:title>
  <cp:lastModifiedBy>Nico</cp:lastModifiedBy>
  <cp:revision>104</cp:revision>
  <dcterms:modified xsi:type="dcterms:W3CDTF">2013-01-11T15:08:24Z</dcterms:modified>
</cp:coreProperties>
</file>