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8" r:id="rId3"/>
    <p:sldId id="262" r:id="rId4"/>
    <p:sldId id="257" r:id="rId5"/>
    <p:sldId id="263" r:id="rId6"/>
    <p:sldId id="266" r:id="rId7"/>
    <p:sldId id="267" r:id="rId8"/>
    <p:sldId id="265" r:id="rId9"/>
    <p:sldId id="275" r:id="rId10"/>
    <p:sldId id="261" r:id="rId11"/>
    <p:sldId id="268" r:id="rId12"/>
    <p:sldId id="270" r:id="rId13"/>
    <p:sldId id="269" r:id="rId14"/>
    <p:sldId id="271" r:id="rId15"/>
    <p:sldId id="274" r:id="rId16"/>
    <p:sldId id="260" r:id="rId17"/>
    <p:sldId id="273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18C72B-DEC6-41A6-A27F-056CDAAD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C0D8-C93D-4E2A-B48E-B5FCDF983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6D49-18B0-4D33-8666-64E307FB7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3DE6E-F7A4-4A84-961B-46907E8B9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2879-29F8-4463-A9EF-2D1577C8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4EA2A-8B32-44A0-8BD9-92E6FB745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62AD-7F7A-46A6-B5BD-7F167DDE8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64E9-ADE1-4972-9C59-215C0F0DA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2569-6300-4C9B-9DB6-39EC14741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CCE9E8-3DD0-494A-A79D-7E3FF65B7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C9C6-B809-4766-BBDE-699F3ACFD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2344B4-45B0-474B-A8E1-EE96580CE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9DECF53-E079-40EB-AC7A-17464544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1" r:id="rId2"/>
    <p:sldLayoutId id="2147483689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91" r:id="rId9"/>
    <p:sldLayoutId id="2147483686" r:id="rId10"/>
    <p:sldLayoutId id="2147483687" r:id="rId11"/>
    <p:sldLayoutId id="214748369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B4C79D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FFB00D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FFB00D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FFF509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6%D0%B8%D1%82%D0%BE%D1%81%D0%BA%D0%B5%D0%BB%D0%B5%D1%8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496944" cy="10215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>
                <a:srgbClr val="009900"/>
              </a:buClr>
              <a:buSzPct val="125000"/>
              <a:buFont typeface="Wingdings" pitchFamily="2" charset="2"/>
              <a:buChar char="?"/>
            </a:pP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Неполное доминирование</a:t>
            </a:r>
            <a:endParaRPr lang="ru-RU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5" name="Picture 2" descr="C:\Documents and Settings\алексей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 r="23622" b="20669"/>
          <a:stretch>
            <a:fillRect/>
          </a:stretch>
        </p:blipFill>
        <p:spPr bwMode="auto">
          <a:xfrm>
            <a:off x="2195736" y="1412776"/>
            <a:ext cx="4536504" cy="37694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157192"/>
            <a:ext cx="3600400" cy="132343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/>
              <a:t>Автор </a:t>
            </a:r>
          </a:p>
          <a:p>
            <a:r>
              <a:rPr lang="ru-RU" sz="1600" i="1" dirty="0" smtClean="0"/>
              <a:t>Михайлова Г.В.</a:t>
            </a:r>
          </a:p>
          <a:p>
            <a:r>
              <a:rPr lang="ru-RU" sz="1600" i="1" dirty="0" smtClean="0"/>
              <a:t>учитель биологии</a:t>
            </a:r>
          </a:p>
          <a:p>
            <a:r>
              <a:rPr lang="ru-RU" sz="1600" i="1" dirty="0" smtClean="0"/>
              <a:t>высшей категории </a:t>
            </a:r>
          </a:p>
          <a:p>
            <a:r>
              <a:rPr lang="ru-RU" sz="1600" i="1" dirty="0" smtClean="0"/>
              <a:t>МБОУ «Гимназии79 » г.Барнаула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1844824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Р: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924944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  <a:r>
              <a:rPr lang="ru-RU" sz="4000" baseline="-25000" dirty="0" smtClean="0"/>
              <a:t>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437112"/>
            <a:ext cx="64807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</a:t>
            </a:r>
            <a:r>
              <a:rPr lang="ru-RU" sz="3200" baseline="-25000" dirty="0" smtClean="0"/>
              <a:t>2</a:t>
            </a:r>
            <a:r>
              <a:rPr lang="ru-RU" sz="3600" baseline="-250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916832"/>
            <a:ext cx="8496945" cy="4608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96944" cy="1600438"/>
          </a:xfrm>
          <a:prstGeom prst="roundRect">
            <a:avLst/>
          </a:prstGeom>
          <a:ln w="1905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Анализирующее скрещивание</a:t>
            </a:r>
            <a:endParaRPr lang="ru-RU" sz="4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6831" t="30266" r="39272" b="51673"/>
          <a:stretch>
            <a:fillRect/>
          </a:stretch>
        </p:blipFill>
        <p:spPr bwMode="auto">
          <a:xfrm>
            <a:off x="323528" y="332656"/>
            <a:ext cx="8496944" cy="25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140968"/>
            <a:ext cx="8496944" cy="1569660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/>
              <a:t> У особей с доминантным признаком установить генотип по фенотипу невозможно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941168"/>
            <a:ext cx="8496944" cy="1569660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/>
              <a:t> С целью установления генотипа проводят анализирующее скрещивание </a:t>
            </a: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ru-RU" sz="3200" baseline="-250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>
                <a:solidFill>
                  <a:srgbClr val="FF0000"/>
                </a:solidFill>
              </a:rPr>
              <a:t> )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1301082" cy="995422"/>
          </a:xfrm>
          <a:prstGeom prst="ellipse">
            <a:avLst/>
          </a:prstGeom>
          <a:solidFill>
            <a:srgbClr val="FFFFCC"/>
          </a:solidFill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АА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48680"/>
            <a:ext cx="1296144" cy="995422"/>
          </a:xfrm>
          <a:prstGeom prst="ellipse">
            <a:avLst/>
          </a:prstGeom>
          <a:solidFill>
            <a:srgbClr val="FFFFCC"/>
          </a:solidFill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Аа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548680"/>
            <a:ext cx="1296144" cy="995422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entury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u="sng" dirty="0" smtClean="0">
                <a:solidFill>
                  <a:srgbClr val="FF0000"/>
                </a:solidFill>
              </a:rPr>
              <a:t>Анализирующее скрещивание </a:t>
            </a:r>
            <a:r>
              <a:rPr lang="ru-RU" sz="3200" dirty="0" smtClean="0">
                <a:solidFill>
                  <a:srgbClr val="FF0000"/>
                </a:solidFill>
              </a:rPr>
              <a:t>–</a:t>
            </a:r>
            <a:r>
              <a:rPr lang="ru-RU" sz="3200" dirty="0" smtClean="0"/>
              <a:t> скрещивание особи, генотип которой надо определить,   с особью гомозиготной по рецессивной аллели</a:t>
            </a:r>
            <a:endParaRPr lang="ru-RU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6535" t="34326" r="39272" b="53519"/>
          <a:stretch>
            <a:fillRect/>
          </a:stretch>
        </p:blipFill>
        <p:spPr bwMode="auto">
          <a:xfrm>
            <a:off x="323528" y="2420888"/>
            <a:ext cx="8496944" cy="181768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4293096"/>
            <a:ext cx="1134276" cy="82230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АА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293096"/>
            <a:ext cx="1134276" cy="82230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Аа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517232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n-lt"/>
              </a:rPr>
              <a:t>G</a:t>
            </a:r>
            <a:r>
              <a:rPr lang="ru-RU" sz="3600" dirty="0" smtClean="0">
                <a:latin typeface="+mn-lt"/>
              </a:rPr>
              <a:t>: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3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71800" y="5013176"/>
            <a:ext cx="417171" cy="37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23928" y="501317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3728" y="5373216"/>
            <a:ext cx="864096" cy="9088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028384" y="494116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732240" y="4941168"/>
            <a:ext cx="417171" cy="37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39952" y="5445224"/>
            <a:ext cx="864096" cy="9088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5373216"/>
            <a:ext cx="864096" cy="9088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56376" y="5445224"/>
            <a:ext cx="864096" cy="908864"/>
          </a:xfrm>
          <a:prstGeom prst="ellipse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4293096"/>
            <a:ext cx="1152128" cy="822305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аа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293096"/>
            <a:ext cx="1152128" cy="822305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аа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 animBg="1"/>
      <p:bldP spid="14" grpId="0" animBg="1"/>
      <p:bldP spid="15" grpId="0" animBg="1"/>
      <p:bldP spid="16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437112"/>
            <a:ext cx="8496944" cy="1569660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Если при</a:t>
            </a:r>
            <a:r>
              <a:rPr lang="en-US" sz="3200" dirty="0" smtClean="0">
                <a:solidFill>
                  <a:srgbClr val="FF0000"/>
                </a:solidFill>
              </a:rPr>
              <a:t> F</a:t>
            </a:r>
            <a:r>
              <a:rPr lang="ru-RU" sz="3200" baseline="-25000" dirty="0" smtClean="0">
                <a:solidFill>
                  <a:srgbClr val="FF0000"/>
                </a:solidFill>
              </a:rPr>
              <a:t>а  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/>
              <a:t>все гибриды единообразны и расщепления не происходит, то генотип исследуемой особи гомозиготный – </a:t>
            </a:r>
            <a:r>
              <a:rPr lang="ru-RU" sz="3200" u="sng" dirty="0" smtClean="0">
                <a:solidFill>
                  <a:srgbClr val="FF0000"/>
                </a:solidFill>
              </a:rPr>
              <a:t>АА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83671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АА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+mn-lt"/>
                <a:cs typeface="Arial" pitchFamily="34" charset="0"/>
              </a:rPr>
              <a:t>     </a:t>
            </a:r>
            <a:r>
              <a:rPr lang="ru-RU" sz="3200" dirty="0" err="1" smtClean="0">
                <a:latin typeface="+mn-lt"/>
                <a:cs typeface="Arial" pitchFamily="34" charset="0"/>
              </a:rPr>
              <a:t>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508104" y="1124744"/>
            <a:ext cx="216024" cy="432048"/>
            <a:chOff x="384" y="1104"/>
            <a:chExt cx="192" cy="38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164288" y="908720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>
            <a:off x="6876256" y="1340768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868144" y="1556792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452320" y="148478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492896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F</a:t>
            </a:r>
            <a:r>
              <a:rPr lang="ru-RU" sz="3200" baseline="-25000" dirty="0" smtClean="0">
                <a:latin typeface="+mn-lt"/>
              </a:rPr>
              <a:t>а</a:t>
            </a:r>
            <a:r>
              <a:rPr lang="ru-RU" sz="3200" dirty="0" smtClean="0">
                <a:latin typeface="+mn-lt"/>
              </a:rPr>
              <a:t> – Аа</a:t>
            </a:r>
            <a:endParaRPr lang="ru-RU" sz="3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3140968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100% </a:t>
            </a:r>
            <a:r>
              <a:rPr lang="ru-RU" sz="3200" dirty="0" smtClean="0"/>
              <a:t>– </a:t>
            </a:r>
            <a:r>
              <a:rPr lang="ru-RU" sz="3200" dirty="0" smtClean="0">
                <a:latin typeface="+mn-lt"/>
              </a:rPr>
              <a:t>красные</a:t>
            </a:r>
            <a:endParaRPr lang="ru-RU" sz="32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2924944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n-lt"/>
              </a:rPr>
              <a:t>F</a:t>
            </a:r>
            <a:r>
              <a:rPr lang="ru-RU" sz="3600" baseline="-25000" dirty="0" smtClean="0">
                <a:latin typeface="+mn-lt"/>
              </a:rPr>
              <a:t>а</a:t>
            </a:r>
            <a:endParaRPr lang="ru-RU" sz="3600" dirty="0"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23031" t="30266" r="65551" b="57579"/>
          <a:stretch>
            <a:fillRect/>
          </a:stretch>
        </p:blipFill>
        <p:spPr bwMode="auto">
          <a:xfrm>
            <a:off x="539552" y="692696"/>
            <a:ext cx="1352913" cy="11521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42224" t="30266" r="46358" b="57579"/>
          <a:stretch>
            <a:fillRect/>
          </a:stretch>
        </p:blipFill>
        <p:spPr bwMode="auto">
          <a:xfrm>
            <a:off x="2771800" y="692696"/>
            <a:ext cx="1296144" cy="11521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23031" t="30266" r="65551" b="57579"/>
          <a:stretch>
            <a:fillRect/>
          </a:stretch>
        </p:blipFill>
        <p:spPr bwMode="auto">
          <a:xfrm>
            <a:off x="1691680" y="2636912"/>
            <a:ext cx="1352913" cy="11521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6" name="Прямоугольник 25"/>
          <p:cNvSpPr/>
          <p:nvPr/>
        </p:nvSpPr>
        <p:spPr>
          <a:xfrm>
            <a:off x="2123728" y="980728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339752" y="1412776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860032" y="1484784"/>
            <a:ext cx="732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G</a:t>
            </a:r>
            <a:r>
              <a:rPr lang="ru-RU" sz="3200" dirty="0" smtClean="0">
                <a:latin typeface="+mn-lt"/>
              </a:rPr>
              <a:t>: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15" grpId="0" animBg="1"/>
      <p:bldP spid="16" grpId="0"/>
      <p:bldP spid="17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365104"/>
            <a:ext cx="8496944" cy="1569660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Если при</a:t>
            </a:r>
            <a:r>
              <a:rPr lang="en-US" sz="3200" dirty="0" smtClean="0">
                <a:solidFill>
                  <a:srgbClr val="FF0000"/>
                </a:solidFill>
              </a:rPr>
              <a:t> F</a:t>
            </a:r>
            <a:r>
              <a:rPr lang="ru-RU" sz="3200" baseline="-25000" dirty="0" smtClean="0">
                <a:solidFill>
                  <a:srgbClr val="FF0000"/>
                </a:solidFill>
              </a:rPr>
              <a:t>а  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у гибридов происходит расщепление </a:t>
            </a: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1:1), </a:t>
            </a:r>
            <a:r>
              <a:rPr lang="ru-RU" sz="3200" dirty="0" smtClean="0"/>
              <a:t>то исследуемый генотип гетерозиготный – </a:t>
            </a:r>
            <a:r>
              <a:rPr lang="ru-RU" sz="3200" u="sng" dirty="0" smtClean="0">
                <a:solidFill>
                  <a:srgbClr val="FF0000"/>
                </a:solidFill>
              </a:rPr>
              <a:t>Аа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69269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Аа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+mn-lt"/>
                <a:cs typeface="Arial" pitchFamily="34" charset="0"/>
              </a:rPr>
              <a:t>     </a:t>
            </a:r>
            <a:r>
              <a:rPr lang="ru-RU" sz="3200" dirty="0" err="1" smtClean="0">
                <a:latin typeface="+mn-lt"/>
                <a:cs typeface="Arial" pitchFamily="34" charset="0"/>
              </a:rPr>
              <a:t>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80112" y="148478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724128" y="908720"/>
            <a:ext cx="216024" cy="432048"/>
            <a:chOff x="384" y="1104"/>
            <a:chExt cx="192" cy="38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164288" y="764704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6876256" y="1196752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228184" y="148478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452320" y="148478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213285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</a:t>
            </a:r>
            <a:r>
              <a:rPr lang="ru-RU" sz="3200" baseline="-25000" dirty="0" smtClean="0">
                <a:latin typeface="+mn-lt"/>
              </a:rPr>
              <a:t>а</a:t>
            </a:r>
            <a:r>
              <a:rPr lang="ru-RU" sz="3200" dirty="0" smtClean="0">
                <a:latin typeface="+mn-lt"/>
              </a:rPr>
              <a:t> – Аа : </a:t>
            </a:r>
            <a:r>
              <a:rPr lang="ru-RU" sz="3200" dirty="0" err="1" smtClean="0">
                <a:latin typeface="+mn-lt"/>
              </a:rPr>
              <a:t>аа</a:t>
            </a:r>
            <a:endParaRPr lang="ru-RU" sz="3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26369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красные : белые</a:t>
            </a:r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       </a:t>
            </a:r>
            <a:endParaRPr lang="ru-RU" sz="32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3284984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50% : 50%</a:t>
            </a:r>
            <a:endParaRPr lang="ru-RU" sz="32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105273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42224" t="30266" r="46358" b="57579"/>
          <a:stretch>
            <a:fillRect/>
          </a:stretch>
        </p:blipFill>
        <p:spPr bwMode="auto">
          <a:xfrm>
            <a:off x="3059832" y="692696"/>
            <a:ext cx="1437567" cy="12241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2" name="Прямая со стрелкой 21"/>
          <p:cNvCxnSpPr/>
          <p:nvPr/>
        </p:nvCxnSpPr>
        <p:spPr>
          <a:xfrm>
            <a:off x="2627784" y="1556792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619672" y="1844824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n-lt"/>
              </a:rPr>
              <a:t>F</a:t>
            </a:r>
            <a:r>
              <a:rPr lang="ru-RU" sz="3600" baseline="-25000" dirty="0" smtClean="0">
                <a:latin typeface="+mn-lt"/>
              </a:rPr>
              <a:t>а</a:t>
            </a:r>
            <a:endParaRPr lang="ru-RU" sz="36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17126" t="58686" r="66142" b="32480"/>
          <a:stretch>
            <a:fillRect/>
          </a:stretch>
        </p:blipFill>
        <p:spPr bwMode="auto">
          <a:xfrm>
            <a:off x="395536" y="2780928"/>
            <a:ext cx="2167280" cy="10801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43110" t="58686" r="39862" b="32480"/>
          <a:stretch>
            <a:fillRect/>
          </a:stretch>
        </p:blipFill>
        <p:spPr bwMode="auto">
          <a:xfrm>
            <a:off x="2627784" y="2780928"/>
            <a:ext cx="2205538" cy="10801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23031" t="30266" r="65551" b="57579"/>
          <a:stretch>
            <a:fillRect/>
          </a:stretch>
        </p:blipFill>
        <p:spPr bwMode="auto">
          <a:xfrm>
            <a:off x="611560" y="620688"/>
            <a:ext cx="1352913" cy="11521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7" name="Прямоугольник 26"/>
          <p:cNvSpPr/>
          <p:nvPr/>
        </p:nvSpPr>
        <p:spPr>
          <a:xfrm>
            <a:off x="4932040" y="1412776"/>
            <a:ext cx="732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G</a:t>
            </a:r>
            <a:r>
              <a:rPr lang="ru-RU" sz="3200" dirty="0" smtClean="0">
                <a:latin typeface="+mn-lt"/>
              </a:rPr>
              <a:t>: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4" grpId="0" animBg="1"/>
      <p:bldP spid="15" grpId="0" animBg="1"/>
      <p:bldP spid="16" grpId="0"/>
      <p:bldP spid="17" grpId="0"/>
      <p:bldP spid="18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496944" cy="1077218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92D050"/>
              </a:buClr>
              <a:buFont typeface="Century Schoolbook" pitchFamily="18" charset="0"/>
              <a:buChar char="•"/>
            </a:pPr>
            <a:r>
              <a:rPr lang="ru-RU" sz="3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Каковы генотипы родителей и детей, если: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8496944" cy="1569660"/>
          </a:xfrm>
          <a:prstGeom prst="rect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А) </a:t>
            </a:r>
            <a:r>
              <a:rPr lang="ru-RU" sz="3200" dirty="0" smtClean="0">
                <a:latin typeface="+mn-lt"/>
              </a:rPr>
              <a:t>У светловолосой матери и  темноволосого отца 5 детей и все темноволосые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3573016"/>
            <a:ext cx="43564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     </a:t>
            </a:r>
            <a:r>
              <a:rPr lang="ru-RU" sz="3200" dirty="0" err="1" smtClean="0">
                <a:latin typeface="+mn-lt"/>
              </a:rPr>
              <a:t>аа</a:t>
            </a:r>
            <a:r>
              <a:rPr lang="ru-RU" sz="3200" dirty="0" smtClean="0">
                <a:latin typeface="+mn-lt"/>
              </a:rPr>
              <a:t>; 	АА;</a:t>
            </a:r>
            <a:r>
              <a:rPr lang="en-US" sz="3200" dirty="0" smtClean="0"/>
              <a:t> </a:t>
            </a:r>
            <a:r>
              <a:rPr lang="ru-RU" sz="3200" dirty="0" smtClean="0"/>
              <a:t>  </a:t>
            </a:r>
            <a:r>
              <a:rPr lang="en-US" sz="3200" dirty="0" smtClean="0"/>
              <a:t>F</a:t>
            </a:r>
            <a:r>
              <a:rPr lang="ru-RU" sz="3200" dirty="0" smtClean="0"/>
              <a:t> – 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699792" y="3789040"/>
            <a:ext cx="216024" cy="432048"/>
            <a:chOff x="384" y="1104"/>
            <a:chExt cx="192" cy="384"/>
          </a:xfrm>
          <a:solidFill>
            <a:srgbClr val="CCFFCC"/>
          </a:solidFill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3995936" y="3645024"/>
            <a:ext cx="360040" cy="409005"/>
            <a:chOff x="312" y="1680"/>
            <a:chExt cx="312" cy="303"/>
          </a:xfrm>
          <a:solidFill>
            <a:srgbClr val="CCFFCC"/>
          </a:solidFill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23528" y="4365104"/>
            <a:ext cx="8496944" cy="1569660"/>
          </a:xfrm>
          <a:prstGeom prst="rect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Б) </a:t>
            </a:r>
            <a:r>
              <a:rPr lang="ru-RU" sz="3200" dirty="0" smtClean="0">
                <a:latin typeface="+mn-lt"/>
              </a:rPr>
              <a:t>У голубоглазого отца и кареглазой матери 5 детей, из них два ребенка голубоглазые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4727" y="5949280"/>
            <a:ext cx="491454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     </a:t>
            </a:r>
            <a:r>
              <a:rPr lang="ru-RU" sz="3200" dirty="0" smtClean="0"/>
              <a:t>А</a:t>
            </a:r>
            <a:r>
              <a:rPr lang="ru-RU" sz="3200" dirty="0" smtClean="0">
                <a:latin typeface="+mn-lt"/>
              </a:rPr>
              <a:t>а; 	</a:t>
            </a:r>
            <a:r>
              <a:rPr lang="ru-RU" sz="3200" dirty="0" err="1" smtClean="0">
                <a:latin typeface="+mn-lt"/>
              </a:rPr>
              <a:t>аа</a:t>
            </a:r>
            <a:r>
              <a:rPr lang="ru-RU" sz="3200" dirty="0" smtClean="0">
                <a:latin typeface="+mn-lt"/>
              </a:rPr>
              <a:t>;</a:t>
            </a:r>
            <a:r>
              <a:rPr lang="en-US" sz="3200" dirty="0" smtClean="0"/>
              <a:t> </a:t>
            </a:r>
            <a:r>
              <a:rPr lang="ru-RU" sz="3200" dirty="0" smtClean="0"/>
              <a:t>  </a:t>
            </a:r>
            <a:r>
              <a:rPr lang="en-US" sz="3200" dirty="0" smtClean="0"/>
              <a:t>F</a:t>
            </a:r>
            <a:r>
              <a:rPr lang="ru-RU" sz="3200" dirty="0" smtClean="0"/>
              <a:t> – Аа, </a:t>
            </a:r>
            <a:r>
              <a:rPr lang="ru-RU" sz="3200" dirty="0" err="1" smtClean="0"/>
              <a:t>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332656"/>
            <a:ext cx="2500330" cy="785818"/>
          </a:xfrm>
          <a:prstGeom prst="round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ЗАДАНИЕ</a:t>
            </a:r>
            <a:endParaRPr lang="ru-RU" sz="2800" dirty="0">
              <a:latin typeface="Constantia" pitchFamily="18" charset="0"/>
            </a:endParaRP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2411760" y="6093296"/>
            <a:ext cx="216024" cy="432048"/>
            <a:chOff x="384" y="1104"/>
            <a:chExt cx="192" cy="384"/>
          </a:xfrm>
          <a:solidFill>
            <a:srgbClr val="CCFFCC"/>
          </a:solidFill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3563888" y="6021288"/>
            <a:ext cx="360040" cy="409005"/>
            <a:chOff x="312" y="1680"/>
            <a:chExt cx="312" cy="303"/>
          </a:xfrm>
          <a:solidFill>
            <a:srgbClr val="CCFFCC"/>
          </a:solidFill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06210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В)</a:t>
            </a:r>
            <a:r>
              <a:rPr lang="ru-RU" sz="3200" dirty="0" smtClean="0">
                <a:latin typeface="+mn-lt"/>
              </a:rPr>
              <a:t> У матери, имеющей по шесть пальцев на руке(полидактилия), и у отца с нормальным числом пальцев трое детей, все полидактилики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3758" y="2420888"/>
            <a:ext cx="43564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     АА; 	</a:t>
            </a:r>
            <a:r>
              <a:rPr lang="ru-RU" sz="3200" dirty="0" err="1" smtClean="0">
                <a:latin typeface="+mn-lt"/>
              </a:rPr>
              <a:t>аа</a:t>
            </a:r>
            <a:r>
              <a:rPr lang="ru-RU" sz="3200" dirty="0" smtClean="0">
                <a:latin typeface="+mn-lt"/>
              </a:rPr>
              <a:t>;</a:t>
            </a:r>
            <a:r>
              <a:rPr lang="en-US" sz="3200" dirty="0" smtClean="0"/>
              <a:t> </a:t>
            </a:r>
            <a:r>
              <a:rPr lang="ru-RU" sz="3200" dirty="0" smtClean="0"/>
              <a:t>  </a:t>
            </a:r>
            <a:r>
              <a:rPr lang="en-US" sz="3200" dirty="0" smtClean="0"/>
              <a:t>F</a:t>
            </a:r>
            <a:r>
              <a:rPr lang="ru-RU" sz="3200" dirty="0" smtClean="0"/>
              <a:t> – 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99792" y="2708920"/>
            <a:ext cx="216024" cy="432048"/>
            <a:chOff x="384" y="1104"/>
            <a:chExt cx="192" cy="384"/>
          </a:xfrm>
          <a:solidFill>
            <a:srgbClr val="CCFFCC"/>
          </a:solidFill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923928" y="2492896"/>
            <a:ext cx="360040" cy="409005"/>
            <a:chOff x="312" y="1680"/>
            <a:chExt cx="312" cy="303"/>
          </a:xfrm>
          <a:solidFill>
            <a:srgbClr val="CCFFCC"/>
          </a:solidFill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23528" y="3284984"/>
            <a:ext cx="8496944" cy="1077218"/>
          </a:xfrm>
          <a:prstGeom prst="rect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Г)</a:t>
            </a:r>
            <a:r>
              <a:rPr lang="ru-RU" sz="3200" dirty="0" smtClean="0">
                <a:latin typeface="+mn-lt"/>
              </a:rPr>
              <a:t> У родителей с нерыжими волосами </a:t>
            </a:r>
          </a:p>
          <a:p>
            <a:r>
              <a:rPr lang="ru-RU" sz="3200" dirty="0" smtClean="0">
                <a:latin typeface="+mn-lt"/>
              </a:rPr>
              <a:t>4 детей, из них два рыжеволосые</a:t>
            </a:r>
            <a:endParaRPr lang="ru-RU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2759" y="4365104"/>
            <a:ext cx="43384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     Аа; 	</a:t>
            </a:r>
            <a:r>
              <a:rPr lang="ru-RU" sz="3200" dirty="0" smtClean="0"/>
              <a:t>А</a:t>
            </a:r>
            <a:r>
              <a:rPr lang="ru-RU" sz="3200" dirty="0" smtClean="0">
                <a:latin typeface="+mn-lt"/>
              </a:rPr>
              <a:t>а;</a:t>
            </a:r>
            <a:r>
              <a:rPr lang="en-US" sz="3200" dirty="0" smtClean="0"/>
              <a:t> </a:t>
            </a:r>
            <a:r>
              <a:rPr lang="ru-RU" sz="3200" dirty="0" smtClean="0"/>
              <a:t>  </a:t>
            </a:r>
            <a:r>
              <a:rPr lang="en-US" sz="3200" dirty="0" smtClean="0"/>
              <a:t>F</a:t>
            </a:r>
            <a:r>
              <a:rPr lang="ru-RU" sz="3200" dirty="0" smtClean="0"/>
              <a:t> – </a:t>
            </a:r>
            <a:r>
              <a:rPr lang="ru-RU" sz="3200" dirty="0" err="1" smtClean="0"/>
              <a:t>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771800" y="4653136"/>
            <a:ext cx="216024" cy="432048"/>
            <a:chOff x="384" y="1104"/>
            <a:chExt cx="192" cy="384"/>
          </a:xfrm>
          <a:solidFill>
            <a:srgbClr val="CCFFCC"/>
          </a:solidFill>
        </p:grpSpPr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3923928" y="4437112"/>
            <a:ext cx="360040" cy="409005"/>
            <a:chOff x="312" y="1680"/>
            <a:chExt cx="312" cy="303"/>
          </a:xfrm>
          <a:solidFill>
            <a:srgbClr val="CCFFCC"/>
          </a:solidFill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234888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При скрещивании чистопородных белых голубей с черными, все потомство оказывается пестрым. Какое оперение будут иметь потомки белого самца и пестрой самки?</a:t>
            </a:r>
            <a:endParaRPr lang="ru-RU" sz="3200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1412776"/>
            <a:ext cx="3744416" cy="78581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РЕШИТЕ ЗАДАЧУ: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0927" y="404664"/>
            <a:ext cx="738214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Домашнее задание: </a:t>
            </a:r>
            <a:r>
              <a:rPr lang="ru-RU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Гл.9 </a:t>
            </a:r>
            <a:r>
              <a:rPr lang="ru-RU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§ 2.1</a:t>
            </a:r>
            <a:r>
              <a:rPr lang="ru-RU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sz="36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657" y="404664"/>
            <a:ext cx="5320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+mn-lt"/>
              </a:rPr>
              <a:t>Использованные ресурсы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98072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Мультимедийное учебное пособие. Биология. Общие закономерности. Издательство «Дрофа»</a:t>
            </a:r>
          </a:p>
          <a:p>
            <a:pPr marL="457200" indent="-457200">
              <a:buAutoNum type="arabicPeriod"/>
            </a:pPr>
            <a:r>
              <a:rPr lang="ru-RU" dirty="0" smtClean="0"/>
              <a:t>Биология. 10 класс: поурочные планы по учебникам В.Б.Захарова, Г.М.Мамонтова, Н.И.Сонина. Профильный уровень/ авт.-сост. О.Л.Ващенко. – Волгоград: Учитель, 2009.- 351с.</a:t>
            </a:r>
          </a:p>
          <a:p>
            <a:pPr marL="457200" indent="-457200">
              <a:buAutoNum type="arabicPeriod"/>
            </a:pPr>
            <a:r>
              <a:rPr lang="ru-RU" dirty="0" smtClean="0"/>
              <a:t>ЕГЭ 2013. Биология: сборник заданий / Г.И. Лернер.- М.: Эксмо, 2012. – 304с. – (ЕГЭ. Сборник заданий)</a:t>
            </a:r>
          </a:p>
          <a:p>
            <a:pPr marL="457200" indent="-457200">
              <a:buAutoNum type="arabicPeriod"/>
            </a:pPr>
            <a:r>
              <a:rPr lang="ru-RU" dirty="0" smtClean="0"/>
              <a:t>ЕГЭ 2013. Биология. Практикум по выполнению типовых тестовых заданий ЕГЭ / Г.С. Калинова, Г.А. Воронина. – М.: Издательство «Экзамен», 2013. – 158 с.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http://images.yandex.ru›</a:t>
            </a:r>
            <a:r>
              <a:rPr lang="ru-RU" dirty="0" smtClean="0"/>
              <a:t>Львиный зев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rgbClr val="0070C0"/>
                </a:solidFill>
                <a:hlinkClick r:id="rId2"/>
              </a:rPr>
              <a:t>ru.wikipedia.org</a:t>
            </a:r>
            <a:r>
              <a:rPr lang="ru-RU" dirty="0" smtClean="0">
                <a:solidFill>
                  <a:srgbClr val="0070C0"/>
                </a:solidFill>
              </a:rPr>
              <a:t> – Википедия 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4031873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	На одной клумбе, свободно 	посещаемой насекомыми, росли 	красноцветковые и белоцветковые растения львиного зева. От них </a:t>
            </a:r>
            <a:r>
              <a:rPr lang="ru-RU" sz="3200" smtClean="0"/>
              <a:t>собрали семена. </a:t>
            </a:r>
            <a:r>
              <a:rPr lang="ru-RU" sz="3200" dirty="0" smtClean="0"/>
              <a:t>На следующий год от этих семян выросли красноцветковые, белоцветковые и розовоцветковые растения.  Чем это можно объяснить?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739805" cy="1428214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entury" pitchFamily="18" charset="0"/>
              </a:rPr>
              <a:t>?</a:t>
            </a:r>
            <a:endParaRPr lang="ru-RU" sz="60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365104"/>
            <a:ext cx="28540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2863945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96944" cy="851297"/>
          </a:xfrm>
          <a:prstGeom prst="roundRect">
            <a:avLst/>
          </a:prstGeom>
          <a:ln w="1905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Неполное доминирование</a:t>
            </a:r>
            <a:endParaRPr lang="ru-RU" sz="4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При скрещивании особей с альтернативными признаками гибриды имеют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промежуточный характер наследования,</a:t>
            </a:r>
            <a:r>
              <a:rPr lang="ru-RU" sz="3200" dirty="0" smtClean="0">
                <a:latin typeface="+mn-lt"/>
              </a:rPr>
              <a:t> т.е. доминантный ген не полностью подавляет действие рецессивного гена</a:t>
            </a:r>
            <a:endParaRPr lang="ru-RU" sz="3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263100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363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А – красный цвет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а – белый цвет</a:t>
            </a:r>
            <a:endParaRPr lang="ru-RU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 АА  </a:t>
            </a:r>
            <a:r>
              <a:rPr lang="ru-RU" sz="2800" dirty="0" smtClean="0">
                <a:latin typeface="Constantia" pitchFamily="18" charset="0"/>
              </a:rPr>
              <a:t>  </a:t>
            </a:r>
            <a:endParaRPr lang="ru-RU" sz="2800" dirty="0">
              <a:latin typeface="Constantia" pitchFamily="18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899592" y="1628800"/>
            <a:ext cx="216024" cy="432048"/>
            <a:chOff x="384" y="1104"/>
            <a:chExt cx="192" cy="384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544" y="1916832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err="1" smtClean="0">
                <a:latin typeface="+mn-lt"/>
              </a:rPr>
              <a:t>аа</a:t>
            </a:r>
            <a:endParaRPr lang="ru-RU" sz="3200" dirty="0">
              <a:latin typeface="+mn-lt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857224" y="2000240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3923928" y="332656"/>
            <a:ext cx="0" cy="2808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2636912"/>
            <a:ext cx="36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7544" y="2636912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F</a:t>
            </a:r>
            <a:r>
              <a:rPr lang="en-US" sz="3200" baseline="-25000" dirty="0" smtClean="0">
                <a:latin typeface="+mn-lt"/>
              </a:rPr>
              <a:t>1</a:t>
            </a:r>
            <a:r>
              <a:rPr lang="ru-RU" sz="3200" baseline="-250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 - ? </a:t>
            </a:r>
            <a:endParaRPr lang="ru-RU" sz="32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95736" y="2636912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F</a:t>
            </a:r>
            <a:r>
              <a:rPr lang="ru-RU" sz="32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ru-RU" sz="3200" dirty="0" smtClean="0">
                <a:latin typeface="+mn-lt"/>
                <a:cs typeface="Times New Roman" pitchFamily="18" charset="0"/>
              </a:rPr>
              <a:t> - ? 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4" y="3326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АА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+mn-lt"/>
                <a:cs typeface="Arial" pitchFamily="34" charset="0"/>
              </a:rPr>
              <a:t>    </a:t>
            </a:r>
            <a:r>
              <a:rPr lang="ru-RU" sz="3200" dirty="0" err="1" smtClean="0">
                <a:latin typeface="+mn-lt"/>
                <a:cs typeface="Arial" pitchFamily="34" charset="0"/>
              </a:rPr>
              <a:t>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4716016" y="548680"/>
            <a:ext cx="216024" cy="432048"/>
            <a:chOff x="384" y="1104"/>
            <a:chExt cx="192" cy="384"/>
          </a:xfrm>
        </p:grpSpPr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6156176" y="404664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5940152" y="764704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076056" y="980728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444208" y="980728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20072" y="1844824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F</a:t>
            </a:r>
            <a:r>
              <a:rPr lang="en-US" sz="3200" baseline="-25000" dirty="0" smtClean="0">
                <a:latin typeface="+mn-lt"/>
              </a:rPr>
              <a:t>1</a:t>
            </a:r>
            <a:r>
              <a:rPr lang="ru-RU" sz="3200" baseline="-250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– Аа</a:t>
            </a:r>
            <a:endParaRPr lang="ru-RU" sz="32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1844824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 – розовые</a:t>
            </a:r>
            <a:endParaRPr lang="ru-RU" sz="32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1960" y="2492896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Аа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/>
              <a:t>     </a:t>
            </a:r>
            <a:r>
              <a:rPr lang="ru-RU" sz="3200" dirty="0" smtClean="0">
                <a:latin typeface="+mn-lt"/>
              </a:rPr>
              <a:t>Аа</a:t>
            </a:r>
            <a:endParaRPr lang="ru-RU" sz="3200" dirty="0">
              <a:latin typeface="+mn-lt"/>
            </a:endParaRPr>
          </a:p>
        </p:txBody>
      </p: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4788024" y="2708920"/>
            <a:ext cx="216024" cy="432048"/>
            <a:chOff x="384" y="1104"/>
            <a:chExt cx="192" cy="384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6156176" y="2564904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43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>
            <a:off x="5868144" y="2924944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4572000" y="3212976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220072" y="3212976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12160" y="3212976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660232" y="3212976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11960" y="3789040"/>
            <a:ext cx="4187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F</a:t>
            </a:r>
            <a:r>
              <a:rPr lang="ru-RU" sz="3200" baseline="-25000" dirty="0" smtClean="0">
                <a:latin typeface="+mn-lt"/>
              </a:rPr>
              <a:t>2</a:t>
            </a:r>
            <a:r>
              <a:rPr lang="ru-RU" sz="3200" dirty="0" smtClean="0">
                <a:latin typeface="+mn-lt"/>
              </a:rPr>
              <a:t> : АА : Аа : Аа : </a:t>
            </a:r>
            <a:r>
              <a:rPr lang="ru-RU" sz="3200" dirty="0" err="1" smtClean="0">
                <a:latin typeface="+mn-lt"/>
              </a:rPr>
              <a:t>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2040" y="4221088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+mn-lt"/>
              </a:rPr>
              <a:t>кр</a:t>
            </a:r>
            <a:r>
              <a:rPr lang="ru-RU" sz="3200" dirty="0" smtClean="0">
                <a:latin typeface="+mn-lt"/>
              </a:rPr>
              <a:t> : роз : </a:t>
            </a:r>
            <a:r>
              <a:rPr lang="ru-RU" sz="3200" dirty="0" err="1" smtClean="0">
                <a:latin typeface="+mn-lt"/>
              </a:rPr>
              <a:t>роз</a:t>
            </a:r>
            <a:r>
              <a:rPr lang="ru-RU" sz="3200" dirty="0" smtClean="0">
                <a:latin typeface="+mn-lt"/>
              </a:rPr>
              <a:t> : бел </a:t>
            </a:r>
            <a:endParaRPr lang="ru-RU" sz="32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3528" y="472514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Расщепление по фенотипу: 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1 : 2 : 1</a:t>
            </a:r>
            <a:r>
              <a:rPr lang="ru-RU" sz="3200" dirty="0" smtClean="0">
                <a:latin typeface="+mn-lt"/>
              </a:rPr>
              <a:t> 	</a:t>
            </a:r>
            <a:endParaRPr lang="ru-RU" sz="32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3528" y="544522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Расщепление по генотипу: АА : Аа : </a:t>
            </a:r>
            <a:r>
              <a:rPr lang="ru-RU" sz="3200" dirty="0" err="1" smtClean="0">
                <a:latin typeface="+mn-lt"/>
              </a:rPr>
              <a:t>аа</a:t>
            </a:r>
            <a:endParaRPr lang="ru-RU" sz="3200" dirty="0" smtClean="0">
              <a:latin typeface="+mn-lt"/>
            </a:endParaRPr>
          </a:p>
          <a:p>
            <a:r>
              <a:rPr lang="ru-RU" sz="3200" dirty="0" smtClean="0">
                <a:latin typeface="+mn-lt"/>
              </a:rPr>
              <a:t>					 	  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1 : 2 : 1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95936" y="908720"/>
            <a:ext cx="732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G</a:t>
            </a:r>
            <a:r>
              <a:rPr lang="ru-RU" sz="3200" dirty="0" smtClean="0">
                <a:latin typeface="+mn-lt"/>
              </a:rPr>
              <a:t>: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3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851920" y="3140968"/>
            <a:ext cx="732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G</a:t>
            </a:r>
            <a:r>
              <a:rPr lang="ru-RU" sz="3200" dirty="0" smtClean="0">
                <a:latin typeface="+mn-lt"/>
              </a:rPr>
              <a:t>: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20" grpId="0"/>
      <p:bldP spid="21" grpId="0"/>
      <p:bldP spid="24" grpId="0"/>
      <p:bldP spid="33" grpId="0" animBg="1"/>
      <p:bldP spid="34" grpId="0" animBg="1"/>
      <p:bldP spid="35" grpId="0"/>
      <p:bldP spid="36" grpId="0"/>
      <p:bldP spid="37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build="allAtOnce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/>
              <a:t> При неполном доминировании во втором поколении расщепление по фенотипу и  генотипу совпадает и составляет </a:t>
            </a:r>
            <a:r>
              <a:rPr lang="ru-RU" sz="3200" dirty="0" smtClean="0">
                <a:solidFill>
                  <a:srgbClr val="FF0000"/>
                </a:solidFill>
              </a:rPr>
              <a:t>1 : 2 : 1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D:\Documents and Settings\Classic\Рабочий стол\Рисунки биология\рисунки\138419.gif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27784" y="1916832"/>
            <a:ext cx="4320480" cy="45791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980728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980728"/>
            <a:ext cx="85689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 Потомство лошадей белой и гнедой мастей всегда имеет золотисто-желтую окраску. У двух золотисто-желтых лошадей появляются жеребята: белый и гнедой. Рассчитайте, какова была вероятность появления таких жеребят, если известно, что белая масть определяется доминантным геном неполного доминирования, а гнедая – рецессивным геном. Какова  вероятность появления </a:t>
            </a:r>
            <a:r>
              <a:rPr lang="ru-RU" sz="3200" dirty="0" smtClean="0">
                <a:latin typeface="+mn-lt"/>
                <a:ea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олотисто-желтых жеребят?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1835" y="332656"/>
            <a:ext cx="2500330" cy="78581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300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А – белая масть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344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а – гнедая масть</a:t>
            </a:r>
            <a:endParaRPr lang="ru-RU" sz="3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Аа – </a:t>
            </a:r>
            <a:r>
              <a:rPr lang="ru-RU" sz="3200" dirty="0" err="1" smtClean="0">
                <a:latin typeface="+mn-lt"/>
              </a:rPr>
              <a:t>зол-жел</a:t>
            </a:r>
            <a:endParaRPr lang="ru-RU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 Аа  </a:t>
            </a:r>
            <a:r>
              <a:rPr lang="ru-RU" sz="2800" dirty="0" smtClean="0">
                <a:latin typeface="Constantia" pitchFamily="18" charset="0"/>
              </a:rPr>
              <a:t>  </a:t>
            </a:r>
            <a:endParaRPr lang="ru-RU" sz="2800" dirty="0">
              <a:latin typeface="Constantia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71600" y="2132856"/>
            <a:ext cx="216024" cy="432048"/>
            <a:chOff x="384" y="1104"/>
            <a:chExt cx="192" cy="38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9552" y="2564904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smtClean="0">
                <a:latin typeface="+mn-lt"/>
              </a:rPr>
              <a:t>Аа</a:t>
            </a:r>
            <a:endParaRPr lang="ru-RU" sz="3200" dirty="0">
              <a:latin typeface="+mn-lt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99592" y="2636912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3923928" y="33265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3212976"/>
            <a:ext cx="36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03648" y="3212976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F</a:t>
            </a:r>
            <a:r>
              <a:rPr lang="ru-RU" sz="3200" baseline="-250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 - ? </a:t>
            </a:r>
            <a:endParaRPr lang="ru-RU" sz="3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3326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Аа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+mn-lt"/>
                <a:cs typeface="Arial" pitchFamily="34" charset="0"/>
              </a:rPr>
              <a:t>    Аа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4716016" y="620688"/>
            <a:ext cx="216024" cy="432048"/>
            <a:chOff x="384" y="1104"/>
            <a:chExt cx="192" cy="384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6084168" y="404664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24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>
            <a:off x="5868144" y="764704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572000" y="112474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20072" y="112474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084168" y="112474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804248" y="112474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9572" y="501317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Вероятность появления золотисто-желтых жеребят составляет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50%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644008" y="2132856"/>
          <a:ext cx="2952327" cy="288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109"/>
                <a:gridCol w="984109"/>
                <a:gridCol w="984109"/>
              </a:tblGrid>
              <a:tr h="72008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4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4644008" y="2132856"/>
            <a:ext cx="1008112" cy="72008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4716016" y="2348880"/>
            <a:ext cx="216024" cy="432048"/>
            <a:chOff x="384" y="1104"/>
            <a:chExt cx="192" cy="384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220072" y="2132856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43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5868144" y="220486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  <a:cs typeface="Times New Roman" pitchFamily="18" charset="0"/>
              </a:rPr>
              <a:t>А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256" y="22048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а</a:t>
            </a:r>
            <a:endParaRPr lang="ru-RU" sz="3200" dirty="0">
              <a:latin typeface="+mn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60032" y="299695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  <a:cs typeface="Times New Roman" pitchFamily="18" charset="0"/>
              </a:rPr>
              <a:t>А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32040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а</a:t>
            </a:r>
            <a:endParaRPr lang="ru-RU" sz="3200" dirty="0">
              <a:latin typeface="+mn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24128" y="2852936"/>
            <a:ext cx="7777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+mn-lt"/>
              </a:rPr>
              <a:t>АА</a:t>
            </a:r>
          </a:p>
          <a:p>
            <a:r>
              <a:rPr lang="ru-RU" dirty="0" smtClean="0">
                <a:latin typeface="+mn-lt"/>
              </a:rPr>
              <a:t>бел</a:t>
            </a:r>
            <a:endParaRPr lang="ru-RU" dirty="0">
              <a:latin typeface="+mn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32240" y="2852936"/>
            <a:ext cx="708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+mn-lt"/>
              </a:rPr>
              <a:t>Аа</a:t>
            </a:r>
          </a:p>
          <a:p>
            <a:r>
              <a:rPr lang="ru-RU" dirty="0" err="1" smtClean="0">
                <a:latin typeface="+mn-lt"/>
              </a:rPr>
              <a:t>з</a:t>
            </a:r>
            <a:r>
              <a:rPr lang="ru-RU" dirty="0" smtClean="0">
                <a:latin typeface="+mn-lt"/>
              </a:rPr>
              <a:t>/ж</a:t>
            </a:r>
            <a:endParaRPr lang="ru-RU" dirty="0">
              <a:latin typeface="+mn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96136" y="3933056"/>
            <a:ext cx="708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+mn-lt"/>
              </a:rPr>
              <a:t>Аа</a:t>
            </a:r>
          </a:p>
          <a:p>
            <a:r>
              <a:rPr lang="ru-RU" dirty="0" err="1" smtClean="0">
                <a:latin typeface="+mn-lt"/>
              </a:rPr>
              <a:t>з</a:t>
            </a:r>
            <a:r>
              <a:rPr lang="ru-RU" dirty="0" smtClean="0">
                <a:latin typeface="+mn-lt"/>
              </a:rPr>
              <a:t>/ж</a:t>
            </a:r>
            <a:endParaRPr lang="ru-RU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04248" y="3933056"/>
            <a:ext cx="660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+mn-lt"/>
              </a:rPr>
              <a:t>аа</a:t>
            </a:r>
            <a:endParaRPr lang="ru-RU" sz="3200" dirty="0" smtClean="0">
              <a:latin typeface="+mn-lt"/>
            </a:endParaRPr>
          </a:p>
          <a:p>
            <a:r>
              <a:rPr lang="ru-RU" dirty="0" err="1" smtClean="0">
                <a:latin typeface="+mn-lt"/>
              </a:rPr>
              <a:t>гн</a:t>
            </a:r>
            <a:endParaRPr lang="ru-RU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67944" y="2132856"/>
            <a:ext cx="62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</a:t>
            </a:r>
            <a:r>
              <a:rPr lang="ru-RU" sz="3200" dirty="0" smtClean="0"/>
              <a:t> :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23928" y="1052736"/>
            <a:ext cx="732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G</a:t>
            </a:r>
            <a:r>
              <a:rPr lang="ru-RU" sz="3200" dirty="0" smtClean="0">
                <a:latin typeface="+mn-lt"/>
              </a:rPr>
              <a:t>: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7" grpId="0"/>
      <p:bldP spid="18" grpId="0"/>
      <p:bldP spid="27" grpId="0" animBg="1"/>
      <p:bldP spid="28" grpId="0" animBg="1"/>
      <p:bldP spid="29" grpId="0" animBg="1"/>
      <p:bldP spid="30" grpId="0" animBg="1"/>
      <p:bldP spid="3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1340768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21835" y="332656"/>
            <a:ext cx="2500330" cy="78581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3200" dirty="0" smtClean="0">
                <a:latin typeface="+mn-lt"/>
              </a:rPr>
              <a:t>  Ген, контролирующий хохлатость утят, является геном неполного доминирования. В гомозиготном состоянии он приводит к гибели эмбрионов. Рецессивный ген в гомозиготном состоянии дает нехохлатое потомство. Если среди вылупившихся утят насчитывается 20 хохлатых и 10 нехохлатых, сколько утят можно считать погибшими в эмбриональном состоянии?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В – хохлатость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в – нехохл.</a:t>
            </a:r>
            <a:endParaRPr lang="ru-RU" sz="3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ВВ - гибнут</a:t>
            </a:r>
            <a:endParaRPr lang="ru-RU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 </a:t>
            </a:r>
            <a:r>
              <a:rPr lang="ru-RU" sz="3200" dirty="0" err="1" smtClean="0">
                <a:latin typeface="+mn-lt"/>
              </a:rPr>
              <a:t>Вв</a:t>
            </a:r>
            <a:r>
              <a:rPr lang="ru-RU" sz="3200" dirty="0" smtClean="0">
                <a:latin typeface="+mn-lt"/>
              </a:rPr>
              <a:t>  </a:t>
            </a:r>
            <a:r>
              <a:rPr lang="ru-RU" sz="2800" dirty="0" smtClean="0">
                <a:latin typeface="Constantia" pitchFamily="18" charset="0"/>
              </a:rPr>
              <a:t>  </a:t>
            </a:r>
            <a:endParaRPr lang="ru-RU" sz="2800" dirty="0">
              <a:latin typeface="Constantia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043608" y="2132856"/>
            <a:ext cx="216024" cy="432048"/>
            <a:chOff x="384" y="1104"/>
            <a:chExt cx="192" cy="38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9552" y="2564904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err="1" smtClean="0">
                <a:latin typeface="+mn-lt"/>
              </a:rPr>
              <a:t>Вв</a:t>
            </a:r>
            <a:endParaRPr lang="ru-RU" sz="3200" dirty="0">
              <a:latin typeface="+mn-lt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043608" y="2636912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3347864" y="33265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321297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59632" y="3212976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F</a:t>
            </a:r>
            <a:r>
              <a:rPr lang="ru-RU" sz="3200" baseline="-250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 - ? </a:t>
            </a:r>
            <a:endParaRPr lang="ru-RU" sz="3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3326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Р:     </a:t>
            </a:r>
            <a:r>
              <a:rPr lang="ru-RU" sz="3200" dirty="0" err="1" smtClean="0">
                <a:latin typeface="+mn-lt"/>
              </a:rPr>
              <a:t>Вв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+mn-lt"/>
                <a:cs typeface="Arial" pitchFamily="34" charset="0"/>
              </a:rPr>
              <a:t>    </a:t>
            </a:r>
            <a:r>
              <a:rPr lang="ru-RU" sz="3200" dirty="0" err="1" smtClean="0">
                <a:latin typeface="+mn-lt"/>
                <a:cs typeface="Arial" pitchFamily="34" charset="0"/>
              </a:rPr>
              <a:t>Вв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4716016" y="620688"/>
            <a:ext cx="216024" cy="432048"/>
            <a:chOff x="384" y="1104"/>
            <a:chExt cx="192" cy="384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6084168" y="404664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24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>
            <a:off x="5868144" y="764704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707904" y="1052736"/>
            <a:ext cx="732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n-lt"/>
              </a:rPr>
              <a:t>G</a:t>
            </a:r>
            <a:r>
              <a:rPr lang="ru-RU" sz="3200" dirty="0" smtClean="0">
                <a:latin typeface="+mn-lt"/>
              </a:rPr>
              <a:t>: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3600" dirty="0"/>
          </a:p>
        </p:txBody>
      </p:sp>
      <p:sp>
        <p:nvSpPr>
          <p:cNvPr id="28" name="Овал 27"/>
          <p:cNvSpPr/>
          <p:nvPr/>
        </p:nvSpPr>
        <p:spPr>
          <a:xfrm>
            <a:off x="4572000" y="112474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20072" y="1124744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156176" y="1052736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804248" y="1052736"/>
            <a:ext cx="576064" cy="50405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4644008" y="2132856"/>
          <a:ext cx="2952327" cy="288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109"/>
                <a:gridCol w="984109"/>
                <a:gridCol w="984109"/>
              </a:tblGrid>
              <a:tr h="72008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4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4644008" y="2132856"/>
            <a:ext cx="1008112" cy="72008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5220072" y="2132856"/>
            <a:ext cx="360040" cy="409005"/>
            <a:chOff x="312" y="1680"/>
            <a:chExt cx="312" cy="303"/>
          </a:xfrm>
          <a:solidFill>
            <a:schemeClr val="bg1"/>
          </a:solidFill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 rot="-7884630">
              <a:off x="312" y="1791"/>
              <a:ext cx="192" cy="19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144" cy="1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4716016" y="2348880"/>
            <a:ext cx="216024" cy="432048"/>
            <a:chOff x="384" y="1104"/>
            <a:chExt cx="192" cy="384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868144" y="220486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  <a:cs typeface="Times New Roman" pitchFamily="18" charset="0"/>
              </a:rPr>
              <a:t>В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2204864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в</a:t>
            </a:r>
            <a:endParaRPr lang="ru-RU" sz="3200" dirty="0">
              <a:latin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32040" y="306896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  <a:cs typeface="Times New Roman" pitchFamily="18" charset="0"/>
              </a:rPr>
              <a:t>В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4048" y="407707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в</a:t>
            </a:r>
            <a:endParaRPr lang="ru-RU" sz="32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52120" y="2852936"/>
            <a:ext cx="9525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+mn-lt"/>
              </a:rPr>
              <a:t>ВВ</a:t>
            </a:r>
          </a:p>
          <a:p>
            <a:r>
              <a:rPr lang="ru-RU" dirty="0" err="1" smtClean="0">
                <a:latin typeface="+mn-lt"/>
              </a:rPr>
              <a:t>гибн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60232" y="2852936"/>
            <a:ext cx="942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+mn-lt"/>
              </a:rPr>
              <a:t>Вв</a:t>
            </a:r>
            <a:endParaRPr lang="ru-RU" sz="3200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хохл.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652120" y="3933056"/>
            <a:ext cx="942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+mn-lt"/>
              </a:rPr>
              <a:t>Вв</a:t>
            </a:r>
            <a:endParaRPr lang="ru-RU" sz="3200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хохл.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88224" y="3933056"/>
            <a:ext cx="10999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+mn-lt"/>
              </a:rPr>
              <a:t>вв</a:t>
            </a:r>
            <a:endParaRPr lang="ru-RU" sz="3200" dirty="0" smtClean="0">
              <a:latin typeface="+mn-lt"/>
            </a:endParaRPr>
          </a:p>
          <a:p>
            <a:r>
              <a:rPr lang="ru-RU" dirty="0" err="1" smtClean="0">
                <a:latin typeface="+mn-lt"/>
              </a:rPr>
              <a:t>нехох</a:t>
            </a:r>
            <a:r>
              <a:rPr lang="ru-RU" dirty="0" smtClean="0">
                <a:latin typeface="+mn-lt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5576" y="58772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 Погибшими можно считать 10 утят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5616" y="5085184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Расщепление по фенотипу: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2 : 1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7" grpId="0"/>
      <p:bldP spid="18" grpId="0"/>
      <p:bldP spid="27" grpId="0"/>
      <p:bldP spid="28" grpId="0" animBg="1"/>
      <p:bldP spid="29" grpId="0" animBg="1"/>
      <p:bldP spid="30" grpId="0" animBg="1"/>
      <p:bldP spid="3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339</TotalTime>
  <Words>744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Classic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56</cp:revision>
  <dcterms:created xsi:type="dcterms:W3CDTF">2013-01-10T14:51:49Z</dcterms:created>
  <dcterms:modified xsi:type="dcterms:W3CDTF">2013-01-15T18:42:58Z</dcterms:modified>
</cp:coreProperties>
</file>