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1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8" r:id="rId13"/>
    <p:sldId id="275" r:id="rId14"/>
    <p:sldId id="270" r:id="rId15"/>
    <p:sldId id="271" r:id="rId16"/>
    <p:sldId id="273" r:id="rId17"/>
    <p:sldId id="274" r:id="rId18"/>
    <p:sldId id="277" r:id="rId19"/>
    <p:sldId id="291" r:id="rId20"/>
    <p:sldId id="290" r:id="rId21"/>
    <p:sldId id="289" r:id="rId22"/>
    <p:sldId id="293" r:id="rId23"/>
    <p:sldId id="287" r:id="rId24"/>
    <p:sldId id="286" r:id="rId25"/>
    <p:sldId id="285" r:id="rId26"/>
    <p:sldId id="284" r:id="rId27"/>
    <p:sldId id="283" r:id="rId28"/>
    <p:sldId id="281" r:id="rId29"/>
    <p:sldId id="292" r:id="rId30"/>
    <p:sldId id="280" r:id="rId31"/>
    <p:sldId id="294" r:id="rId32"/>
    <p:sldId id="278" r:id="rId33"/>
    <p:sldId id="295" r:id="rId34"/>
    <p:sldId id="296" r:id="rId35"/>
    <p:sldId id="297" r:id="rId36"/>
    <p:sldId id="299" r:id="rId37"/>
    <p:sldId id="30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86BA-B70D-4055-8BE4-66E1EAF6CC2E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E4E5-E074-4B3D-B0B7-3F0327CBE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8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86BA-B70D-4055-8BE4-66E1EAF6CC2E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E4E5-E074-4B3D-B0B7-3F0327CBE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86BA-B70D-4055-8BE4-66E1EAF6CC2E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E4E5-E074-4B3D-B0B7-3F0327CBE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02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86BA-B70D-4055-8BE4-66E1EAF6CC2E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E4E5-E074-4B3D-B0B7-3F0327CBE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2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86BA-B70D-4055-8BE4-66E1EAF6CC2E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E4E5-E074-4B3D-B0B7-3F0327CBE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3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86BA-B70D-4055-8BE4-66E1EAF6CC2E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E4E5-E074-4B3D-B0B7-3F0327CBE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57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86BA-B70D-4055-8BE4-66E1EAF6CC2E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E4E5-E074-4B3D-B0B7-3F0327CBE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31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86BA-B70D-4055-8BE4-66E1EAF6CC2E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E4E5-E074-4B3D-B0B7-3F0327CBE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1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86BA-B70D-4055-8BE4-66E1EAF6CC2E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E4E5-E074-4B3D-B0B7-3F0327CBE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3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86BA-B70D-4055-8BE4-66E1EAF6CC2E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E4E5-E074-4B3D-B0B7-3F0327CBE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4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86BA-B70D-4055-8BE4-66E1EAF6CC2E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E4E5-E074-4B3D-B0B7-3F0327CBE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23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886BA-B70D-4055-8BE4-66E1EAF6CC2E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E4E5-E074-4B3D-B0B7-3F0327CBE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32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edu.ru/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mayli.ru/-" TargetMode="External"/><Relationship Id="rId5" Type="http://schemas.openxmlformats.org/officeDocument/2006/relationships/hyperlink" Target="http://collection.edu.yar.ru/" TargetMode="External"/><Relationship Id="rId4" Type="http://schemas.openxmlformats.org/officeDocument/2006/relationships/hyperlink" Target="http://allforchildren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86409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ГБОУ СОШ № 456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Колпинского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 Санкт-Петербурга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>
            <a:normAutofit fontScale="92500"/>
          </a:bodyPr>
          <a:lstStyle/>
          <a:p>
            <a:pPr algn="l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Обучающее изложение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3 класс (базовый уровень)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 класс (повышенный уровень)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Проект урока с презентацией подготовлен                  Козловой Екатериной Ивановной,                                  учителем начальных классов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2012-2013 уч. год</a:t>
            </a:r>
          </a:p>
          <a:p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72808" cy="1354162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Вера Васильевна Чаплина (Михайлова)   1908 - 1994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85417"/>
            <a:ext cx="2913628" cy="4308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427" y="2204864"/>
            <a:ext cx="2950571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 descr="C:\Users\полрнп\Desktop\708258z77xitimzp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53136"/>
            <a:ext cx="1926086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0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344816" cy="1143000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ПИСАТЕЛЬ- АНИМАЛИСТ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5"/>
            <a:ext cx="5149173" cy="3971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 descr="C:\Users\полрнп\Desktop\1a125e9d88af2ac585fd6221389c6d8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65" y="3356992"/>
            <a:ext cx="2103955" cy="27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0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Прочитайте!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'Питомцы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7" y="2636912"/>
            <a:ext cx="2880320" cy="361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tatic.ozone.ru/multimedia/books_covers/10056200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7393"/>
            <a:ext cx="2592288" cy="390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'В.Чаплин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93323"/>
            <a:ext cx="2664296" cy="342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полрнп\Desktop\71c7d5c0007e8bb1b25ea5ec830392a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1464399" cy="141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рнп\Desktop\bb34ba535be80dd239f47898f3799fa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063" y="478466"/>
            <a:ext cx="675670" cy="6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рнп\Desktop\к презентац белянка\460b06146d9da65bebd4b77443fa892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08" y="5062655"/>
            <a:ext cx="1270500" cy="139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0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432048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Это интересно!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00607"/>
            <a:ext cx="2664296" cy="341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90" y="3068959"/>
            <a:ext cx="2365463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полрнп\Desktop\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53" y="448477"/>
            <a:ext cx="3269506" cy="24521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рнп\Desktop\f076645cc738e4ee7a79cef16480cb5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1477">
            <a:off x="536463" y="151231"/>
            <a:ext cx="1155814" cy="135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рнп\Desktop\fb2a9644a1aff6db214b548b0131b5db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17232"/>
            <a:ext cx="15811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олрнп\Desktop\к презентац белянка\animal7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75" y="4149080"/>
            <a:ext cx="1751588" cy="235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99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7"/>
            <a:ext cx="8003578" cy="164219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Отгадайте загадку: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312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«Круглый год – зимой и летом  в шубку тёплую одета, шерсть закручена в колечки. Кто                 в каракуле?»                        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(Овечка)</a:t>
            </a:r>
          </a:p>
        </p:txBody>
      </p:sp>
      <p:pic>
        <p:nvPicPr>
          <p:cNvPr id="1026" name="Picture 2" descr="C:\Users\полрнп\Desktop\анимация и др\disco_question_h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61" y="214387"/>
            <a:ext cx="2062486" cy="20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рнп\Desktop\к презентац белянка\4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4543">
            <a:off x="6038739" y="3455579"/>
            <a:ext cx="2608684" cy="26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66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02" y="3501008"/>
            <a:ext cx="1792048" cy="197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3"/>
            <a:ext cx="8147594" cy="108011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у овцы «ребёнок»?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92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Это  –  …</a:t>
            </a:r>
          </a:p>
          <a:p>
            <a:pPr marL="0" indent="0">
              <a:buNone/>
            </a:pPr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		ягнёнок.	                                </a:t>
            </a:r>
            <a:endParaRPr lang="ru-RU" sz="5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рнп\Desktop\анимация и др\disco_question_h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61" y="214387"/>
            <a:ext cx="2062486" cy="20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www.theepochtimes.com/n2/images/stories/large/2010/08/22/53542154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8"/>
          <a:stretch/>
        </p:blipFill>
        <p:spPr bwMode="auto">
          <a:xfrm>
            <a:off x="899592" y="3068960"/>
            <a:ext cx="5940425" cy="3218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94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217824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 descr="http://900igr.net/datai/okruzhajuschij-mir/Trud-cheloveka-zimoj/0015-011-Ukhod-za-zhivotnymi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46" b="6537"/>
          <a:stretch/>
        </p:blipFill>
        <p:spPr bwMode="auto">
          <a:xfrm>
            <a:off x="3087933" y="692696"/>
            <a:ext cx="5414365" cy="2625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http://www.vsolikamske.ru/images/photos/medium/fdd60090a3b740362e7bbbb97a7d2f39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6" t="25605" r="36968" b="13664"/>
          <a:stretch/>
        </p:blipFill>
        <p:spPr bwMode="auto">
          <a:xfrm>
            <a:off x="827584" y="2636912"/>
            <a:ext cx="280831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C:\Users\полрнп\Desktop\Безымянный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36500" l="10450" r="57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85" r="42396" b="64514"/>
          <a:stretch/>
        </p:blipFill>
        <p:spPr bwMode="auto">
          <a:xfrm rot="20063023">
            <a:off x="711946" y="761098"/>
            <a:ext cx="2301414" cy="86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рнп\Desktop\к презентац белянка\blest86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47991">
            <a:off x="1070174" y="846368"/>
            <a:ext cx="333470" cy="33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www.veteriner.cc/images/koyunca/oxford5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256" y="3660817"/>
            <a:ext cx="4266355" cy="25044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906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obolev63.35photo.ru/photos/20120104/30332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7" b="2302"/>
          <a:stretch/>
        </p:blipFill>
        <p:spPr bwMode="auto">
          <a:xfrm>
            <a:off x="1115616" y="548680"/>
            <a:ext cx="3087812" cy="4994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Users\полрнп\Desktop\к презентац белянка\be5b2ff405ec919a67f352892f4f59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48342"/>
            <a:ext cx="688602" cy="68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рнп\Desktop\к презентац белянка\be5b2ff405ec919a67f352892f4f59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109" y="366860"/>
            <a:ext cx="776710" cy="77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рнп\Desktop\к презентац белянка\be5b2ff405ec919a67f352892f4f59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93" y="5475481"/>
            <a:ext cx="637831" cy="63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олрнп\Desktop\к презентац белянка\be5b2ff405ec919a67f352892f4f59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411" y="2310921"/>
            <a:ext cx="599455" cy="59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полрнп\Desktop\к презентац белянка\be5b2ff405ec919a67f352892f4f59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37" y="755215"/>
            <a:ext cx="513752" cy="51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полрнп\Desktop\к презентац белянка\be5b2ff405ec919a67f352892f4f59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6" y="532464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полрнп\Desktop\к презентац белянка\be5b2ff405ec919a67f352892f4f59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3951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полрнп\Desktop\к презентац белянка\be5b2ff405ec919a67f352892f4f59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695" y="1285561"/>
            <a:ext cx="553394" cy="55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полрнп\Desktop\к презентац белянка\be5b2ff405ec919a67f352892f4f59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86" y="5689114"/>
            <a:ext cx="521359" cy="5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73" y="2610649"/>
            <a:ext cx="2688493" cy="293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4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Белянка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13543"/>
            <a:ext cx="3312367" cy="361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3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Белянка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874369"/>
              </p:ext>
            </p:extLst>
          </p:nvPr>
        </p:nvGraphicFramePr>
        <p:xfrm>
          <a:off x="457200" y="1600200"/>
          <a:ext cx="8229601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2664296"/>
                <a:gridCol w="2520280"/>
                <a:gridCol w="24586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ОПОРНЫЕ СЛОВА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СТРУКТУРНЫЕ </a:t>
                      </a:r>
                      <a:r>
                        <a:rPr lang="ru-RU" smtClean="0"/>
                        <a:t>ЧАСТИ ТЕКСТА-ПОВЕСТВОВАНИЯ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5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9127" y="620688"/>
            <a:ext cx="41044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  <a:ea typeface="Calibri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Calibri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«Русский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язык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            в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умелых руках и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            в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опытных устах— красив, певуч, выразителен, гибок, послушен, ловок и вместителен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.»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     Гоголь Н. В.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     	 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рнп\Desktop\гоголь н в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87586"/>
            <a:ext cx="3616195" cy="3719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85" y="4365104"/>
            <a:ext cx="2544324" cy="197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4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Белянка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608637"/>
              </p:ext>
            </p:extLst>
          </p:nvPr>
        </p:nvGraphicFramePr>
        <p:xfrm>
          <a:off x="457200" y="1600200"/>
          <a:ext cx="8229602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2664297"/>
                <a:gridCol w="2520280"/>
                <a:gridCol w="24586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ОПОРНЫЕ СЛОВА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СТРУКТУРНЫЕ </a:t>
                      </a:r>
                      <a:r>
                        <a:rPr lang="ru-RU" smtClean="0"/>
                        <a:t>ЧАСТИ ТЕКСТА-ПОВЕСТВОВАНИЯ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ЗАЧИН</a:t>
                      </a:r>
                      <a:r>
                        <a:rPr lang="ru-RU" dirty="0" smtClean="0"/>
                        <a:t> (ВСТУПЛЕНИЕ)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2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Белянка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700327"/>
              </p:ext>
            </p:extLst>
          </p:nvPr>
        </p:nvGraphicFramePr>
        <p:xfrm>
          <a:off x="457200" y="1600200"/>
          <a:ext cx="8229602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2664297"/>
                <a:gridCol w="2520280"/>
                <a:gridCol w="24586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ОПОРНЫЕ СЛОВА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СТРУКТУРНЫЕ </a:t>
                      </a:r>
                      <a:r>
                        <a:rPr lang="ru-RU" smtClean="0"/>
                        <a:t>ЧАСТИ ТЕКСТА-ПОВЕСТВОВАНИЯ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ПОМОЩНИКИ НА ФЕРМЕ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ЗАЧИН</a:t>
                      </a:r>
                      <a:r>
                        <a:rPr lang="ru-RU" dirty="0" smtClean="0"/>
                        <a:t> (ВСТУПЛЕНИЕ)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Белянка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8037"/>
              </p:ext>
            </p:extLst>
          </p:nvPr>
        </p:nvGraphicFramePr>
        <p:xfrm>
          <a:off x="457200" y="1600200"/>
          <a:ext cx="8229602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2664297"/>
                <a:gridCol w="2520280"/>
                <a:gridCol w="24586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ОПОРНЫЕ СЛОВА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СТРУКТУРНЫЕ </a:t>
                      </a:r>
                      <a:r>
                        <a:rPr lang="ru-RU" smtClean="0"/>
                        <a:t>ЧАСТИ ТЕКСТА-ПОВЕСТВОВАНИЯ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ПОМОЩНИКИ НА ФЕРМЕ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ЗАЧИН</a:t>
                      </a:r>
                      <a:r>
                        <a:rPr lang="ru-RU" dirty="0" smtClean="0"/>
                        <a:t> (ВСТУПЛЕНИЕ)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РАЗВИТИЕ СОБЫТИЙ </a:t>
                      </a:r>
                      <a:r>
                        <a:rPr lang="ru-RU" dirty="0" smtClean="0"/>
                        <a:t>(ОСНОВНАЯ ЧАСТЬ)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Белянка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21179"/>
              </p:ext>
            </p:extLst>
          </p:nvPr>
        </p:nvGraphicFramePr>
        <p:xfrm>
          <a:off x="457200" y="1600200"/>
          <a:ext cx="8229602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2664297"/>
                <a:gridCol w="2520280"/>
                <a:gridCol w="24586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ОПОРНЫЕ СЛОВА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СТРУКТУРНЫЕ </a:t>
                      </a:r>
                      <a:r>
                        <a:rPr lang="ru-RU" smtClean="0"/>
                        <a:t>ЧАСТИ ТЕКСТА-ПОВЕСТВОВАНИЯ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ПОМОЩНИКИ НА ФЕРМЕ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ЗАЧИН</a:t>
                      </a:r>
                      <a:r>
                        <a:rPr lang="ru-RU" dirty="0" smtClean="0"/>
                        <a:t> (ВСТУПЛЕНИЕ)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ВСТРЕЧА</a:t>
                      </a:r>
                      <a:r>
                        <a:rPr lang="ru-RU" baseline="0" dirty="0" smtClean="0"/>
                        <a:t> С СИРОТКОЙ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РАЗВИТИЕ СОБЫТИЙ </a:t>
                      </a:r>
                      <a:r>
                        <a:rPr lang="ru-RU" dirty="0" smtClean="0"/>
                        <a:t>(ОСНОВНАЯ ЧАСТЬ)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5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Белянка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231718"/>
              </p:ext>
            </p:extLst>
          </p:nvPr>
        </p:nvGraphicFramePr>
        <p:xfrm>
          <a:off x="457200" y="1600200"/>
          <a:ext cx="8229601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2664296"/>
                <a:gridCol w="2520280"/>
                <a:gridCol w="24586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ОПОРНЫЕ СЛОВА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СТРУКТУРНЫЕ </a:t>
                      </a:r>
                      <a:r>
                        <a:rPr lang="ru-RU" smtClean="0"/>
                        <a:t>ЧАСТИ ТЕКСТА-ПОВЕСТВОВАНИЯ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ПОМОЩНИКИ НА ФЕРМЕ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ЗАЧИН</a:t>
                      </a:r>
                      <a:r>
                        <a:rPr lang="ru-RU" dirty="0" smtClean="0"/>
                        <a:t> (ВСТУПЛЕНИЕ)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ВСТРЕЧА</a:t>
                      </a:r>
                      <a:r>
                        <a:rPr lang="ru-RU" baseline="0" dirty="0" smtClean="0"/>
                        <a:t> С СИРОТКОЙ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РАЗВИТИЕ СОБЫТИЙ </a:t>
                      </a:r>
                      <a:r>
                        <a:rPr lang="ru-RU" dirty="0" smtClean="0"/>
                        <a:t>(ОСНОВНАЯ ЧАСТЬ)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ВАЖНОЕ РЕШЕНИЕ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9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Белянка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573682"/>
              </p:ext>
            </p:extLst>
          </p:nvPr>
        </p:nvGraphicFramePr>
        <p:xfrm>
          <a:off x="457200" y="1600200"/>
          <a:ext cx="8229602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2664297"/>
                <a:gridCol w="2520280"/>
                <a:gridCol w="24586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ОПОРНЫЕ СЛОВА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СТРУКТУРНЫЕ </a:t>
                      </a:r>
                      <a:r>
                        <a:rPr lang="ru-RU" smtClean="0"/>
                        <a:t>ЧАСТИ ТЕКСТА-ПОВЕСТВОВАНИЯ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ПОМОЩНИКИ НА ФЕРМЕ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ЗАЧИН</a:t>
                      </a:r>
                      <a:r>
                        <a:rPr lang="ru-RU" dirty="0" smtClean="0"/>
                        <a:t> (ВСТУПЛЕНИЕ)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ВСТРЕЧА</a:t>
                      </a:r>
                      <a:r>
                        <a:rPr lang="ru-RU" baseline="0" dirty="0" smtClean="0"/>
                        <a:t> С СИРОТКОЙ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РАЗВИТИЕ СОБЫТИЙ </a:t>
                      </a:r>
                      <a:r>
                        <a:rPr lang="ru-RU" dirty="0" smtClean="0"/>
                        <a:t>(ОСНОВНАЯ ЧАСТЬ)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ВАЖНОЕ РЕШЕНИЕ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РАЗВЯЗКА </a:t>
                      </a:r>
                      <a:r>
                        <a:rPr lang="ru-RU" u="sng" baseline="0" dirty="0" smtClean="0"/>
                        <a:t>   </a:t>
                      </a:r>
                      <a:r>
                        <a:rPr lang="ru-RU" baseline="0" dirty="0" smtClean="0"/>
                        <a:t>(</a:t>
                      </a:r>
                      <a:r>
                        <a:rPr lang="ru-RU" dirty="0" smtClean="0"/>
                        <a:t>КОНЦОВКА)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5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Белянка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942167"/>
              </p:ext>
            </p:extLst>
          </p:nvPr>
        </p:nvGraphicFramePr>
        <p:xfrm>
          <a:off x="457200" y="1600200"/>
          <a:ext cx="8229601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2664296"/>
                <a:gridCol w="2520280"/>
                <a:gridCol w="24586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ОПОРНЫЕ СЛОВА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СТРУКТУРНЫЕ </a:t>
                      </a:r>
                      <a:r>
                        <a:rPr lang="ru-RU" smtClean="0"/>
                        <a:t>ЧАСТИ ТЕКСТА-ПОВЕСТВОВАНИЯ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ПОМОЩНИКИ НА ФЕРМЕ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ЗАЧИН</a:t>
                      </a:r>
                      <a:r>
                        <a:rPr lang="ru-RU" dirty="0" smtClean="0"/>
                        <a:t> (ВСТУПЛЕНИЕ)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ВСТРЕЧА</a:t>
                      </a:r>
                      <a:r>
                        <a:rPr lang="ru-RU" baseline="0" dirty="0" smtClean="0"/>
                        <a:t> С СИРОТКОЙ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РАЗВИТИЕ СОБЫТИЙ </a:t>
                      </a:r>
                      <a:r>
                        <a:rPr lang="ru-RU" dirty="0" smtClean="0"/>
                        <a:t>(ОСНОВНАЯ ЧАСТЬ)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ВАЖНОЕ РЕШЕНИЕ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ЗАБОТА О МАЛЫШКЕ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РАЗВЯЗКА </a:t>
                      </a:r>
                      <a:r>
                        <a:rPr lang="ru-RU" u="sng" baseline="0" dirty="0" smtClean="0"/>
                        <a:t>   </a:t>
                      </a:r>
                      <a:r>
                        <a:rPr lang="ru-RU" baseline="0" dirty="0" smtClean="0"/>
                        <a:t>(</a:t>
                      </a:r>
                      <a:r>
                        <a:rPr lang="ru-RU" dirty="0" smtClean="0"/>
                        <a:t>КОНЦОВКА)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0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Белянка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12561"/>
              </p:ext>
            </p:extLst>
          </p:nvPr>
        </p:nvGraphicFramePr>
        <p:xfrm>
          <a:off x="457200" y="1600200"/>
          <a:ext cx="8229601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2664296"/>
                <a:gridCol w="2520280"/>
                <a:gridCol w="24586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ОПОРНЫЕ СЛОВА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СТРУКТУРНЫЕ </a:t>
                      </a:r>
                      <a:r>
                        <a:rPr lang="ru-RU" smtClean="0"/>
                        <a:t>ЧАСТИ ТЕКСТА-ПОВЕСТВОВАНИЯ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ПОМОЩНИКИ НА ФЕРМЕ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ЗАЧИН</a:t>
                      </a:r>
                      <a:r>
                        <a:rPr lang="ru-RU" dirty="0" smtClean="0"/>
                        <a:t> (ВСТУПЛЕНИЕ)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ВСТРЕЧА</a:t>
                      </a:r>
                      <a:r>
                        <a:rPr lang="ru-RU" baseline="0" dirty="0" smtClean="0"/>
                        <a:t> С СИРОТКОЙ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РАЗВИТИЕ СОБЫТИЙ </a:t>
                      </a:r>
                      <a:r>
                        <a:rPr lang="ru-RU" dirty="0" smtClean="0"/>
                        <a:t>(ОСНОВНАЯ ЧАСТЬ)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ВАЖНОЕ РЕШЕНИЕ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КУЛЬМИНАЦИЯ </a:t>
                      </a:r>
                      <a:r>
                        <a:rPr lang="ru-RU" dirty="0" smtClean="0"/>
                        <a:t>(ОСНОВНАЯ ЧАСТЬ)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ЗАБОТА О МАЛЫШКЕ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РАЗВЯЗКА </a:t>
                      </a:r>
                      <a:r>
                        <a:rPr lang="ru-RU" u="sng" baseline="0" dirty="0" smtClean="0"/>
                        <a:t>   </a:t>
                      </a:r>
                      <a:r>
                        <a:rPr lang="ru-RU" baseline="0" dirty="0" smtClean="0"/>
                        <a:t>(</a:t>
                      </a:r>
                      <a:r>
                        <a:rPr lang="ru-RU" dirty="0" smtClean="0"/>
                        <a:t>КОНЦОВКА)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1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Белянка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604271"/>
              </p:ext>
            </p:extLst>
          </p:nvPr>
        </p:nvGraphicFramePr>
        <p:xfrm>
          <a:off x="457200" y="1600200"/>
          <a:ext cx="822960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2664297"/>
                <a:gridCol w="2520280"/>
                <a:gridCol w="24586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ОПОРНЫЕ СЛОВА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СТРУКТУРНЫЕ </a:t>
                      </a:r>
                      <a:r>
                        <a:rPr lang="ru-RU" smtClean="0"/>
                        <a:t>ЧАСТИ ТЕКСТА-ПОВЕСТВОВАНИЯ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ПОМОЩНИКИ НА ФЕРМЕ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БЫВАЛИ               ПОМОГАЛИ  КОРМИТЬ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ЗАЧИН</a:t>
                      </a:r>
                      <a:r>
                        <a:rPr lang="ru-RU" dirty="0" smtClean="0"/>
                        <a:t> (ВСТУПЛЕНИЕ)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ВСТРЕЧА</a:t>
                      </a:r>
                      <a:r>
                        <a:rPr lang="ru-RU" baseline="0" dirty="0" smtClean="0"/>
                        <a:t> С СИРОТКОЙ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РАЗВИТИЕ СОБЫТИЙ </a:t>
                      </a:r>
                      <a:r>
                        <a:rPr lang="ru-RU" dirty="0" smtClean="0"/>
                        <a:t>(ОСНОВНАЯ ЧАСТЬ)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ВАЖНОЕ РЕШЕНИЕ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КУЛЬМИНАЦИЯ </a:t>
                      </a:r>
                      <a:r>
                        <a:rPr lang="ru-RU" dirty="0" smtClean="0"/>
                        <a:t>(ОСНОВНАЯ ЧАСТЬ)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ЗАБОТА О МАЛЫШКЕ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РАЗВЯЗКА </a:t>
                      </a:r>
                      <a:r>
                        <a:rPr lang="ru-RU" u="sng" baseline="0" dirty="0" smtClean="0"/>
                        <a:t>   </a:t>
                      </a:r>
                      <a:r>
                        <a:rPr lang="ru-RU" baseline="0" dirty="0" smtClean="0"/>
                        <a:t>(</a:t>
                      </a:r>
                      <a:r>
                        <a:rPr lang="ru-RU" dirty="0" smtClean="0"/>
                        <a:t>КОНЦОВКА)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8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Белянка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700585"/>
              </p:ext>
            </p:extLst>
          </p:nvPr>
        </p:nvGraphicFramePr>
        <p:xfrm>
          <a:off x="457200" y="1600200"/>
          <a:ext cx="822960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2664297"/>
                <a:gridCol w="2520280"/>
                <a:gridCol w="24586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ОПОРНЫЕ СЛОВА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СТРУКТУРНЫЕ </a:t>
                      </a:r>
                      <a:r>
                        <a:rPr lang="ru-RU" smtClean="0"/>
                        <a:t>ЧАСТИ ТЕКСТА-ПОВЕСТВОВАНИЯ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ПОМОЩНИКИ НА ФЕРМЕ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БЫВАЛИ               ПОМОГАЛИ  КОРМИТЬ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ЗАЧИН</a:t>
                      </a:r>
                      <a:r>
                        <a:rPr lang="ru-RU" dirty="0" smtClean="0"/>
                        <a:t> (ВСТУПЛЕНИЕ)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ВСТРЕЧА</a:t>
                      </a:r>
                      <a:r>
                        <a:rPr lang="ru-RU" baseline="0" dirty="0" smtClean="0"/>
                        <a:t> С СИРОТКОЙ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ЗАШЁЛ                          ПОИЛА                    ОСТАЛАСЬ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РАЗВИТИЕ СОБЫТИЙ </a:t>
                      </a:r>
                      <a:r>
                        <a:rPr lang="ru-RU" dirty="0" smtClean="0"/>
                        <a:t>(ОСНОВНАЯ ЧАСТЬ)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ВАЖНОЕ РЕШЕНИЕ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КУЛЬМИНАЦИЯ </a:t>
                      </a:r>
                      <a:r>
                        <a:rPr lang="ru-RU" dirty="0" smtClean="0"/>
                        <a:t>(ОСНОВНАЯ ЧАСТЬ)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ЗАБОТА О МАЛЫШКЕ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РАЗВЯЗКА </a:t>
                      </a:r>
                      <a:r>
                        <a:rPr lang="ru-RU" u="sng" baseline="0" dirty="0" smtClean="0"/>
                        <a:t>   </a:t>
                      </a:r>
                      <a:r>
                        <a:rPr lang="ru-RU" baseline="0" dirty="0" smtClean="0"/>
                        <a:t>(</a:t>
                      </a:r>
                      <a:r>
                        <a:rPr lang="ru-RU" dirty="0" smtClean="0"/>
                        <a:t>КОНЦОВКА)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2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32670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значит написать   				изложение?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84983"/>
            <a:ext cx="8229600" cy="2376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Написать изложение – это письменно пересказать текст, который услышим, прочитаем.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рнп\Desktop\анимация и др\disco_question_hc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3671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3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Белянка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38614"/>
              </p:ext>
            </p:extLst>
          </p:nvPr>
        </p:nvGraphicFramePr>
        <p:xfrm>
          <a:off x="457200" y="1600200"/>
          <a:ext cx="822960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2664297"/>
                <a:gridCol w="2520280"/>
                <a:gridCol w="24586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ОПОРНЫЕ СЛОВА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СТРУКТУРНЫЕ </a:t>
                      </a:r>
                      <a:r>
                        <a:rPr lang="ru-RU" smtClean="0"/>
                        <a:t>ЧАСТИ ТЕКСТА-ПОВЕСТВОВАНИЯ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ПОМОЩНИКИ НА ФЕРМЕ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БЫВАЛИ               ПОМОГАЛИ  КОРМИТЬ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ЗАЧИН</a:t>
                      </a:r>
                      <a:r>
                        <a:rPr lang="ru-RU" dirty="0" smtClean="0"/>
                        <a:t> (ВСТУПЛЕНИЕ)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ВСТРЕЧА</a:t>
                      </a:r>
                      <a:r>
                        <a:rPr lang="ru-RU" baseline="0" dirty="0" smtClean="0"/>
                        <a:t> С СИРОТКОЙ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ЗАШЁЛ                          ПОИЛА                    ОСТАЛАСЬ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РАЗВИТИЕ СОБЫТИЙ </a:t>
                      </a:r>
                      <a:r>
                        <a:rPr lang="ru-RU" dirty="0" smtClean="0"/>
                        <a:t>(ОСНОВНАЯ ЧАСТЬ)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ВАЖНОЕ РЕШЕНИЕ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ПОЛЮБИЛАСЬ      ВЫЗВАЛСЯ                  НАЗВАЛ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КУЛЬМИНАЦИЯ </a:t>
                      </a:r>
                      <a:r>
                        <a:rPr lang="ru-RU" dirty="0" smtClean="0"/>
                        <a:t>(ОСНОВНАЯ ЧАСТЬ)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ЗАБОТА О МАЛЫШКЕ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РАЗВЯЗКА </a:t>
                      </a:r>
                      <a:r>
                        <a:rPr lang="ru-RU" u="sng" baseline="0" dirty="0" smtClean="0"/>
                        <a:t>   </a:t>
                      </a:r>
                      <a:r>
                        <a:rPr lang="ru-RU" baseline="0" dirty="0" smtClean="0"/>
                        <a:t>(</a:t>
                      </a:r>
                      <a:r>
                        <a:rPr lang="ru-RU" dirty="0" smtClean="0"/>
                        <a:t>КОНЦОВКА)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8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Белянка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735218"/>
              </p:ext>
            </p:extLst>
          </p:nvPr>
        </p:nvGraphicFramePr>
        <p:xfrm>
          <a:off x="457200" y="1600200"/>
          <a:ext cx="822960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2664297"/>
                <a:gridCol w="2520280"/>
                <a:gridCol w="24586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ОПОРНЫЕ СЛОВА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СТРУКТУРНЫЕ </a:t>
                      </a:r>
                      <a:r>
                        <a:rPr lang="ru-RU" smtClean="0"/>
                        <a:t>ЧАСТИ ТЕКСТА-ПОВЕСТВОВАНИЯ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ПОМОЩНИКИ НА ФЕРМЕ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БЫВАЛИ               ПОМОГАЛИ  КОРМИТЬ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ЗАЧИН</a:t>
                      </a:r>
                      <a:r>
                        <a:rPr lang="ru-RU" dirty="0" smtClean="0"/>
                        <a:t> (ВСТУПЛЕНИЕ)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ВСТРЕЧА</a:t>
                      </a:r>
                      <a:r>
                        <a:rPr lang="ru-RU" baseline="0" dirty="0" smtClean="0"/>
                        <a:t> С СИРОТКОЙ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ЗАШЁЛ                          ПОИЛА                    ОСТАЛАСЬ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РАЗВИТИЕ СОБЫТИЙ </a:t>
                      </a:r>
                      <a:r>
                        <a:rPr lang="ru-RU" dirty="0" smtClean="0"/>
                        <a:t>(ОСНОВНАЯ ЧАСТЬ)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ВАЖНОЕ РЕШЕНИЕ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ПОЛЮБИЛАСЬ      ВЫЗВАЛСЯ                  НАЗВАЛ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КУЛЬМИНАЦИЯ </a:t>
                      </a:r>
                      <a:r>
                        <a:rPr lang="ru-RU" dirty="0" smtClean="0"/>
                        <a:t>(ОСНОВНАЯ ЧАСТЬ)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ЗАБОТА О МАЛЫШКЕ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СПЕШИЛ                         ПОИЛ                              ГУЛЯЛ              ПРИВЯЗАЛАСЬ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РАЗВЯЗКА </a:t>
                      </a:r>
                      <a:r>
                        <a:rPr lang="ru-RU" u="sng" baseline="0" dirty="0" smtClean="0"/>
                        <a:t>   </a:t>
                      </a:r>
                      <a:r>
                        <a:rPr lang="ru-RU" baseline="0" dirty="0" smtClean="0"/>
                        <a:t>(</a:t>
                      </a:r>
                      <a:r>
                        <a:rPr lang="ru-RU" dirty="0" smtClean="0"/>
                        <a:t>КОНЦОВКА)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9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Белянка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871469"/>
              </p:ext>
            </p:extLst>
          </p:nvPr>
        </p:nvGraphicFramePr>
        <p:xfrm>
          <a:off x="457200" y="1600200"/>
          <a:ext cx="822960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2664297"/>
                <a:gridCol w="2520280"/>
                <a:gridCol w="24586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ОПОРНЫЕ СЛОВА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СТРУКТУРНЫЕ </a:t>
                      </a:r>
                      <a:r>
                        <a:rPr lang="ru-RU" smtClean="0"/>
                        <a:t>ЧАСТИ ТЕКСТА-ПОВЕСТВОВАНИЯ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ПОМОЩНИКИ НА ФЕРМЕ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БЫВАЛИ              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ПО</a:t>
                      </a:r>
                      <a:r>
                        <a:rPr lang="ru-RU" dirty="0" smtClean="0"/>
                        <a:t>М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dirty="0" smtClean="0"/>
                        <a:t>ГАЛИ  К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dirty="0" smtClean="0"/>
                        <a:t>РМИТЬ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ЗАЧИН</a:t>
                      </a:r>
                      <a:r>
                        <a:rPr lang="ru-RU" dirty="0" smtClean="0"/>
                        <a:t> (ВСТУПЛЕНИЕ)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ВСТРЕЧА</a:t>
                      </a:r>
                      <a:r>
                        <a:rPr lang="ru-RU" baseline="0" dirty="0" smtClean="0"/>
                        <a:t> С СИРОТКОЙ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З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dirty="0" smtClean="0"/>
                        <a:t>Ш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Ё</a:t>
                      </a:r>
                      <a:r>
                        <a:rPr lang="ru-RU" dirty="0" smtClean="0"/>
                        <a:t>Л                          П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dirty="0" smtClean="0"/>
                        <a:t>ИЛА                   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dirty="0" smtClean="0"/>
                        <a:t>СТАЛ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dirty="0" smtClean="0"/>
                        <a:t>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РАЗВИТИЕ СОБЫТИЙ </a:t>
                      </a:r>
                      <a:r>
                        <a:rPr lang="ru-RU" dirty="0" smtClean="0"/>
                        <a:t>(ОСНОВНАЯ ЧАСТЬ)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ВАЖНОЕ РЕШЕНИЕ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П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dirty="0" smtClean="0"/>
                        <a:t>ЛЮБИЛ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dirty="0" smtClean="0"/>
                        <a:t>СЬ      ВЫЗВ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dirty="0" smtClean="0"/>
                        <a:t>ЛСЯ                 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dirty="0" smtClean="0"/>
                        <a:t>ЗВАЛ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КУЛЬМИНАЦИЯ </a:t>
                      </a:r>
                      <a:r>
                        <a:rPr lang="ru-RU" dirty="0" smtClean="0"/>
                        <a:t>(ОСНОВНАЯ ЧАСТЬ)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ЗАБОТА О МАЛЫШКЕ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СП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ru-RU" dirty="0" smtClean="0"/>
                        <a:t>Ш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dirty="0" smtClean="0"/>
                        <a:t>Л                        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dirty="0" smtClean="0"/>
                        <a:t>ИЛ                              ГУЛЯЛ             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dirty="0" smtClean="0"/>
                        <a:t>В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r>
                        <a:rPr lang="ru-RU" dirty="0" smtClean="0"/>
                        <a:t>ЗАЛ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dirty="0" smtClean="0"/>
                        <a:t>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РАЗВЯЗКА </a:t>
                      </a:r>
                      <a:r>
                        <a:rPr lang="ru-RU" u="sng" baseline="0" dirty="0" smtClean="0"/>
                        <a:t>   </a:t>
                      </a:r>
                      <a:r>
                        <a:rPr lang="ru-RU" baseline="0" dirty="0" smtClean="0"/>
                        <a:t>(</a:t>
                      </a:r>
                      <a:r>
                        <a:rPr lang="ru-RU" dirty="0" smtClean="0"/>
                        <a:t>КОНЦОВКА)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 descr="C:\Users\полрнп\Desktop\к презентац белянка\0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134">
            <a:off x="7206408" y="5281836"/>
            <a:ext cx="1585661" cy="120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88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сегодня на уроке                было для тебя                    главным, важным?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Users\полрнп\Desktop\анимация и др\disco_question_h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6470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8960"/>
            <a:ext cx="2813019" cy="317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полрнп\Desktop\к презентац белянка\4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4093572" cy="27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1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3888"/>
            <a:ext cx="4968552" cy="561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8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808312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«Сделал дело –    гуляй смело!»</a:t>
            </a:r>
            <a:b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dirty="0" smtClean="0"/>
              <a:t>			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(Русская пословица)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172819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C:\Users\полрнп\Desktop\к презентац белянка\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314028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09414"/>
            <a:ext cx="7211144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Конец урока!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C:\Users\полрнп\Desktop\аним и не природа\cute7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09" y="2087232"/>
            <a:ext cx="6399343" cy="41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полрнп\Desktop\к презентац белянка\0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495"/>
            <a:ext cx="2808312" cy="21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43" y="3785820"/>
            <a:ext cx="2264873" cy="247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38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			ИСТОЧНИКИ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74198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1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</a:t>
            </a:r>
            <a:r>
              <a:rPr lang="ru-RU" sz="21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://images.yandex.ru</a:t>
            </a:r>
            <a:r>
              <a:rPr lang="ru-RU" sz="2100" dirty="0">
                <a:ea typeface="Calibri"/>
                <a:cs typeface="Times New Roman"/>
              </a:rPr>
              <a:t> </a:t>
            </a:r>
            <a:r>
              <a:rPr lang="ru-RU" sz="2100" dirty="0" smtClean="0">
                <a:ea typeface="Calibri"/>
                <a:cs typeface="Times New Roman"/>
              </a:rPr>
              <a:t>– Вера Чаплина, фотографии, иллюстрации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100" dirty="0" smtClean="0">
                <a:ea typeface="Calibri"/>
                <a:cs typeface="Times New Roman"/>
                <a:hlinkClick r:id="rId3"/>
              </a:rPr>
              <a:t>http</a:t>
            </a:r>
            <a:r>
              <a:rPr lang="ru-RU" sz="2100" dirty="0">
                <a:ea typeface="Calibri"/>
                <a:cs typeface="Times New Roman"/>
                <a:hlinkClick r:id="rId3"/>
              </a:rPr>
              <a:t>://</a:t>
            </a:r>
            <a:r>
              <a:rPr lang="ru-RU" sz="2100" dirty="0" smtClean="0">
                <a:ea typeface="Calibri"/>
                <a:cs typeface="Times New Roman"/>
                <a:hlinkClick r:id="rId3"/>
              </a:rPr>
              <a:t>www.rusedu.ru</a:t>
            </a:r>
            <a:r>
              <a:rPr lang="ru-RU" sz="2100" dirty="0" smtClean="0">
                <a:ea typeface="Calibri"/>
                <a:cs typeface="Times New Roman"/>
              </a:rPr>
              <a:t> – иллюс</a:t>
            </a:r>
            <a:r>
              <a:rPr lang="ru-RU" sz="2100" dirty="0">
                <a:ea typeface="Calibri"/>
                <a:cs typeface="Times New Roman"/>
              </a:rPr>
              <a:t>т</a:t>
            </a:r>
            <a:r>
              <a:rPr lang="ru-RU" sz="2100" dirty="0" smtClean="0">
                <a:ea typeface="Calibri"/>
                <a:cs typeface="Times New Roman"/>
              </a:rPr>
              <a:t>рационный материал, картинки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100" u="sng" dirty="0" smtClean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</a:t>
            </a:r>
            <a:r>
              <a:rPr lang="ru-RU" sz="2100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://allforchildren.ru/</a:t>
            </a:r>
            <a:r>
              <a:rPr lang="ru-RU" sz="2100" dirty="0">
                <a:ea typeface="Calibri"/>
                <a:cs typeface="Times New Roman"/>
              </a:rPr>
              <a:t> </a:t>
            </a:r>
            <a:r>
              <a:rPr lang="ru-RU" sz="2100" dirty="0" smtClean="0">
                <a:ea typeface="Calibri"/>
                <a:cs typeface="Times New Roman"/>
              </a:rPr>
              <a:t>-</a:t>
            </a:r>
            <a:r>
              <a:rPr lang="ru-RU" sz="2100" dirty="0">
                <a:ea typeface="Calibri"/>
                <a:cs typeface="Times New Roman"/>
              </a:rPr>
              <a:t> </a:t>
            </a:r>
            <a:r>
              <a:rPr lang="ru-RU" sz="2100" dirty="0" smtClean="0">
                <a:ea typeface="Calibri"/>
                <a:cs typeface="Times New Roman"/>
              </a:rPr>
              <a:t>картинки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rgbClr val="006600"/>
                </a:solidFill>
                <a:latin typeface="Arial"/>
                <a:hlinkClick r:id="rId5"/>
              </a:rPr>
              <a:t> http</a:t>
            </a:r>
            <a:r>
              <a:rPr lang="ru-RU" sz="1900" dirty="0">
                <a:solidFill>
                  <a:srgbClr val="006600"/>
                </a:solidFill>
                <a:latin typeface="Arial"/>
                <a:hlinkClick r:id="rId5"/>
              </a:rPr>
              <a:t>://collection.edu.yar.ru</a:t>
            </a:r>
            <a:r>
              <a:rPr lang="ru-RU" sz="1900" dirty="0" smtClean="0">
                <a:solidFill>
                  <a:srgbClr val="006600"/>
                </a:solidFill>
                <a:latin typeface="Arial"/>
                <a:hlinkClick r:id="rId5"/>
              </a:rPr>
              <a:t>/</a:t>
            </a:r>
            <a:r>
              <a:rPr lang="ru-RU" sz="1900" dirty="0" smtClean="0">
                <a:solidFill>
                  <a:srgbClr val="006600"/>
                </a:solidFill>
                <a:latin typeface="Arial"/>
              </a:rPr>
              <a:t> </a:t>
            </a:r>
            <a:r>
              <a:rPr lang="ru-RU" sz="1900" dirty="0" smtClean="0">
                <a:latin typeface="Arial"/>
              </a:rPr>
              <a:t>- портрет Н. В. Гоголя .</a:t>
            </a:r>
          </a:p>
          <a:p>
            <a:pPr marL="0" indent="0">
              <a:buNone/>
            </a:pPr>
            <a:endParaRPr lang="ru-RU" sz="1800" dirty="0" smtClean="0">
              <a:latin typeface="Arial"/>
            </a:endParaRPr>
          </a:p>
          <a:p>
            <a:pPr marL="0" indent="0">
              <a:buNone/>
            </a:pPr>
            <a:r>
              <a:rPr lang="ru-RU" sz="1900" dirty="0">
                <a:latin typeface="Arial"/>
              </a:rPr>
              <a:t> </a:t>
            </a:r>
            <a:r>
              <a:rPr lang="ru-RU" sz="1900" dirty="0" smtClean="0">
                <a:latin typeface="Arial"/>
              </a:rPr>
              <a:t> </a:t>
            </a:r>
            <a:r>
              <a:rPr lang="en-US" sz="1900" dirty="0">
                <a:latin typeface="Arial"/>
                <a:hlinkClick r:id="rId6"/>
              </a:rPr>
              <a:t>http://smayli.ru</a:t>
            </a:r>
            <a:r>
              <a:rPr lang="en-US" sz="1900" dirty="0" smtClean="0">
                <a:latin typeface="Arial"/>
                <a:hlinkClick r:id="rId6"/>
              </a:rPr>
              <a:t>/</a:t>
            </a:r>
            <a:r>
              <a:rPr lang="ru-RU" sz="1900" dirty="0" smtClean="0">
                <a:latin typeface="Arial"/>
                <a:hlinkClick r:id="rId6"/>
              </a:rPr>
              <a:t>-</a:t>
            </a:r>
            <a:r>
              <a:rPr lang="ru-RU" sz="1900" dirty="0" smtClean="0">
                <a:latin typeface="Arial"/>
              </a:rPr>
              <a:t> анимированные картинки</a:t>
            </a:r>
            <a:endParaRPr lang="ru-RU" sz="1900" dirty="0">
              <a:latin typeface="Arial"/>
            </a:endParaRPr>
          </a:p>
          <a:p>
            <a:pPr marL="0" indent="0">
              <a:buNone/>
            </a:pPr>
            <a:endParaRPr lang="ru-RU" sz="1800" dirty="0" smtClean="0">
              <a:latin typeface="Arial"/>
            </a:endParaRPr>
          </a:p>
          <a:p>
            <a:pPr marL="0" indent="0">
              <a:buNone/>
            </a:pPr>
            <a:r>
              <a:rPr lang="ru-RU" sz="1800" dirty="0" smtClean="0">
                <a:latin typeface="Arial"/>
              </a:rPr>
              <a:t>Большой </a:t>
            </a:r>
            <a:r>
              <a:rPr lang="ru-RU" sz="1800" dirty="0">
                <a:latin typeface="Arial"/>
              </a:rPr>
              <a:t>толковый словарь современного русского языка: В 4 т./ Под ред. Д.Н. Ушакова.</a:t>
            </a:r>
          </a:p>
          <a:p>
            <a:pPr marL="0" indent="0">
              <a:buNone/>
            </a:pPr>
            <a:endParaRPr lang="ru-RU" sz="1800" dirty="0" smtClean="0">
              <a:latin typeface="Arial"/>
            </a:endParaRPr>
          </a:p>
          <a:p>
            <a:pPr marL="0" indent="0">
              <a:buNone/>
            </a:pPr>
            <a:r>
              <a:rPr lang="ru-RU" sz="1800" dirty="0" smtClean="0">
                <a:latin typeface="Arial"/>
              </a:rPr>
              <a:t> </a:t>
            </a:r>
            <a:r>
              <a:rPr lang="ru-RU" sz="1800" dirty="0">
                <a:latin typeface="Arial"/>
              </a:rPr>
              <a:t>Даль В.И. Толковый словарь живого великорусского языка: В 4т. –СПб..1863-1866.</a:t>
            </a:r>
          </a:p>
          <a:p>
            <a:pPr marL="0" indent="0">
              <a:buNone/>
            </a:pPr>
            <a:endParaRPr lang="ru-RU" sz="1800" dirty="0" smtClean="0">
              <a:latin typeface="Arial"/>
            </a:endParaRPr>
          </a:p>
          <a:p>
            <a:pPr marL="0" indent="0">
              <a:buNone/>
            </a:pPr>
            <a:r>
              <a:rPr lang="ru-RU" sz="1800" dirty="0" smtClean="0">
                <a:latin typeface="Arial"/>
              </a:rPr>
              <a:t>Уваров </a:t>
            </a:r>
            <a:r>
              <a:rPr lang="ru-RU" sz="1800" dirty="0">
                <a:latin typeface="Arial"/>
              </a:rPr>
              <a:t>Н.В. Энциклопедия народной мудрости. Пословицы, поговорки, афоризмы, крылатые выражения, сравнения, устойчивые словосочетания, встречающиеся в русском живом языке во второй половине ХХ – начале ХХI веков.</a:t>
            </a:r>
          </a:p>
          <a:p>
            <a:pPr marL="0" indent="0">
              <a:buNone/>
            </a:pPr>
            <a:endParaRPr lang="ru-RU" sz="1800" dirty="0">
              <a:latin typeface="Arial"/>
            </a:endParaRPr>
          </a:p>
          <a:p>
            <a:pPr marL="0" indent="0">
              <a:buNone/>
            </a:pPr>
            <a:endParaRPr lang="ru-RU" sz="2100" dirty="0">
              <a:solidFill>
                <a:srgbClr val="006600"/>
              </a:solidFill>
              <a:latin typeface="Arial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6600"/>
                </a:solidFill>
                <a:latin typeface="Arial"/>
              </a:rPr>
              <a:t> </a:t>
            </a:r>
            <a:endParaRPr lang="ru-RU" dirty="0">
              <a:solidFill>
                <a:srgbClr val="006600"/>
              </a:solidFill>
              <a:latin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549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3267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чего школьники       пишут изложения?  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3672408" cy="402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полрнп\Desktop\анимация и др\disco_question_h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36712"/>
            <a:ext cx="1584177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67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3267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Чему ещё сможем     поучиться, что          						повторить?  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672408" cy="402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полрнп\Desktop\анимация и др\disco_question_h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61" y="548680"/>
            <a:ext cx="1835771" cy="183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95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3267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мы называем          	текстом?  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3672408" cy="402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полрнп\Desktop\анимация и др\disco_question_h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939" y="476672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6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7"/>
            <a:ext cx="7859562" cy="232670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Что такое тема                           текста?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84983"/>
            <a:ext cx="8229600" cy="2376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Тема – это то, о чём      говорится в тексте.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рнп\Desktop\анимация и др\disco_question_h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92696"/>
            <a:ext cx="1835771" cy="183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49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7"/>
            <a:ext cx="7859562" cy="232670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Что такое идея                           текста?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9"/>
            <a:ext cx="8229600" cy="2880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Идея – это главная, основная мысль. </a:t>
            </a:r>
          </a:p>
          <a:p>
            <a:pPr marL="0" indent="0">
              <a:buNone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Идея – это то главное, что хотел сказать нам автор; то, чему учит текст.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рнп\Desktop\анимация и др\disco_question_h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20688"/>
            <a:ext cx="1800199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32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7"/>
            <a:ext cx="8147594" cy="232670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мы называем    «ключевыми»  словами?  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9"/>
            <a:ext cx="822960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Это основные слова, самые важные для понимания содержания текста.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рнп\Desktop\анимация и др\disco_question_h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80" y="548680"/>
            <a:ext cx="2045893" cy="20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</TotalTime>
  <Words>858</Words>
  <Application>Microsoft Office PowerPoint</Application>
  <PresentationFormat>Экран (4:3)</PresentationFormat>
  <Paragraphs>299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ГБОУ СОШ № 456 Колпинского района Санкт-Петербурга</vt:lpstr>
      <vt:lpstr>Презентация PowerPoint</vt:lpstr>
      <vt:lpstr>Что значит написать       изложение?</vt:lpstr>
      <vt:lpstr> Для чего школьники       пишут изложения?     </vt:lpstr>
      <vt:lpstr> Чему ещё сможем     поучиться, что                повторить?     </vt:lpstr>
      <vt:lpstr>  Что мы называем           текстом?     </vt:lpstr>
      <vt:lpstr>      Что такое тема                           текста?</vt:lpstr>
      <vt:lpstr>      Что такое идея                           текста?</vt:lpstr>
      <vt:lpstr>  Что мы называем    «ключевыми»  словами?                </vt:lpstr>
      <vt:lpstr>Вера Васильевна Чаплина (Михайлова)   1908 - 1994</vt:lpstr>
      <vt:lpstr>ПИСАТЕЛЬ- АНИМАЛИСТ</vt:lpstr>
      <vt:lpstr>Прочитайте!</vt:lpstr>
      <vt:lpstr>  Это интересно!</vt:lpstr>
      <vt:lpstr>Отгадайте загадку:</vt:lpstr>
      <vt:lpstr> Кто у овцы «ребёнок»?  </vt:lpstr>
      <vt:lpstr>Презентация PowerPoint</vt:lpstr>
      <vt:lpstr>Презентация PowerPoint</vt:lpstr>
      <vt:lpstr>Белянка</vt:lpstr>
      <vt:lpstr>Белянка</vt:lpstr>
      <vt:lpstr>Белянка</vt:lpstr>
      <vt:lpstr>Белянка</vt:lpstr>
      <vt:lpstr>Белянка</vt:lpstr>
      <vt:lpstr>Белянка</vt:lpstr>
      <vt:lpstr>Белянка</vt:lpstr>
      <vt:lpstr>Белянка</vt:lpstr>
      <vt:lpstr>Белянка</vt:lpstr>
      <vt:lpstr>Белянка</vt:lpstr>
      <vt:lpstr>Белянка</vt:lpstr>
      <vt:lpstr>Белянка</vt:lpstr>
      <vt:lpstr>Белянка</vt:lpstr>
      <vt:lpstr>Белянка</vt:lpstr>
      <vt:lpstr>Белянка</vt:lpstr>
      <vt:lpstr>Что сегодня на уроке                было для тебя                    главным, важным?</vt:lpstr>
      <vt:lpstr>Презентация PowerPoint</vt:lpstr>
      <vt:lpstr>«Сделал дело –    гуляй смело!»    (Русская пословица)</vt:lpstr>
      <vt:lpstr>    Конец урока!</vt:lpstr>
      <vt:lpstr>   ИСТОЧНИКИ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полрнп</dc:creator>
  <cp:lastModifiedBy>полрнп</cp:lastModifiedBy>
  <cp:revision>128</cp:revision>
  <dcterms:created xsi:type="dcterms:W3CDTF">2013-01-02T14:48:46Z</dcterms:created>
  <dcterms:modified xsi:type="dcterms:W3CDTF">2013-01-08T20:24:40Z</dcterms:modified>
</cp:coreProperties>
</file>