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81" r:id="rId2"/>
    <p:sldId id="282" r:id="rId3"/>
    <p:sldId id="258" r:id="rId4"/>
    <p:sldId id="262" r:id="rId5"/>
    <p:sldId id="257" r:id="rId6"/>
    <p:sldId id="268" r:id="rId7"/>
    <p:sldId id="269" r:id="rId8"/>
    <p:sldId id="272" r:id="rId9"/>
    <p:sldId id="265" r:id="rId10"/>
    <p:sldId id="263" r:id="rId11"/>
    <p:sldId id="270" r:id="rId12"/>
    <p:sldId id="274" r:id="rId13"/>
    <p:sldId id="264" r:id="rId14"/>
    <p:sldId id="278" r:id="rId15"/>
    <p:sldId id="256" r:id="rId16"/>
    <p:sldId id="277" r:id="rId17"/>
    <p:sldId id="261" r:id="rId18"/>
    <p:sldId id="275" r:id="rId19"/>
    <p:sldId id="276" r:id="rId20"/>
    <p:sldId id="259" r:id="rId21"/>
    <p:sldId id="280" r:id="rId22"/>
    <p:sldId id="284" r:id="rId23"/>
    <p:sldId id="286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95F9-3C82-4710-8D34-67C3F3FE9EA1}" type="datetimeFigureOut">
              <a:rPr lang="ru-RU" smtClean="0"/>
              <a:pPr/>
              <a:t>16.01.2013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54F73-5B57-4E29-A1FE-A4D6877A0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54F73-5B57-4E29-A1FE-A4D6877A0B8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AE74-5076-4F87-83BD-CBAB120D6DE7}" type="datetimeFigureOut">
              <a:rPr lang="ru-RU" smtClean="0"/>
              <a:pPr/>
              <a:t>16.01.2013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4BA3-3C88-4396-B709-E648EA75C37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u.wikipedia.org/wiki/%D0%A4%D0%B0%D0%B9%D0%BB:Flower_diagram.sv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3.jpeg"/><Relationship Id="rId7" Type="http://schemas.openxmlformats.org/officeDocument/2006/relationships/image" Target="../media/image2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9.jpeg"/><Relationship Id="rId5" Type="http://schemas.openxmlformats.org/officeDocument/2006/relationships/image" Target="../media/image30.jpeg"/><Relationship Id="rId10" Type="http://schemas.openxmlformats.org/officeDocument/2006/relationships/image" Target="../media/image38.jpeg"/><Relationship Id="rId4" Type="http://schemas.openxmlformats.org/officeDocument/2006/relationships/image" Target="../media/image36.jpe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g0.liveinternet.ru/images/attach/c/0/46/332/46332913_2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ifoly.ru/wp-content/uploads/&#1082;&#1080;&#1087;&#1088;&#1077;&#1081;&#1074;&#1086;&#1083;_&#1094;&#1074;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71942"/>
            <a:ext cx="8229600" cy="1685924"/>
          </a:xfrm>
        </p:spPr>
        <p:txBody>
          <a:bodyPr/>
          <a:lstStyle/>
          <a:p>
            <a:pPr lvl="2">
              <a:buNone/>
            </a:pPr>
            <a:r>
              <a:rPr lang="ru-RU" dirty="0" smtClean="0"/>
              <a:t>   Работу выполнила </a:t>
            </a:r>
            <a:r>
              <a:rPr lang="ru-RU" dirty="0" err="1" smtClean="0"/>
              <a:t>Целикова</a:t>
            </a:r>
            <a:r>
              <a:rPr lang="ru-RU" dirty="0" smtClean="0"/>
              <a:t> И.В. учитель биологии  МОУ </a:t>
            </a:r>
            <a:r>
              <a:rPr lang="ru-RU" dirty="0" err="1" smtClean="0"/>
              <a:t>Николо-Кормской</a:t>
            </a:r>
            <a:r>
              <a:rPr lang="ru-RU" dirty="0" smtClean="0"/>
              <a:t> СОШ Рыбинского района Ярославской области</a:t>
            </a:r>
          </a:p>
          <a:p>
            <a:pPr lvl="2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5929330"/>
            <a:ext cx="102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2013од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928670"/>
            <a:ext cx="585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Цветок и его строение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9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113" y="0"/>
            <a:ext cx="2274887" cy="3141663"/>
          </a:xfrm>
          <a:prstGeom prst="rect">
            <a:avLst/>
          </a:prstGeom>
          <a:noFill/>
        </p:spPr>
      </p:pic>
      <p:pic>
        <p:nvPicPr>
          <p:cNvPr id="10" name="Picture 21" descr="8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2224088" cy="235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            </a:t>
            </a:r>
            <a:r>
              <a:rPr lang="ru-RU" b="1" dirty="0" smtClean="0"/>
              <a:t>Раздельнополые цветки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пестичные                                    тычиночные</a:t>
            </a:r>
            <a:endParaRPr lang="ru-RU" dirty="0"/>
          </a:p>
        </p:txBody>
      </p:sp>
      <p:pic>
        <p:nvPicPr>
          <p:cNvPr id="4" name="Рисунок 3" descr="http://www.totl1.com/dist-photo/Sotsv4.JPG"/>
          <p:cNvPicPr/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714348" y="2857496"/>
            <a:ext cx="21812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totl1.com/dist-photo/Sotsv4.JPG"/>
          <p:cNvPicPr/>
          <p:nvPr/>
        </p:nvPicPr>
        <p:blipFill>
          <a:blip r:embed="rId2" cstate="print"/>
          <a:srcRect r="57507"/>
          <a:stretch>
            <a:fillRect/>
          </a:stretch>
        </p:blipFill>
        <p:spPr bwMode="auto">
          <a:xfrm>
            <a:off x="6072198" y="2857496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4214810" y="1428736"/>
            <a:ext cx="250033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1785918" y="1428736"/>
            <a:ext cx="242889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                   Обоеполые цветки </a:t>
            </a:r>
            <a:endParaRPr lang="ru-RU" sz="4000" dirty="0"/>
          </a:p>
        </p:txBody>
      </p:sp>
      <p:pic>
        <p:nvPicPr>
          <p:cNvPr id="4" name="Picture 7" descr="ланды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3857628"/>
            <a:ext cx="3334175" cy="2500330"/>
          </a:xfrm>
          <a:prstGeom prst="rect">
            <a:avLst/>
          </a:prstGeom>
        </p:spPr>
      </p:pic>
      <p:pic>
        <p:nvPicPr>
          <p:cNvPr id="5" name="Picture 6" descr="матьима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00504"/>
            <a:ext cx="3273396" cy="227488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 descr="0_b0b8_ce94bbc1_X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142984"/>
            <a:ext cx="3397593" cy="254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4678" y="0"/>
            <a:ext cx="24044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  <a:cs typeface="Times New Roman" pitchFamily="18" charset="0"/>
              </a:rPr>
              <a:t>Растения</a:t>
            </a:r>
            <a:endParaRPr lang="ru-RU" sz="44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3835922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Однодомные-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растения у которых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тычиночные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пестичные цветки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находятся на одном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357298"/>
            <a:ext cx="478631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Двудомные –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растения, у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которых  тычиночные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 пестичные цветы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находятся на разных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растениях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H="1">
            <a:off x="3000364" y="642918"/>
            <a:ext cx="122872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4214810" y="642918"/>
            <a:ext cx="1428760" cy="6429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5" name="Picture 9" descr="тычинки-пестики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5143504" y="4071942"/>
            <a:ext cx="3047992" cy="2282400"/>
          </a:xfrm>
          <a:prstGeom prst="rect">
            <a:avLst/>
          </a:prstGeom>
          <a:noFill/>
          <a:ln/>
        </p:spPr>
      </p:pic>
      <p:pic>
        <p:nvPicPr>
          <p:cNvPr id="9" name="Picture 14" descr="kukuru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957141"/>
            <a:ext cx="2143140" cy="290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3"/>
            <a:ext cx="8229600" cy="285751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Правильные цветы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через листочки околоцветника можно провести несколько плоскостей симметрии.</a:t>
            </a:r>
          </a:p>
          <a:p>
            <a:endParaRPr lang="ru-RU" dirty="0"/>
          </a:p>
        </p:txBody>
      </p:sp>
      <p:pic>
        <p:nvPicPr>
          <p:cNvPr id="4" name="Рисунок 3" descr="http://www.totl1.com/dist-photo/Sots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14422"/>
            <a:ext cx="18240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3286124"/>
            <a:ext cx="77153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Неправильные цветы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цветки, через которые можно провести одну плоскость симметрии.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totl1.com/dist-photo/Sotsv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357694"/>
            <a:ext cx="156686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49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214818"/>
            <a:ext cx="2343145" cy="195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_82f0_33ce45d9_X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606" y="1234427"/>
            <a:ext cx="2044228" cy="198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86348" y="571480"/>
            <a:ext cx="3857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Формула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цветка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115"/>
          <p:cNvGrpSpPr>
            <a:grpSpLocks/>
          </p:cNvGrpSpPr>
          <p:nvPr/>
        </p:nvGrpSpPr>
        <p:grpSpPr bwMode="auto">
          <a:xfrm>
            <a:off x="5786446" y="1857364"/>
            <a:ext cx="3071813" cy="4214832"/>
            <a:chOff x="5786446" y="1857364"/>
            <a:chExt cx="3071834" cy="4214861"/>
          </a:xfrm>
        </p:grpSpPr>
        <p:grpSp>
          <p:nvGrpSpPr>
            <p:cNvPr id="6" name="Группа 113"/>
            <p:cNvGrpSpPr>
              <a:grpSpLocks/>
            </p:cNvGrpSpPr>
            <p:nvPr/>
          </p:nvGrpSpPr>
          <p:grpSpPr bwMode="auto">
            <a:xfrm>
              <a:off x="5786446" y="4572027"/>
              <a:ext cx="3071834" cy="1500198"/>
              <a:chOff x="5786446" y="4572027"/>
              <a:chExt cx="3071834" cy="1500198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5786446" y="4572027"/>
                <a:ext cx="3071834" cy="1500198"/>
              </a:xfrm>
              <a:prstGeom prst="roundRect">
                <a:avLst/>
              </a:prstGeom>
              <a:solidFill>
                <a:srgbClr val="EFE6C7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Цветок вишни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800" dirty="0">
                  <a:solidFill>
                    <a:schemeClr val="tx1"/>
                  </a:solidFill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*       </a:t>
                </a:r>
                <a:r>
                  <a:rPr lang="ru-RU" sz="3200" dirty="0">
                    <a:solidFill>
                      <a:schemeClr val="tx1"/>
                    </a:solidFill>
                  </a:rPr>
                  <a:t>Ч</a:t>
                </a:r>
                <a:r>
                  <a:rPr lang="ru-RU" sz="2000" dirty="0">
                    <a:solidFill>
                      <a:schemeClr val="tx1"/>
                    </a:solidFill>
                  </a:rPr>
                  <a:t>5</a:t>
                </a:r>
                <a:r>
                  <a:rPr lang="ru-RU" sz="3200" dirty="0">
                    <a:solidFill>
                      <a:schemeClr val="tx1"/>
                    </a:solidFill>
                  </a:rPr>
                  <a:t> Л</a:t>
                </a:r>
                <a:r>
                  <a:rPr lang="ru-RU" sz="2000" dirty="0">
                    <a:solidFill>
                      <a:schemeClr val="tx1"/>
                    </a:solidFill>
                  </a:rPr>
                  <a:t>5</a:t>
                </a:r>
                <a:r>
                  <a:rPr lang="ru-RU" sz="3200" dirty="0">
                    <a:solidFill>
                      <a:schemeClr val="tx1"/>
                    </a:solidFill>
                  </a:rPr>
                  <a:t> Т   П</a:t>
                </a:r>
                <a:r>
                  <a:rPr lang="ru-RU" sz="2000" dirty="0">
                    <a:solidFill>
                      <a:schemeClr val="tx1"/>
                    </a:solidFill>
                  </a:rPr>
                  <a:t>1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99"/>
              <p:cNvGrpSpPr>
                <a:grpSpLocks/>
              </p:cNvGrpSpPr>
              <p:nvPr/>
            </p:nvGrpSpPr>
            <p:grpSpPr bwMode="auto">
              <a:xfrm>
                <a:off x="6286294" y="5357842"/>
                <a:ext cx="428844" cy="646114"/>
                <a:chOff x="1397" y="11819"/>
                <a:chExt cx="283" cy="866"/>
              </a:xfrm>
            </p:grpSpPr>
            <p:grpSp>
              <p:nvGrpSpPr>
                <p:cNvPr id="11" name="Group 100"/>
                <p:cNvGrpSpPr>
                  <a:grpSpLocks/>
                </p:cNvGrpSpPr>
                <p:nvPr/>
              </p:nvGrpSpPr>
              <p:grpSpPr bwMode="auto">
                <a:xfrm>
                  <a:off x="1397" y="12020"/>
                  <a:ext cx="189" cy="665"/>
                  <a:chOff x="967" y="12731"/>
                  <a:chExt cx="189" cy="997"/>
                </a:xfrm>
              </p:grpSpPr>
              <p:cxnSp>
                <p:nvCxnSpPr>
                  <p:cNvPr id="13" name="AutoShape 101"/>
                  <p:cNvCxnSpPr>
                    <a:cxnSpLocks noChangeShapeType="1"/>
                    <a:stCxn id="14" idx="4"/>
                  </p:cNvCxnSpPr>
                  <p:nvPr/>
                </p:nvCxnSpPr>
                <p:spPr bwMode="auto">
                  <a:xfrm rot="16200000" flipH="1">
                    <a:off x="749" y="13415"/>
                    <a:ext cx="602" cy="24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14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967" y="12731"/>
                    <a:ext cx="141" cy="404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latin typeface="Calibri" pitchFamily="34" charset="0"/>
                    </a:endParaRPr>
                  </a:p>
                </p:txBody>
              </p:sp>
              <p:cxnSp>
                <p:nvCxnSpPr>
                  <p:cNvPr id="15" name="AutoShape 1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7" y="13441"/>
                    <a:ext cx="189" cy="3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12" name="AutoShape 104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15" y="11819"/>
                  <a:ext cx="165" cy="218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10" name="Прямоугольник 9"/>
              <p:cNvSpPr/>
              <p:nvPr/>
            </p:nvSpPr>
            <p:spPr>
              <a:xfrm rot="5400000">
                <a:off x="7750991" y="5464983"/>
                <a:ext cx="357189" cy="7143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  <p:pic>
          <p:nvPicPr>
            <p:cNvPr id="7" name="Picture 1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0760" y="1857364"/>
              <a:ext cx="2428892" cy="2488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extBox 19"/>
          <p:cNvSpPr txBox="1"/>
          <p:nvPr/>
        </p:nvSpPr>
        <p:spPr>
          <a:xfrm>
            <a:off x="357158" y="500042"/>
            <a:ext cx="5357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   - чашечка,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   - лепестки,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   - тычинка,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   - пестик,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 - простой околоцветник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неправильный цветок,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*   - правильный цветок,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Arial" charset="0"/>
              </a:rPr>
              <a:t>♀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пестичные (женские) цветки,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Arial" charset="0"/>
              </a:rPr>
              <a:t>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тычиночные (мужские)    цветки,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- обоеполые цветки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)  - сросшиеся части цветка,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Цифры - количество частей   цветка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AutoShape 85"/>
          <p:cNvCxnSpPr>
            <a:cxnSpLocks noChangeShapeType="1"/>
          </p:cNvCxnSpPr>
          <p:nvPr/>
        </p:nvCxnSpPr>
        <p:spPr bwMode="auto">
          <a:xfrm rot="5400000" flipH="1" flipV="1">
            <a:off x="464315" y="2393149"/>
            <a:ext cx="285752" cy="21431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0" name="Oval 102"/>
          <p:cNvSpPr>
            <a:spLocks noChangeArrowheads="1"/>
          </p:cNvSpPr>
          <p:nvPr/>
        </p:nvSpPr>
        <p:spPr bwMode="auto">
          <a:xfrm>
            <a:off x="500034" y="4071942"/>
            <a:ext cx="142876" cy="1428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41" name="AutoShape 104"/>
          <p:cNvCxnSpPr>
            <a:cxnSpLocks noChangeShapeType="1"/>
            <a:stCxn id="40" idx="7"/>
          </p:cNvCxnSpPr>
          <p:nvPr/>
        </p:nvCxnSpPr>
        <p:spPr bwMode="auto">
          <a:xfrm rot="5400000" flipH="1" flipV="1">
            <a:off x="550548" y="3929066"/>
            <a:ext cx="235238" cy="923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0" name="AutoShape 103"/>
          <p:cNvCxnSpPr>
            <a:cxnSpLocks noChangeShapeType="1"/>
          </p:cNvCxnSpPr>
          <p:nvPr/>
        </p:nvCxnSpPr>
        <p:spPr bwMode="auto">
          <a:xfrm>
            <a:off x="500034" y="4357694"/>
            <a:ext cx="142876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3" name="AutoShape 101"/>
          <p:cNvCxnSpPr>
            <a:cxnSpLocks noChangeShapeType="1"/>
          </p:cNvCxnSpPr>
          <p:nvPr/>
        </p:nvCxnSpPr>
        <p:spPr bwMode="auto">
          <a:xfrm rot="5400000">
            <a:off x="464315" y="4321975"/>
            <a:ext cx="214314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upload.wikimedia.org/wikipedia/commons/thumb/d/d9/Flower_diagram.svg/250px-Flower_diagram.svg.png">
            <a:hlinkClick r:id="rId2"/>
          </p:cNvPr>
          <p:cNvPicPr/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428728" y="285728"/>
            <a:ext cx="5962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072074"/>
            <a:ext cx="8786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цветка: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1 - ось соцветия, 2 - прицветник, 3- чашелистик, 4 - лепесток,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5 - тычинка, 6 - гинецей, 7 - кроющий лист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00042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Соцветие – это группа  цветков, расположенных близко друг к другу в определенном порядке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Соцветия</a:t>
            </a:r>
            <a:endParaRPr lang="ru-RU" dirty="0"/>
          </a:p>
        </p:txBody>
      </p:sp>
      <p:pic>
        <p:nvPicPr>
          <p:cNvPr id="4" name="Содержимое 3" descr="http://www.totl1.com/dist-photo/Sotsv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1214414" y="1357298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http://www.totl1.com/dist-photo/Sotsv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55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otl1.com/dist-photo/Sotsv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357430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otl1.com/dist-photo/Sotsv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256"/>
            <a:ext cx="914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totl1.com/dist-photo/Sotsv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143380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otl1.com/dist-photo/Sotsv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214818"/>
            <a:ext cx="647700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totl1.com/dist-photo/Sotsv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143380"/>
            <a:ext cx="7429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www.totl1.com/dist-photo/Sotsv1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8" y="3929066"/>
            <a:ext cx="1181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totl1.com/dist-photo/Sotsv1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48" y="1785926"/>
            <a:ext cx="790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rot="16200000" flipH="1">
            <a:off x="1250133" y="2464587"/>
            <a:ext cx="271464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21439" y="2107397"/>
            <a:ext cx="271464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785918" y="164305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85984" y="1357298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6200000" flipH="1">
            <a:off x="1714480" y="1928802"/>
            <a:ext cx="278608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6036479" y="2321711"/>
            <a:ext cx="242889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893737" y="2678901"/>
            <a:ext cx="278528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00958" y="1357298"/>
            <a:ext cx="571506" cy="50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373387" y="3143248"/>
            <a:ext cx="1770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Сложный колос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143636" y="5143512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Сложный зонтик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500166" y="5500702"/>
            <a:ext cx="1071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Щиток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528638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Початок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00034" y="5072074"/>
            <a:ext cx="97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Головка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857620" y="5429264"/>
            <a:ext cx="963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Зонтик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643306" y="3357562"/>
            <a:ext cx="113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Корзинка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3357562"/>
            <a:ext cx="768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Колос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00034" y="328612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Кисть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000232" y="785794"/>
            <a:ext cx="1279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928670"/>
            <a:ext cx="1342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0800000" flipV="1">
            <a:off x="3214678" y="714356"/>
            <a:ext cx="107157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286248" y="714356"/>
            <a:ext cx="2500330" cy="445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черемух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2231737" cy="3451230"/>
          </a:xfrm>
          <a:prstGeom prst="rect">
            <a:avLst/>
          </a:prstGeom>
          <a:noFill/>
        </p:spPr>
      </p:pic>
      <p:pic>
        <p:nvPicPr>
          <p:cNvPr id="5" name="Picture 6" descr="подорожн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714488"/>
            <a:ext cx="2388597" cy="3162305"/>
          </a:xfrm>
          <a:prstGeom prst="rect">
            <a:avLst/>
          </a:prstGeom>
          <a:noFill/>
        </p:spPr>
      </p:pic>
      <p:pic>
        <p:nvPicPr>
          <p:cNvPr id="6" name="Picture 4" descr="клев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2493962" cy="3095625"/>
          </a:xfrm>
          <a:prstGeom prst="rect">
            <a:avLst/>
          </a:prstGeom>
          <a:noFill/>
        </p:spPr>
      </p:pic>
      <p:pic>
        <p:nvPicPr>
          <p:cNvPr id="7" name="Содержимое 3" descr="http://www.totl1.com/dist-photo/Sotsv6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619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totl1.com/dist-photo/Sotsv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785926"/>
            <a:ext cx="552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otl1.com/dist-photo/Sotsv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143512"/>
            <a:ext cx="742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21429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b="1" dirty="0" smtClean="0"/>
              <a:t>                          Примеры  растений </a:t>
            </a:r>
            <a:endParaRPr lang="ru-RU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укуруза"/>
          <p:cNvPicPr>
            <a:picLocks noChangeAspect="1" noChangeArrowheads="1"/>
          </p:cNvPicPr>
          <p:nvPr/>
        </p:nvPicPr>
        <p:blipFill>
          <a:blip r:embed="rId2" cstate="print"/>
          <a:srcRect r="15464"/>
          <a:stretch>
            <a:fillRect/>
          </a:stretch>
        </p:blipFill>
        <p:spPr bwMode="auto">
          <a:xfrm>
            <a:off x="857224" y="357166"/>
            <a:ext cx="2538797" cy="3000396"/>
          </a:xfrm>
          <a:prstGeom prst="rect">
            <a:avLst/>
          </a:prstGeom>
          <a:noFill/>
        </p:spPr>
      </p:pic>
      <p:pic>
        <p:nvPicPr>
          <p:cNvPr id="5" name="Picture 6" descr="матьимач"/>
          <p:cNvPicPr>
            <a:picLocks noChangeAspect="1" noChangeArrowheads="1"/>
          </p:cNvPicPr>
          <p:nvPr/>
        </p:nvPicPr>
        <p:blipFill>
          <a:blip r:embed="rId3" cstate="print"/>
          <a:srcRect l="9928" r="30504"/>
          <a:stretch>
            <a:fillRect/>
          </a:stretch>
        </p:blipFill>
        <p:spPr bwMode="auto">
          <a:xfrm>
            <a:off x="4429124" y="3214686"/>
            <a:ext cx="1714512" cy="20002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укро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2343497" cy="25955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http://www.totl1.com/dist-photo/Sotsv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5429264"/>
            <a:ext cx="857256" cy="8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totl1.com/dist-photo/Sotsv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929198"/>
            <a:ext cx="7858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totl1.com/dist-photo/Sotsv1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428604"/>
            <a:ext cx="571504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festival.1september.ru/articles/556961/Image15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642918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totl1.com/dist-photo/Sotsv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714356"/>
            <a:ext cx="642942" cy="52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василек"/>
          <p:cNvPicPr>
            <a:picLocks noChangeAspect="1" noChangeArrowheads="1"/>
          </p:cNvPicPr>
          <p:nvPr/>
        </p:nvPicPr>
        <p:blipFill>
          <a:blip r:embed="rId10" cstate="print"/>
          <a:srcRect l="10584" t="17192" r="11804" b="9741"/>
          <a:stretch>
            <a:fillRect/>
          </a:stretch>
        </p:blipFill>
        <p:spPr bwMode="auto">
          <a:xfrm>
            <a:off x="6072198" y="3214686"/>
            <a:ext cx="1941433" cy="1500198"/>
          </a:xfrm>
          <a:prstGeom prst="rect">
            <a:avLst/>
          </a:prstGeom>
          <a:noFill/>
        </p:spPr>
      </p:pic>
      <p:pic>
        <p:nvPicPr>
          <p:cNvPr id="14" name="Picture 4" descr="подсолнух"/>
          <p:cNvPicPr>
            <a:picLocks noChangeAspect="1" noChangeArrowheads="1"/>
          </p:cNvPicPr>
          <p:nvPr/>
        </p:nvPicPr>
        <p:blipFill>
          <a:blip r:embed="rId11" cstate="print"/>
          <a:srcRect l="19298" t="19956" r="22595"/>
          <a:stretch>
            <a:fillRect/>
          </a:stretch>
        </p:blipFill>
        <p:spPr bwMode="auto">
          <a:xfrm>
            <a:off x="6143636" y="4714884"/>
            <a:ext cx="1285884" cy="17192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158163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Заполните схему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63" y="1071563"/>
            <a:ext cx="3500437" cy="92868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Органы растения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2214563"/>
            <a:ext cx="2214562" cy="7143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вегетативные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2286000"/>
            <a:ext cx="2000250" cy="7143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643313"/>
            <a:ext cx="1285875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3643313"/>
            <a:ext cx="1357313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побег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3714750"/>
            <a:ext cx="1000125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2250" y="3714750"/>
            <a:ext cx="1000125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01000" y="3714750"/>
            <a:ext cx="928688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5143500"/>
            <a:ext cx="1357312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стебель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4625" y="5143500"/>
            <a:ext cx="1214438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50" y="5143500"/>
            <a:ext cx="1214438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почка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107282" y="3036093"/>
            <a:ext cx="571500" cy="500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571751" y="3071812"/>
            <a:ext cx="571500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8072438" y="3143250"/>
            <a:ext cx="571500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751638" y="3392488"/>
            <a:ext cx="6429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1928813" y="4357688"/>
            <a:ext cx="785812" cy="7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000375" y="4714876"/>
            <a:ext cx="7143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3964781" y="4393407"/>
            <a:ext cx="642937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5607844" y="3107532"/>
            <a:ext cx="571500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1928813" y="1500188"/>
            <a:ext cx="785812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29375" y="1500188"/>
            <a:ext cx="928688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645476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                                 Это </a:t>
            </a:r>
            <a:r>
              <a:rPr lang="ru-RU" b="1" i="1" dirty="0" smtClean="0"/>
              <a:t>интересно: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Самый </a:t>
            </a:r>
            <a:r>
              <a:rPr lang="ru-RU" dirty="0" smtClean="0"/>
              <a:t>большой цветок – раффлезия Арнольда, диаметр цветка около 1 м, весит 10 кг</a:t>
            </a:r>
            <a:r>
              <a:rPr lang="ru-RU" dirty="0" smtClean="0"/>
              <a:t>.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Самое </a:t>
            </a:r>
            <a:r>
              <a:rPr lang="ru-RU" dirty="0" smtClean="0"/>
              <a:t>крупное соцветие у одной из индийских пальм, оно достигает в высоту 14 м, а его диаметр 12 м, в нем до 100 тыс. отдельных цветков.</a:t>
            </a:r>
          </a:p>
          <a:p>
            <a:pPr lvl="0">
              <a:buNone/>
            </a:pPr>
            <a:r>
              <a:rPr lang="ru-RU" dirty="0" smtClean="0"/>
              <a:t>Самые мелкие цветки имеет плавающая ряска из Австралии, диаметр цветков всего 0,1 мм.</a:t>
            </a:r>
          </a:p>
          <a:p>
            <a:endParaRPr lang="ru-RU" dirty="0"/>
          </a:p>
        </p:txBody>
      </p:sp>
      <p:pic>
        <p:nvPicPr>
          <p:cNvPr id="4" name="Рисунок 3" descr="Биология. Цветок. Строение цветка. Июдина Л.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736"/>
            <a:ext cx="2085975" cy="156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714356"/>
            <a:ext cx="878684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У лотоса амазонского цветок цветет полчаса.</a:t>
            </a:r>
          </a:p>
          <a:p>
            <a:r>
              <a:rPr lang="ru-RU" sz="2800" dirty="0" smtClean="0"/>
              <a:t>— Самый красивый цветок считается у кактуса „Царица ночи“ цветет два часа, но запах прекрасней не бывает…</a:t>
            </a:r>
          </a:p>
          <a:p>
            <a:r>
              <a:rPr lang="ru-RU" sz="2800" dirty="0" smtClean="0"/>
              <a:t>— В 150 лет 1 раз цветет </a:t>
            </a:r>
            <a:r>
              <a:rPr lang="ru-RU" sz="2800" dirty="0" err="1" smtClean="0"/>
              <a:t>пуйя</a:t>
            </a:r>
            <a:r>
              <a:rPr lang="ru-RU" sz="2800" dirty="0" smtClean="0"/>
              <a:t> </a:t>
            </a:r>
            <a:r>
              <a:rPr lang="ru-RU" sz="2800" dirty="0" err="1" smtClean="0"/>
              <a:t>раймондии</a:t>
            </a:r>
            <a:r>
              <a:rPr lang="ru-RU" sz="2800" dirty="0" smtClean="0"/>
              <a:t>, обитатель Анд, и потом погибает.</a:t>
            </a:r>
          </a:p>
          <a:p>
            <a:pPr lvl="0">
              <a:buNone/>
            </a:pPr>
            <a:r>
              <a:rPr lang="ru-RU" sz="2800" dirty="0" smtClean="0"/>
              <a:t>— А какое растение побывало в космосе и цвело там? </a:t>
            </a:r>
            <a:r>
              <a:rPr lang="ru-RU" sz="2800" dirty="0" err="1" smtClean="0"/>
              <a:t>Арабидопсис</a:t>
            </a:r>
            <a:r>
              <a:rPr lang="ru-RU" sz="2800" dirty="0" smtClean="0"/>
              <a:t>.</a:t>
            </a:r>
          </a:p>
          <a:p>
            <a:pPr lvl="0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Самый древний ископаемый цветок, возраст которого 120 миллионов лет, был обнаружен в 1989 г. в Австралии.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rot="5400000" flipH="1" flipV="1">
            <a:off x="3322629" y="1606537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29256" y="3500438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857224" y="3357562"/>
            <a:ext cx="235745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357554" y="5286388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3500438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формула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0"/>
            <a:ext cx="1526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пестик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5140" y="2857496"/>
            <a:ext cx="1977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тычинка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5857892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6-конечная звезда 23"/>
          <p:cNvSpPr/>
          <p:nvPr/>
        </p:nvSpPr>
        <p:spPr>
          <a:xfrm>
            <a:off x="3214678" y="2214554"/>
            <a:ext cx="2500330" cy="242889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цветок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9124" y="157161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429124" y="207167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29124" y="92867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72066" y="785794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рыльце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66" y="1357298"/>
            <a:ext cx="122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столбик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066" y="1928802"/>
            <a:ext cx="988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завязь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5537207" y="382111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43504" y="4286256"/>
            <a:ext cx="1755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тычиночная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rot="5400000">
            <a:off x="6180149" y="3821115"/>
            <a:ext cx="64214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72264" y="385762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пыльник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 flipH="1" flipV="1">
            <a:off x="1036613" y="3178967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 flipH="1" flipV="1">
            <a:off x="1679555" y="317817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5400000" flipH="1" flipV="1">
            <a:off x="2251059" y="317817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2679687" y="3178173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00100" y="25003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14480" y="25003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85984" y="250030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14612" y="2500306"/>
            <a:ext cx="21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714744" y="4500570"/>
            <a:ext cx="57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charset="0"/>
              </a:rPr>
              <a:t>♂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643306" y="4786322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Arial" charset="0"/>
              </a:rPr>
              <a:t>♀ </a:t>
            </a:r>
            <a:endParaRPr lang="ru-RU" dirty="0"/>
          </a:p>
        </p:txBody>
      </p:sp>
      <p:sp>
        <p:nvSpPr>
          <p:cNvPr id="63" name="Oval 102"/>
          <p:cNvSpPr>
            <a:spLocks noChangeArrowheads="1"/>
          </p:cNvSpPr>
          <p:nvPr/>
        </p:nvSpPr>
        <p:spPr bwMode="auto">
          <a:xfrm>
            <a:off x="4572000" y="5429264"/>
            <a:ext cx="357190" cy="35719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64" name="AutoShape 85"/>
          <p:cNvCxnSpPr>
            <a:cxnSpLocks noChangeShapeType="1"/>
          </p:cNvCxnSpPr>
          <p:nvPr/>
        </p:nvCxnSpPr>
        <p:spPr bwMode="auto">
          <a:xfrm rot="5400000" flipH="1" flipV="1">
            <a:off x="3750463" y="5750735"/>
            <a:ext cx="357190" cy="158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0" name="AutoShape 85"/>
          <p:cNvCxnSpPr>
            <a:cxnSpLocks noChangeShapeType="1"/>
          </p:cNvCxnSpPr>
          <p:nvPr/>
        </p:nvCxnSpPr>
        <p:spPr bwMode="auto">
          <a:xfrm rot="5400000" flipH="1" flipV="1">
            <a:off x="4768455" y="5089933"/>
            <a:ext cx="428627" cy="25003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73" name="Прямоугольник 72"/>
          <p:cNvSpPr/>
          <p:nvPr/>
        </p:nvSpPr>
        <p:spPr>
          <a:xfrm>
            <a:off x="3714744" y="421481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dirty="0"/>
          </a:p>
        </p:txBody>
      </p:sp>
      <p:cxnSp>
        <p:nvCxnSpPr>
          <p:cNvPr id="74" name="AutoShape 101"/>
          <p:cNvCxnSpPr>
            <a:cxnSpLocks noChangeShapeType="1"/>
          </p:cNvCxnSpPr>
          <p:nvPr/>
        </p:nvCxnSpPr>
        <p:spPr bwMode="auto">
          <a:xfrm rot="5400000">
            <a:off x="4607719" y="5965049"/>
            <a:ext cx="357191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2" name="AutoShape 101"/>
          <p:cNvCxnSpPr>
            <a:cxnSpLocks noChangeShapeType="1"/>
          </p:cNvCxnSpPr>
          <p:nvPr/>
        </p:nvCxnSpPr>
        <p:spPr bwMode="auto">
          <a:xfrm rot="10800000">
            <a:off x="4572000" y="5929330"/>
            <a:ext cx="42862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8" name="Прямоугольник 37"/>
          <p:cNvSpPr/>
          <p:nvPr/>
        </p:nvSpPr>
        <p:spPr>
          <a:xfrm>
            <a:off x="428596" y="571480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0"/>
            <a:ext cx="44946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85850" y="642918"/>
            <a:ext cx="3955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0" lvl="2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Изучить п. 31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Оформить лабораторную работу</a:t>
            </a:r>
          </a:p>
          <a:p>
            <a:pPr marL="457200" lvl="0" indent="-457200"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/>
              <a:t>3</a:t>
            </a:r>
            <a:r>
              <a:rPr lang="ru-RU" sz="3200" b="1" dirty="0" smtClean="0"/>
              <a:t> </a:t>
            </a:r>
            <a:r>
              <a:rPr lang="ru-RU" sz="3200" dirty="0" smtClean="0"/>
              <a:t>Творческое задание на выбор:                                                                                       1. Вырежьте из цветной бумаги или картона силуэты частей цветка– из зеленой бумаги – силуэты чашелистиков и пестика, из желтой – силуэты тычинок, попробуйте смонтировать различные типы цветов – обоеполых и раздельнополых, с двойным и простым околоцветником.  </a:t>
            </a:r>
            <a:r>
              <a:rPr lang="ru-RU" sz="3200" dirty="0" smtClean="0"/>
              <a:t>2. </a:t>
            </a:r>
            <a:r>
              <a:rPr lang="ru-RU" sz="3200" dirty="0" smtClean="0"/>
              <a:t>Составьте свой кроссворд на тему “Строение цветка” (не меньше 10 слов).</a:t>
            </a:r>
            <a:endParaRPr lang="ru-RU" sz="3200" b="1" dirty="0" smtClean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5" descr="15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2851150" cy="345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/>
                </a:solidFill>
              </a:rPr>
              <a:t>Цветок </a:t>
            </a:r>
            <a:r>
              <a:rPr lang="ru-RU" sz="4800" b="1" dirty="0">
                <a:solidFill>
                  <a:schemeClr val="accent2"/>
                </a:solidFill>
              </a:rPr>
              <a:t>и его строение</a:t>
            </a:r>
            <a:r>
              <a:rPr lang="ru-RU" sz="4800" dirty="0">
                <a:solidFill>
                  <a:schemeClr val="accent2"/>
                </a:solidFill>
              </a:rPr>
              <a:t/>
            </a:r>
            <a:br>
              <a:rPr lang="ru-RU" sz="4800" dirty="0">
                <a:solidFill>
                  <a:schemeClr val="accent2"/>
                </a:solidFill>
              </a:rPr>
            </a:b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i="1" dirty="0"/>
              <a:t>«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Чтобы жить, нужно солнце, свобода и маленький Цветок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/>
              <a:t>                                       </a:t>
            </a:r>
            <a:r>
              <a:rPr lang="ru-RU" dirty="0" smtClean="0"/>
              <a:t>   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Ганс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Христиан Андерсен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43314"/>
            <a:ext cx="9144000" cy="3840171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Цветок</a:t>
            </a:r>
            <a:r>
              <a:rPr lang="ru-RU" dirty="0" smtClean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видоизмененный укороченный побег, служащий для семенного размножения растений. Цветок развивается из генеративной (цветочной) почки. В нем происходит опыление, оплодотворение, развитие зародыша и образование плодов с семенами.</a:t>
            </a:r>
          </a:p>
          <a:p>
            <a:endParaRPr lang="ru-RU" dirty="0"/>
          </a:p>
        </p:txBody>
      </p:sp>
      <p:pic>
        <p:nvPicPr>
          <p:cNvPr id="5" name="Picture 5" descr="Картинка 8 из 14540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290"/>
            <a:ext cx="4714908" cy="353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иология. Цветок. Строение цветка. Июдина Л.А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56285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Тычинка</a:t>
            </a:r>
            <a:r>
              <a:rPr lang="ru-RU" b="1" dirty="0" smtClean="0"/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мужская часть цветка. Тычинки состоят из длинной, тонкой тычиночной нити и крупного пыльника, внутри которого развивается пыльца. Количество тычинок может различаться. Например: в цветке вишни имеется много тычинок, у тюльпана их только шесть.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Администратор\Рабочий стол\цветок\0015-015-Stroenie-tsvetka.jpg"/>
          <p:cNvPicPr/>
          <p:nvPr/>
        </p:nvPicPr>
        <p:blipFill>
          <a:blip r:embed="rId2" cstate="print"/>
          <a:srcRect l="57288" t="18070" r="10092" b="31386"/>
          <a:stretch>
            <a:fillRect/>
          </a:stretch>
        </p:blipFill>
        <p:spPr bwMode="auto">
          <a:xfrm>
            <a:off x="4857752" y="3429000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иология. Цветок. Строение цветка. Июдина Л.А."/>
          <p:cNvPicPr/>
          <p:nvPr/>
        </p:nvPicPr>
        <p:blipFill>
          <a:blip r:embed="rId3" cstate="print"/>
          <a:srcRect l="42625" t="18500" r="6375" b="19833"/>
          <a:stretch>
            <a:fillRect/>
          </a:stretch>
        </p:blipFill>
        <p:spPr bwMode="auto">
          <a:xfrm>
            <a:off x="1357290" y="3929066"/>
            <a:ext cx="235745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3"/>
            <a:ext cx="8729634" cy="31432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Пестик  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находится на самой верхушке цветоложа (один или несколько) и является женской частью цветка. Он обычно состоит из рыльца, столбика и завязи. Но бывают исключения – например, у тюльпана в пестике нет столбика.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Рыльце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клейкое, шероховатое или даже ветвистое. Оно служит для прикрепления пыльцы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Столбик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приподнимает рыльце. Самая нижняя, вздутая часть пестика – это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завязь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Она содержит в себе семязачатки. </a:t>
            </a:r>
          </a:p>
          <a:p>
            <a:endParaRPr lang="ru-RU" dirty="0"/>
          </a:p>
        </p:txBody>
      </p:sp>
      <p:pic>
        <p:nvPicPr>
          <p:cNvPr id="5" name="Рисунок 4" descr="C:\Documents and Settings\Администратор\Рабочий стол\цветок\0015-015-Stroenie-tsvetka.jpg"/>
          <p:cNvPicPr/>
          <p:nvPr/>
        </p:nvPicPr>
        <p:blipFill>
          <a:blip r:embed="rId2" cstate="print">
            <a:lum bright="20000"/>
          </a:blip>
          <a:srcRect l="9990" t="16440" r="60958" b="29348"/>
          <a:stretch>
            <a:fillRect/>
          </a:stretch>
        </p:blipFill>
        <p:spPr bwMode="auto">
          <a:xfrm>
            <a:off x="5214942" y="2857496"/>
            <a:ext cx="2714644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8148" y="6286520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веты кипрея волосистого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00438"/>
            <a:ext cx="36671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Околоцветник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858280" cy="209707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i="1" dirty="0" smtClean="0"/>
              <a:t>                     </a:t>
            </a:r>
            <a:endParaRPr lang="ru-RU" b="1" dirty="0" smtClean="0"/>
          </a:p>
          <a:p>
            <a:pPr>
              <a:buNone/>
            </a:pPr>
            <a:r>
              <a:rPr lang="ru-RU" sz="8000" b="1" i="1" dirty="0" smtClean="0">
                <a:latin typeface="Calibri" pitchFamily="34" charset="0"/>
              </a:rPr>
              <a:t>    </a:t>
            </a:r>
            <a:r>
              <a:rPr lang="ru-RU" sz="5800" b="1" i="1" dirty="0" smtClean="0">
                <a:latin typeface="Calibri" pitchFamily="34" charset="0"/>
              </a:rPr>
              <a:t> </a:t>
            </a:r>
            <a:r>
              <a:rPr lang="ru-RU" sz="6700" b="1" i="1" dirty="0" smtClean="0">
                <a:latin typeface="Calibri" pitchFamily="34" charset="0"/>
              </a:rPr>
              <a:t>Венчик </a:t>
            </a:r>
            <a:r>
              <a:rPr lang="ru-RU" sz="4100" dirty="0" smtClean="0">
                <a:latin typeface="Calibri" pitchFamily="34" charset="0"/>
              </a:rPr>
              <a:t> 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700" dirty="0" smtClean="0">
                <a:latin typeface="Times New Roman" pitchFamily="18" charset="0"/>
                <a:cs typeface="Times New Roman" pitchFamily="18" charset="0"/>
              </a:rPr>
              <a:t>это совокупность лепестков. Выполняют, функцию привлечения опылителей, также играют роль в защите развивающегося цветка.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714620"/>
            <a:ext cx="8786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Чашечка</a:t>
            </a:r>
            <a:r>
              <a:rPr lang="ru-RU" dirty="0" smtClean="0"/>
              <a:t>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совокупность чашелистиков цветка. Зеленый цвет чашелистиков указывает на то, что они, как и простые листья, способны к фотосинтезу, а наличие механических тканей подсказывает нам, что чашелистики играют защитную роль, предохраняя нежные части цветка внутри бутона. У многих растений чашелистики опадают еще во время цветения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714348" y="857232"/>
            <a:ext cx="2357454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1643042" y="857232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Околоцветник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3071802" cy="421484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Двойной (сложный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состоит из чашелистиков и лепестков, как, например, у розы, пиона, яблони. Чашелистики располагаются снаружи и, в отличие от лепестков, как правило, имеют плотную структуру и окрашены в зеленый цвет.</a:t>
            </a:r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143240" y="1285860"/>
            <a:ext cx="314327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Простой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все его части устроены практически одинаково, а потому в этом случае их не принято называть ни чашелистиками, ни лепестками, а только лишь листочками простого околоцветника. Однако листочки эти у разных растений неодинаковы.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357950" y="1777173"/>
            <a:ext cx="23574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Голые цветы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1908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имеют околоцветника. Чаще всего они опыляются ветром и не нуждаются в привлечении насекомых-опылителей.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2428860" y="857232"/>
            <a:ext cx="200026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29124" y="857232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071934" y="1000108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ива-ж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643446"/>
            <a:ext cx="1927999" cy="1714512"/>
          </a:xfrm>
          <a:prstGeom prst="rect">
            <a:avLst/>
          </a:prstGeom>
          <a:noFill/>
        </p:spPr>
      </p:pic>
      <p:pic>
        <p:nvPicPr>
          <p:cNvPr id="11" name="Picture 13" descr="convall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643446"/>
            <a:ext cx="1799093" cy="16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9" descr="1124_aec136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714884"/>
            <a:ext cx="164307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719</Words>
  <Application>Microsoft Office PowerPoint</Application>
  <PresentationFormat>Экран (4:3)</PresentationFormat>
  <Paragraphs>124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Заполните схему</vt:lpstr>
      <vt:lpstr>Цветок и его строение </vt:lpstr>
      <vt:lpstr>Слайд 4</vt:lpstr>
      <vt:lpstr>Слайд 5</vt:lpstr>
      <vt:lpstr>Слайд 6</vt:lpstr>
      <vt:lpstr>Слайд 7</vt:lpstr>
      <vt:lpstr>Околоцветник</vt:lpstr>
      <vt:lpstr>Околоцветник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Соцветия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урок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ирина</cp:lastModifiedBy>
  <cp:revision>64</cp:revision>
  <dcterms:created xsi:type="dcterms:W3CDTF">2012-08-10T11:17:26Z</dcterms:created>
  <dcterms:modified xsi:type="dcterms:W3CDTF">2013-01-16T17:41:16Z</dcterms:modified>
</cp:coreProperties>
</file>