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4"/>
  </p:notesMasterIdLst>
  <p:sldIdLst>
    <p:sldId id="256" r:id="rId2"/>
    <p:sldId id="257" r:id="rId3"/>
    <p:sldId id="312" r:id="rId4"/>
    <p:sldId id="258" r:id="rId5"/>
    <p:sldId id="275" r:id="rId6"/>
    <p:sldId id="314" r:id="rId7"/>
    <p:sldId id="276" r:id="rId8"/>
    <p:sldId id="302" r:id="rId9"/>
    <p:sldId id="305" r:id="rId10"/>
    <p:sldId id="303" r:id="rId11"/>
    <p:sldId id="259" r:id="rId12"/>
    <p:sldId id="308" r:id="rId13"/>
    <p:sldId id="260" r:id="rId14"/>
    <p:sldId id="261" r:id="rId15"/>
    <p:sldId id="262" r:id="rId16"/>
    <p:sldId id="278" r:id="rId17"/>
    <p:sldId id="304" r:id="rId18"/>
    <p:sldId id="284" r:id="rId19"/>
    <p:sldId id="282" r:id="rId20"/>
    <p:sldId id="283" r:id="rId21"/>
    <p:sldId id="281" r:id="rId22"/>
    <p:sldId id="306" r:id="rId23"/>
    <p:sldId id="307" r:id="rId24"/>
    <p:sldId id="280" r:id="rId25"/>
    <p:sldId id="288" r:id="rId26"/>
    <p:sldId id="287" r:id="rId27"/>
    <p:sldId id="313" r:id="rId28"/>
    <p:sldId id="285" r:id="rId29"/>
    <p:sldId id="289" r:id="rId30"/>
    <p:sldId id="309" r:id="rId31"/>
    <p:sldId id="310" r:id="rId32"/>
    <p:sldId id="27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99"/>
    <a:srgbClr val="E4B5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3344" autoAdjust="0"/>
  </p:normalViewPr>
  <p:slideViewPr>
    <p:cSldViewPr>
      <p:cViewPr>
        <p:scale>
          <a:sx n="66" d="100"/>
          <a:sy n="66" d="100"/>
        </p:scale>
        <p:origin x="-45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0B445A-38B8-4CA3-9F0E-5A5DEACE6B39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C17D1E-D810-4C03-8387-556A7587B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0758-D870-4864-A4BC-560C23B2B9EA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57A8-CB05-409D-A9E5-EBF458F22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78FA-C986-49E9-AAE4-F27ABED1860D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3D28-4450-4C88-ABF4-388D1DA0F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0DDD-64E6-43A5-A898-65BAA53947C2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E2D1-775E-4E08-9F06-2A825D0EA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851E-C076-4A6D-983F-7C9AFE6C8888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DD8B-EC8F-406D-A332-F7DB77385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B79F-C560-4F06-AD8B-0F59EA1860FE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0F11-EBE6-435C-AB91-46C98CBB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93CB-362F-40E0-8AAA-B1FE1B6A1259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71E1-D8F3-432B-9066-27B16B2D9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E439-8D8A-47A9-BB73-930B8EEF248D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8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12AD-E415-4043-BB22-B285A505C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53E3-75DF-4AB8-911D-F43A9C4F08CC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4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C7D-922D-47C4-A1DC-72DB56DA4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6C50-FD88-4C89-985F-954858499277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3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45FD-F7EF-45D5-AC53-2DBEEF5FF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E6E7-146D-49F3-A426-E0104ACE0A36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D3BE-850B-4177-9AA4-9F1400138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268A-C5DC-442E-8B89-1459AC7771BD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519F-DD41-4A0E-9FE9-C5E66C83C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Кольцо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pic>
          <p:nvPicPr>
            <p:cNvPr id="1028" name="Кольцо 10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2" name="Овал 7"/>
          <p:cNvGrpSpPr>
            <a:grpSpLocks/>
          </p:cNvGrpSpPr>
          <p:nvPr/>
        </p:nvGrpSpPr>
        <p:grpSpPr bwMode="auto">
          <a:xfrm>
            <a:off x="914400" y="1408113"/>
            <a:ext cx="231775" cy="225425"/>
            <a:chOff x="576" y="887"/>
            <a:chExt cx="146" cy="142"/>
          </a:xfrm>
        </p:grpSpPr>
        <p:pic>
          <p:nvPicPr>
            <p:cNvPr id="1033" name="Овал 7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6" y="887"/>
              <a:ext cx="146" cy="142"/>
            </a:xfrm>
            <a:prstGeom prst="rect">
              <a:avLst/>
            </a:prstGeom>
            <a:noFill/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600" y="910"/>
              <a:ext cx="9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8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D14350-A1F1-4A4D-8D25-D39728A96E38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18" name="Нижний колонтитул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D3EEE63-D592-40A8-88DC-00FD46762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Arial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313" y="4071938"/>
            <a:ext cx="7407275" cy="1471612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700" b="1" i="1" kern="1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Государственное бюджетное </a:t>
            </a: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образовательное учреждение начального профессионального  образования </a:t>
            </a:r>
            <a:b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Профессиональное училище №33 Краснодарского края </a:t>
            </a:r>
            <a:b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с.Белая Глина</a:t>
            </a:r>
            <a:b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b="1" i="1" kern="1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2012г</a:t>
            </a:r>
            <a:r>
              <a:rPr lang="ru-RU" sz="3700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260350"/>
            <a:ext cx="7632700" cy="684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u="sng" kern="1200" dirty="0">
                <a:latin typeface="Corbel" pitchFamily="34" charset="0"/>
              </a:rPr>
              <a:t>Экологически чистый:</a:t>
            </a:r>
            <a:r>
              <a:rPr lang="ru-RU" sz="2700" b="1" kern="1200" dirty="0">
                <a:latin typeface="Corbel" pitchFamily="34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производится на основе природных материалов — дерева и камня, не выделяет вредных веществ, не загрязняет окружающую среду и поддается стопроцентной вторичной переработке.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700" b="1" u="sng" kern="1200" dirty="0" err="1">
                <a:latin typeface="Corbel" pitchFamily="34" charset="0"/>
              </a:rPr>
              <a:t>Теплосберегающий</a:t>
            </a:r>
            <a:r>
              <a:rPr lang="ru-RU" sz="2700" b="1" u="sng" kern="1200" dirty="0">
                <a:latin typeface="Corbel" pitchFamily="34" charset="0"/>
              </a:rPr>
              <a:t>:</a:t>
            </a:r>
            <a:r>
              <a:rPr lang="ru-RU" sz="2700" b="1" kern="1200" dirty="0">
                <a:latin typeface="Corbel" pitchFamily="34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конструкция блоков с пенополистирольными вставками для наружных стен препятствует возникновению мостиков холода и создает высокую теплоизоляцию (до 3,5 м2 0С/Вт) бетонной массы внутри стены, которая аккумулирует тепло и отдает его обратно в помещение после отключения отопления. Обеспечивается снижение тепловых потерь и экономия потребления энергии. Обладая высокими </a:t>
            </a:r>
            <a:r>
              <a:rPr lang="ru-RU" sz="1800" kern="1200" dirty="0" err="1">
                <a:latin typeface="Corbel" pitchFamily="34" charset="0"/>
              </a:rPr>
              <a:t>теплосберегающими</a:t>
            </a:r>
            <a:r>
              <a:rPr lang="ru-RU" sz="1800" kern="1200" dirty="0">
                <a:latin typeface="Corbel" pitchFamily="34" charset="0"/>
              </a:rPr>
              <a:t> характеристиками, стена из блоков </a:t>
            </a:r>
            <a:r>
              <a:rPr lang="ru-RU" sz="1800" kern="1200" dirty="0" err="1">
                <a:latin typeface="Corbel" pitchFamily="34" charset="0"/>
              </a:rPr>
              <a:t>Durisol</a:t>
            </a:r>
            <a:r>
              <a:rPr lang="ru-RU" sz="1800" kern="1200" dirty="0">
                <a:latin typeface="Corbel" pitchFamily="34" charset="0"/>
              </a:rPr>
              <a:t> имеет небольшую толщину (макс. 375 мм), что увеличивает полезную площадь внутри помещения.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700" b="1" u="sng" kern="1200" dirty="0">
                <a:latin typeface="Corbel" pitchFamily="34" charset="0"/>
              </a:rPr>
              <a:t>Звукоизолирующий:</a:t>
            </a:r>
            <a:r>
              <a:rPr lang="ru-RU" sz="2700" b="1" kern="1200" dirty="0">
                <a:latin typeface="Corbel" pitchFamily="34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структура материала стен обеспечивает высокую звукоизоляцию внутренних помещений здания (индекс изоляции воздушного шума составляет 50-60 децибел). Это свойство наряду со стойкостью материала к атмосферным воздействиям используется также для строительства </a:t>
            </a:r>
            <a:r>
              <a:rPr lang="ru-RU" sz="1800" kern="1200" dirty="0" err="1">
                <a:latin typeface="Corbel" pitchFamily="34" charset="0"/>
              </a:rPr>
              <a:t>шумозащитных</a:t>
            </a:r>
            <a:r>
              <a:rPr lang="ru-RU" sz="1800" kern="1200" dirty="0">
                <a:latin typeface="Corbel" pitchFamily="34" charset="0"/>
              </a:rPr>
              <a:t> конструкций вдоль автомагистралей и железных дорог.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700" b="1" u="sng" kern="1200" dirty="0">
                <a:latin typeface="Corbel" pitchFamily="34" charset="0"/>
              </a:rPr>
              <a:t>Воздухопроницаемый:</a:t>
            </a:r>
            <a:r>
              <a:rPr lang="ru-RU" sz="1800" kern="1200" dirty="0">
                <a:latin typeface="Times New Roman" pitchFamily="18" charset="0"/>
              </a:rPr>
              <a:t> </a:t>
            </a:r>
            <a:r>
              <a:rPr lang="ru-RU" sz="1800" kern="1200" dirty="0">
                <a:latin typeface="Corbel" pitchFamily="34" charset="0"/>
              </a:rPr>
              <a:t>пористая структура и конструкция блоков обеспечивают естественную циркуляцию водяного пара через стены, устанавливается сбалансированное соотношение температуры и влажности воздуха, которые являются определяющими элементами внутреннего климата.</a:t>
            </a:r>
            <a:r>
              <a:rPr lang="ru-RU" sz="1800" kern="1200" dirty="0">
                <a:latin typeface="Times New Roman" pitchFamily="18" charset="0"/>
              </a:rPr>
              <a:t/>
            </a:r>
            <a:br>
              <a:rPr lang="ru-RU" sz="1800" kern="1200" dirty="0">
                <a:latin typeface="Times New Roman" pitchFamily="18" charset="0"/>
              </a:rPr>
            </a:br>
            <a:r>
              <a:rPr lang="ru-RU" sz="2000" kern="1200" dirty="0">
                <a:latin typeface="Times New Roman" pitchFamily="18" charset="0"/>
              </a:rPr>
              <a:t/>
            </a:r>
            <a:br>
              <a:rPr lang="ru-RU" sz="2000" kern="1200" dirty="0">
                <a:latin typeface="Times New Roman" pitchFamily="18" charset="0"/>
              </a:rPr>
            </a:br>
            <a:endParaRPr lang="ru-RU" sz="2000" kern="1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Подготовительные работы для выполнения каменной кладки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1447800"/>
            <a:ext cx="7934325" cy="5267325"/>
          </a:xfrm>
        </p:spPr>
        <p:txBody>
          <a:bodyPr/>
          <a:lstStyle/>
          <a:p>
            <a:pPr marL="692150" indent="-609600" eaLnBrk="1" hangingPunct="1">
              <a:buFont typeface="Wingdings 2" pitchFamily="18" charset="2"/>
              <a:buNone/>
            </a:pPr>
            <a:r>
              <a:rPr lang="ru-RU" b="1" u="sng" smtClean="0">
                <a:latin typeface="Corbel" pitchFamily="34" charset="0"/>
              </a:rPr>
              <a:t>Задачи:</a:t>
            </a:r>
          </a:p>
          <a:p>
            <a:pPr marL="692150" indent="-609600" algn="just" eaLnBrk="1" hangingPunct="1">
              <a:buFont typeface="Wingdings 2" pitchFamily="18" charset="2"/>
              <a:buAutoNum type="arabicPeriod"/>
            </a:pPr>
            <a:r>
              <a:rPr lang="ru-RU" sz="2800" smtClean="0"/>
              <a:t>Подобрать средства </a:t>
            </a:r>
            <a:r>
              <a:rPr lang="ru-RU" sz="2800" smtClean="0">
                <a:latin typeface="Corbel" pitchFamily="34" charset="0"/>
              </a:rPr>
              <a:t>индивидуальной</a:t>
            </a:r>
            <a:r>
              <a:rPr lang="ru-RU" sz="2800" smtClean="0"/>
              <a:t> защиты</a:t>
            </a:r>
          </a:p>
          <a:p>
            <a:pPr marL="692150" indent="-609600" algn="just" eaLnBrk="1" hangingPunct="1">
              <a:buFont typeface="Wingdings 2" pitchFamily="18" charset="2"/>
              <a:buAutoNum type="arabicPeriod"/>
            </a:pPr>
            <a:r>
              <a:rPr lang="ru-RU" sz="2800" smtClean="0"/>
              <a:t>Очистить рабочее место</a:t>
            </a:r>
          </a:p>
          <a:p>
            <a:pPr marL="692150" indent="-609600" algn="just">
              <a:buFont typeface="Wingdings 2" pitchFamily="18" charset="2"/>
              <a:buNone/>
            </a:pPr>
            <a:r>
              <a:rPr lang="ru-RU" sz="2800" smtClean="0">
                <a:solidFill>
                  <a:schemeClr val="accent1"/>
                </a:solidFill>
              </a:rPr>
              <a:t>3.</a:t>
            </a:r>
            <a:r>
              <a:rPr lang="ru-RU" sz="2800" smtClean="0"/>
              <a:t> Подготовить оборудование, используемое при работе: </a:t>
            </a:r>
          </a:p>
          <a:p>
            <a:pPr marL="692150" indent="-609600" algn="just"/>
            <a:r>
              <a:rPr lang="ru-RU" sz="2800" smtClean="0"/>
              <a:t>  ручная или механическая пила </a:t>
            </a:r>
          </a:p>
          <a:p>
            <a:pPr marL="692150" indent="-609600" algn="just"/>
            <a:r>
              <a:rPr lang="ru-RU" sz="2800" smtClean="0"/>
              <a:t>  ватерпас, отвес, деревянные клинья,  </a:t>
            </a:r>
            <a:r>
              <a:rPr lang="ru-RU" sz="2800" smtClean="0">
                <a:latin typeface="Corbel" pitchFamily="34" charset="0"/>
              </a:rPr>
              <a:t>ковш-лопата с длинными насадками, тачки или двухколесные тележки для бетона </a:t>
            </a:r>
          </a:p>
          <a:p>
            <a:pPr marL="692150" indent="-609600">
              <a:buFont typeface="Wingdings 2" pitchFamily="18" charset="2"/>
              <a:buNone/>
            </a:pPr>
            <a:endParaRPr lang="ru-RU" sz="2800" smtClean="0"/>
          </a:p>
          <a:p>
            <a:pPr marL="692150" indent="-609600" eaLnBrk="1" hangingPunct="1">
              <a:buFont typeface="Wingdings 2" pitchFamily="18" charset="2"/>
              <a:buAutoNum type="arabicPeriod"/>
            </a:pPr>
            <a:endParaRPr lang="ru-RU" smtClean="0"/>
          </a:p>
          <a:p>
            <a:pPr marL="692150" indent="-609600"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1000125" y="0"/>
            <a:ext cx="79644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2800">
                <a:solidFill>
                  <a:schemeClr val="accent1"/>
                </a:solidFill>
                <a:latin typeface="Corbel" pitchFamily="34" charset="0"/>
              </a:rPr>
              <a:t> </a:t>
            </a:r>
            <a:r>
              <a:rPr lang="ru-RU" sz="2800">
                <a:latin typeface="Corbel" pitchFamily="34" charset="0"/>
              </a:rPr>
              <a:t> строительный подъемник для подачи блоков или бетона (при ручных работах)</a:t>
            </a:r>
          </a:p>
          <a:p>
            <a:pPr algn="just">
              <a:buFontTx/>
              <a:buChar char="•"/>
            </a:pPr>
            <a:r>
              <a:rPr lang="ru-RU" sz="2800">
                <a:latin typeface="Corbel" pitchFamily="34" charset="0"/>
              </a:rPr>
              <a:t>  бетононасос для заливки бетоном из контейнера (на более крупных строительных объектах)</a:t>
            </a:r>
          </a:p>
          <a:p>
            <a:pPr algn="just">
              <a:buFontTx/>
              <a:buChar char="•"/>
            </a:pPr>
            <a:r>
              <a:rPr lang="ru-RU" sz="2800">
                <a:latin typeface="Corbel" pitchFamily="34" charset="0"/>
              </a:rPr>
              <a:t>  металлическая загрузочная воронка для блоков – используется при заполнении бетоном из контейнера </a:t>
            </a:r>
          </a:p>
          <a:p>
            <a:pPr algn="just">
              <a:buFontTx/>
              <a:buChar char="•"/>
            </a:pPr>
            <a:r>
              <a:rPr lang="ru-RU" sz="2800">
                <a:latin typeface="Corbel" pitchFamily="34" charset="0"/>
              </a:rPr>
              <a:t>  глубинный вибратор с насадкой диаметром не более 4 см (на более крупных строительных объектах)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4294967295"/>
          </p:nvPr>
        </p:nvSpPr>
        <p:spPr>
          <a:xfrm>
            <a:off x="1071563" y="142875"/>
            <a:ext cx="7862887" cy="6105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4. </a:t>
            </a:r>
            <a:r>
              <a:rPr lang="ru-RU" smtClean="0">
                <a:latin typeface="Corbel" pitchFamily="34" charset="0"/>
              </a:rPr>
              <a:t>Подготовить инструмент к работе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5. </a:t>
            </a:r>
            <a:r>
              <a:rPr lang="ru-RU" smtClean="0">
                <a:latin typeface="Corbel" pitchFamily="34" charset="0"/>
              </a:rPr>
              <a:t>Доставить строительные материалы на рабочее место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642938"/>
            <a:ext cx="73580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3929063"/>
            <a:ext cx="44180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214313"/>
            <a:ext cx="7934325" cy="6034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6. </a:t>
            </a:r>
            <a:r>
              <a:rPr lang="ru-RU" smtClean="0">
                <a:latin typeface="Corbel" pitchFamily="34" charset="0"/>
              </a:rPr>
              <a:t>Расставить материалы и приспособления на рабочем месте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rbel" pitchFamily="34" charset="0"/>
              </a:rPr>
              <a:t>7. </a:t>
            </a:r>
            <a:r>
              <a:rPr lang="ru-RU" smtClean="0">
                <a:latin typeface="Corbel" pitchFamily="34" charset="0"/>
              </a:rPr>
              <a:t>Установить приспособления для работы на высоте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214438"/>
            <a:ext cx="2786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078288"/>
            <a:ext cx="292893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071938"/>
            <a:ext cx="30416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1214438"/>
            <a:ext cx="7934325" cy="5643562"/>
          </a:xfrm>
        </p:spPr>
        <p:txBody>
          <a:bodyPr/>
          <a:lstStyle/>
          <a:p>
            <a:pPr marL="595313" indent="-514350" eaLnBrk="1" hangingPunct="1">
              <a:buFont typeface="Wingdings 2" pitchFamily="18" charset="2"/>
              <a:buAutoNum type="arabicPeriod"/>
            </a:pPr>
            <a:r>
              <a:rPr lang="ru-RU" smtClean="0">
                <a:latin typeface="Corbel" pitchFamily="34" charset="0"/>
              </a:rPr>
              <a:t>Отсортировать блоки </a:t>
            </a:r>
          </a:p>
          <a:p>
            <a:pPr marL="595313" indent="-514350" eaLnBrk="1" hangingPunct="1">
              <a:buFont typeface="Wingdings 2" pitchFamily="18" charset="2"/>
              <a:buAutoNum type="arabicPeriod"/>
            </a:pPr>
            <a:r>
              <a:rPr lang="ru-RU" smtClean="0">
                <a:latin typeface="Corbel" pitchFamily="34" charset="0"/>
              </a:rPr>
              <a:t>Приготовить кладочный раствор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5100" y="71438"/>
            <a:ext cx="749935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3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Подготовка материалов для каменных работ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286000"/>
            <a:ext cx="2743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438" y="2286000"/>
            <a:ext cx="3016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6300" y="4560888"/>
            <a:ext cx="258445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horzBrick">
          <a:fgClr>
            <a:schemeClr val="tx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oporn_tochk2_384_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33845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179388" y="0"/>
            <a:ext cx="3278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Разметка на фундаменте</a:t>
            </a:r>
            <a:r>
              <a:rPr lang="ru-RU"/>
              <a:t> 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067175" y="0"/>
            <a:ext cx="454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Установка первого ряда на раствор</a:t>
            </a:r>
            <a:r>
              <a:rPr lang="ru-RU"/>
              <a:t> </a:t>
            </a:r>
          </a:p>
        </p:txBody>
      </p:sp>
      <p:pic>
        <p:nvPicPr>
          <p:cNvPr id="14340" name="Picture 9" descr="1riad_ustan_blokov_zementnrastvor_384_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49275"/>
            <a:ext cx="3241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3357563"/>
            <a:ext cx="418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 </a:t>
            </a:r>
            <a:r>
              <a:rPr lang="ru-RU" b="1" i="1"/>
              <a:t>Контроль плоскости по уровню </a:t>
            </a:r>
            <a:r>
              <a:rPr lang="ru-RU"/>
              <a:t> </a:t>
            </a:r>
          </a:p>
        </p:txBody>
      </p:sp>
      <p:pic>
        <p:nvPicPr>
          <p:cNvPr id="14342" name="Picture 11" descr="uroven_384_2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86188"/>
            <a:ext cx="3321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5724525" y="3357563"/>
            <a:ext cx="1960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Выравнивание</a:t>
            </a:r>
            <a:r>
              <a:rPr lang="ru-RU"/>
              <a:t> </a:t>
            </a:r>
          </a:p>
        </p:txBody>
      </p:sp>
      <p:pic>
        <p:nvPicPr>
          <p:cNvPr id="14344" name="Picture 13" descr="klinia_384_2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789363"/>
            <a:ext cx="34559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1" grpId="0"/>
      <p:bldP spid="143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5670550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8913"/>
            <a:ext cx="69484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975"/>
            <a:ext cx="38512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33825"/>
            <a:ext cx="352901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4572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08050"/>
            <a:ext cx="1876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44675"/>
            <a:ext cx="5148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836613"/>
            <a:ext cx="1885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92375"/>
            <a:ext cx="4629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1989138"/>
            <a:ext cx="18859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89363"/>
            <a:ext cx="56578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1500" y="2997200"/>
            <a:ext cx="12287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48488" y="3500438"/>
            <a:ext cx="15763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2588" y="4941888"/>
            <a:ext cx="24114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63" y="642938"/>
            <a:ext cx="78549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kern="12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	Проект «Дом моей мечты с применением современных технологий».</a:t>
            </a:r>
          </a:p>
        </p:txBody>
      </p:sp>
      <p:sp>
        <p:nvSpPr>
          <p:cNvPr id="8194" name="Содержимое 2"/>
          <p:cNvSpPr>
            <a:spLocks noGrp="1"/>
          </p:cNvSpPr>
          <p:nvPr>
            <p:ph idx="4294967295"/>
          </p:nvPr>
        </p:nvSpPr>
        <p:spPr>
          <a:xfrm>
            <a:off x="1435100" y="2144713"/>
            <a:ext cx="7499350" cy="4103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u="sng" smtClean="0">
                <a:latin typeface="Corbel" pitchFamily="34" charset="0"/>
              </a:rPr>
              <a:t>Проект подготовил: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i="1" smtClean="0">
                <a:latin typeface="Corbel" pitchFamily="34" charset="0"/>
              </a:rPr>
              <a:t>Коник Игорь Геннадьевич, </a:t>
            </a:r>
            <a:r>
              <a:rPr lang="en-US" sz="2600" i="1" smtClean="0">
                <a:latin typeface="Gill Sans MT" pitchFamily="34" charset="0"/>
              </a:rPr>
              <a:t>II</a:t>
            </a:r>
            <a:r>
              <a:rPr lang="ru-RU" sz="2600" i="1" smtClean="0">
                <a:latin typeface="Corbel" pitchFamily="34" charset="0"/>
              </a:rPr>
              <a:t> курс, </a:t>
            </a: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гр.115, </a:t>
            </a:r>
            <a:r>
              <a:rPr lang="ru-RU" sz="2600" i="1" smtClean="0">
                <a:latin typeface="Corbel" pitchFamily="34" charset="0"/>
              </a:rPr>
              <a:t>«Мастер общестроительных работ»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u="sng" smtClean="0">
                <a:latin typeface="Corbel" pitchFamily="34" charset="0"/>
              </a:rPr>
              <a:t>Руководитель проекта: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i="1" smtClean="0">
                <a:latin typeface="Corbel" pitchFamily="34" charset="0"/>
              </a:rPr>
              <a:t>Прудникова Елена Леонидовна, преподаватель высшей категории специальных и общетехнических дисциплин,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i="1" smtClean="0">
                <a:latin typeface="Corbel" pitchFamily="34" charset="0"/>
              </a:rPr>
              <a:t>            </a:t>
            </a: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ГБОУ НПО ПУ № 33 КК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527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28625"/>
            <a:ext cx="40005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357688"/>
            <a:ext cx="2590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64135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8893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908050"/>
            <a:ext cx="6534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500438"/>
            <a:ext cx="8604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4508500"/>
            <a:ext cx="803116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Технология Дюрис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108450"/>
            <a:ext cx="35829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rezka_v_uglah_435_3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42938"/>
            <a:ext cx="4152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71500" y="0"/>
            <a:ext cx="343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1">
                <a:latin typeface="Times New Roman" pitchFamily="18" charset="0"/>
              </a:rPr>
              <a:t>Прорезание желобов в углах</a:t>
            </a:r>
            <a:r>
              <a:rPr lang="ru-RU"/>
              <a:t> </a:t>
            </a:r>
          </a:p>
        </p:txBody>
      </p:sp>
      <p:pic>
        <p:nvPicPr>
          <p:cNvPr id="15364" name="Picture 7" descr="formirovanie1_2blokov_384_2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620713"/>
            <a:ext cx="4017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4572000" y="174625"/>
            <a:ext cx="400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 </a:t>
            </a:r>
            <a:r>
              <a:rPr lang="ru-RU" sz="2000" b="1" i="1">
                <a:latin typeface="Times New Roman" pitchFamily="18" charset="0"/>
              </a:rPr>
              <a:t>Изготовление блоков перемычек</a:t>
            </a:r>
            <a:r>
              <a:rPr lang="ru-RU"/>
              <a:t> </a:t>
            </a:r>
          </a:p>
        </p:txBody>
      </p:sp>
      <p:pic>
        <p:nvPicPr>
          <p:cNvPr id="15366" name="Picture 9" descr="peregorodka1_384_2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339975" y="3644900"/>
            <a:ext cx="388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 </a:t>
            </a:r>
            <a:r>
              <a:rPr lang="ru-RU" sz="2000" b="1" i="1">
                <a:latin typeface="Times New Roman" pitchFamily="18" charset="0"/>
              </a:rPr>
              <a:t>Соединение стен и перегородок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84362" name="Group 42"/>
          <p:cNvGraphicFramePr>
            <a:graphicFrameLocks noGrp="1"/>
          </p:cNvGraphicFramePr>
          <p:nvPr>
            <p:ph idx="4294967295"/>
          </p:nvPr>
        </p:nvGraphicFramePr>
        <p:xfrm>
          <a:off x="3851275" y="3716338"/>
          <a:ext cx="5832475" cy="504825"/>
        </p:xfrm>
        <a:graphic>
          <a:graphicData uri="http://schemas.openxmlformats.org/drawingml/2006/table">
            <a:tbl>
              <a:tblPr/>
              <a:tblGrid>
                <a:gridCol w="5024438"/>
                <a:gridCol w="80803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  <p:bldP spid="153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proem_448_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928688"/>
            <a:ext cx="43576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permuchka_448_3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429000"/>
            <a:ext cx="4429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000125" y="3643313"/>
            <a:ext cx="3929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Установка блоков перемычек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357313" y="428625"/>
            <a:ext cx="2817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Устройство проемов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04813"/>
            <a:ext cx="2351088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071938"/>
            <a:ext cx="30861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21828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051050" y="3141663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Монтаж перекрытий и перемычек проемов</a:t>
            </a:r>
          </a:p>
        </p:txBody>
      </p:sp>
      <p:pic>
        <p:nvPicPr>
          <p:cNvPr id="25605" name="Picture 15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714750"/>
            <a:ext cx="32146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6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0"/>
            <a:ext cx="2714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042988" y="0"/>
            <a:ext cx="810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Устройство венца и перемычек оконных проемов</a:t>
            </a:r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00063"/>
            <a:ext cx="33131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9288" y="3429000"/>
            <a:ext cx="341471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ventsovy_ryad_448_3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642938"/>
            <a:ext cx="34591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electrich1_384_2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292600"/>
            <a:ext cx="35290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1000125" y="37163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 </a:t>
            </a:r>
            <a:r>
              <a:rPr lang="ru-RU" b="1" i="1">
                <a:solidFill>
                  <a:srgbClr val="C00000"/>
                </a:solidFill>
              </a:rPr>
              <a:t>Установка электропроводки</a:t>
            </a:r>
            <a:r>
              <a:rPr lang="ru-RU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266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14313"/>
            <a:ext cx="5000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642938"/>
            <a:ext cx="2381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857250"/>
            <a:ext cx="81438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714500"/>
            <a:ext cx="7048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429000"/>
            <a:ext cx="27860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357688"/>
            <a:ext cx="25193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zalivkabetona_kovshom1_185_1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63" y="3500438"/>
            <a:ext cx="2714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93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571750"/>
            <a:ext cx="32146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zementno_izvestkovi_rastvor_384_2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14813"/>
            <a:ext cx="2928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110038"/>
            <a:ext cx="26431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55650" y="374650"/>
            <a:ext cx="8569325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u="sng">
                <a:latin typeface="Times New Roman" pitchFamily="18" charset="0"/>
              </a:rPr>
              <a:t>Строительство ограждений</a:t>
            </a:r>
            <a:endParaRPr lang="ru-RU" sz="2800" b="1" u="sng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Номенклатура блоков:           DM 15/9, DM 22/15 </a:t>
            </a:r>
          </a:p>
          <a:p>
            <a:r>
              <a:rPr lang="ru-RU" sz="2400">
                <a:latin typeface="Times New Roman" pitchFamily="18" charset="0"/>
              </a:rPr>
              <a:t>Вес, шт./кг:                             DM 15/9 = 6 кг, DM 22/15 = 8 кг                   </a:t>
            </a:r>
          </a:p>
          <a:p>
            <a:r>
              <a:rPr lang="ru-RU" sz="2400">
                <a:latin typeface="Times New Roman" pitchFamily="18" charset="0"/>
              </a:rPr>
              <a:t>Количество, шт./м2  :            8 шт.  </a:t>
            </a:r>
          </a:p>
          <a:p>
            <a:r>
              <a:rPr lang="ru-RU" sz="2400">
                <a:latin typeface="Times New Roman" pitchFamily="18" charset="0"/>
              </a:rPr>
              <a:t>•  В качестве посадочной основы используем железобетонный цоколь толщиной минимум 120 мм.  </a:t>
            </a:r>
          </a:p>
          <a:p>
            <a:r>
              <a:rPr lang="ru-RU" sz="2400">
                <a:latin typeface="Times New Roman" pitchFamily="18" charset="0"/>
              </a:rPr>
              <a:t>•  Проектируемое ограждение может быть как без разделительных несущих столбов, так и с разделительными элементами, которыми могут быть:  </a:t>
            </a:r>
          </a:p>
          <a:p>
            <a:r>
              <a:rPr lang="ru-RU" sz="2400">
                <a:latin typeface="Times New Roman" pitchFamily="18" charset="0"/>
              </a:rPr>
              <a:t>   1) непосредственно сами блоки DURISOL вышеуказанных типов, </a:t>
            </a:r>
          </a:p>
          <a:p>
            <a:r>
              <a:rPr lang="ru-RU" sz="2400">
                <a:latin typeface="Times New Roman" pitchFamily="18" charset="0"/>
              </a:rPr>
              <a:t>   2) стальные балки, железобетонные или стальные несущие столбы.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88913"/>
            <a:ext cx="81438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513263"/>
            <a:ext cx="8101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333375"/>
            <a:ext cx="7715250" cy="6264275"/>
          </a:xfrm>
        </p:spPr>
        <p:txBody>
          <a:bodyPr/>
          <a:lstStyle/>
          <a:p>
            <a:pPr marL="539750" indent="-457200">
              <a:buFont typeface="Wingdings 2" pitchFamily="18" charset="2"/>
              <a:buNone/>
            </a:pPr>
            <a:r>
              <a:rPr lang="ru-RU" sz="5400" smtClean="0">
                <a:solidFill>
                  <a:schemeClr val="accent1"/>
                </a:solidFill>
                <a:latin typeface="Times New Roman" pitchFamily="18" charset="0"/>
              </a:rPr>
              <a:t>Цели:</a:t>
            </a:r>
          </a:p>
          <a:p>
            <a:pPr marL="539750" indent="-457200">
              <a:buFont typeface="Wingdings 2" pitchFamily="18" charset="2"/>
              <a:buAutoNum type="arabicPeriod"/>
            </a:pPr>
            <a:r>
              <a:rPr lang="ru-RU" sz="3600" smtClean="0">
                <a:latin typeface="Corbel" pitchFamily="34" charset="0"/>
              </a:rPr>
              <a:t>Разработать проект «Дом моей мечты»;</a:t>
            </a:r>
          </a:p>
          <a:p>
            <a:pPr marL="539750" indent="-457200">
              <a:buFont typeface="Wingdings 2" pitchFamily="18" charset="2"/>
              <a:buAutoNum type="arabicPeriod"/>
            </a:pPr>
            <a:r>
              <a:rPr lang="ru-RU" sz="3600" smtClean="0">
                <a:latin typeface="Corbel" pitchFamily="34" charset="0"/>
              </a:rPr>
              <a:t>Применить в данном проекте современные технологии.</a:t>
            </a:r>
          </a:p>
          <a:p>
            <a:pPr marL="539750" indent="-457200">
              <a:buFont typeface="Wingdings 2" pitchFamily="18" charset="2"/>
              <a:buNone/>
            </a:pPr>
            <a:endParaRPr lang="ru-RU" sz="3600" smtClean="0">
              <a:latin typeface="Corbel" pitchFamily="34" charset="0"/>
            </a:endParaRPr>
          </a:p>
          <a:p>
            <a:pPr marL="539750" indent="-457200">
              <a:buFont typeface="Wingdings 2" pitchFamily="18" charset="2"/>
              <a:buNone/>
            </a:pPr>
            <a:r>
              <a:rPr lang="ru-RU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65175"/>
            <a:ext cx="81438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814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Безымянный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65175"/>
            <a:ext cx="8143875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81438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2"/>
          <p:cNvSpPr>
            <a:spLocks noGrp="1"/>
          </p:cNvSpPr>
          <p:nvPr>
            <p:ph idx="4294967295"/>
          </p:nvPr>
        </p:nvSpPr>
        <p:spPr>
          <a:xfrm>
            <a:off x="1116013" y="1628775"/>
            <a:ext cx="7453312" cy="2228850"/>
          </a:xfrm>
        </p:spPr>
        <p:txBody>
          <a:bodyPr/>
          <a:lstStyle/>
          <a:p>
            <a:pPr marL="595313" indent="-514350" algn="ctr" eaLnBrk="1" hangingPunct="1">
              <a:buFont typeface="Wingdings 2" pitchFamily="18" charset="2"/>
              <a:buNone/>
            </a:pPr>
            <a:r>
              <a:rPr lang="ru-RU" sz="7200" b="1" smtClean="0">
                <a:solidFill>
                  <a:schemeClr val="accent1"/>
                </a:solidFill>
                <a:latin typeface="Corbel" pitchFamily="34" charset="0"/>
              </a:rPr>
              <a:t>Благодарим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i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Дом моей мечты</a:t>
            </a:r>
          </a:p>
        </p:txBody>
      </p:sp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44588"/>
            <a:ext cx="70262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000125" y="5500688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Одноэтажный дом, рассчитанный на проживание семьи из 3-4 человек. В доме запроектированы просторная гостиная с камином, кухня столовая и три спальных комнаты.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935038" y="0"/>
            <a:ext cx="8208962" cy="54006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Технико-экономические показатели:</a:t>
            </a:r>
            <a:endParaRPr lang="ru-RU" sz="2000" b="1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Строительный  объем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общий – 763,8 куб.м.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надземный – 563 куб.м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подземный – 200,8 куб.м.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Общая площадь – 233 кв.м.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Жилая площадь – 69,6 кв.м.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Площадь застройки – 154,3 кв.м.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Геометрическая площадь кровли – 340 кв.м.</a:t>
            </a: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Материалоемкость :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Бетон– 47 куб.м.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Цемент- 8,5 тонн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Песок–  35 куб.м.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Арматура– 2 тонны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Глина шамотная– 40 кг.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Лесоматериалы, приведенные к круглому лесу–  26 куб.м.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Блоки Дюрисол DSs 37,5/14</a:t>
            </a:r>
            <a:r>
              <a:rPr lang="ru-RU" sz="2000" smtClean="0"/>
              <a:t> </a:t>
            </a:r>
            <a:r>
              <a:rPr lang="ru-RU" sz="2000" smtClean="0">
                <a:latin typeface="Times New Roman" pitchFamily="18" charset="0"/>
              </a:rPr>
              <a:t> – 707 шт.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Блоки ДюрисолDm 15/9  - 553 шт.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0"/>
            <a:ext cx="8243887" cy="7461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Технологический процесс во время эксплуатации:</a:t>
            </a:r>
            <a:r>
              <a:rPr lang="ru-RU" sz="2000" smtClean="0">
                <a:latin typeface="Times New Roman" pitchFamily="18" charset="0"/>
              </a:rPr>
              <a:t> температурный влажный режим (</a:t>
            </a:r>
            <a:r>
              <a:rPr lang="en-US" sz="2000" smtClean="0">
                <a:latin typeface="Times New Roman" pitchFamily="18" charset="0"/>
              </a:rPr>
              <a:t>t</a:t>
            </a:r>
            <a:r>
              <a:rPr lang="ru-RU" sz="2000" smtClean="0">
                <a:latin typeface="Times New Roman" pitchFamily="18" charset="0"/>
              </a:rPr>
              <a:t>- до -5°С, влажность 70-80 %),теплоизоляцию (до 3,5 м2 0С/Вт), индекс изоляции воздушного шума составляет 50-60 децибел, уровень рН около 11-12.</a:t>
            </a:r>
            <a:endParaRPr lang="ru-RU" sz="2400" b="1" u="sng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u="sng" smtClean="0">
                <a:latin typeface="Times New Roman" pitchFamily="18" charset="0"/>
              </a:rPr>
              <a:t>Материалы для строительства дома:</a:t>
            </a:r>
            <a:endParaRPr lang="ru-RU" sz="24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Фундаменты - сборный ж/б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Наружные стены –блоки </a:t>
            </a:r>
            <a:r>
              <a:rPr lang="en-US" sz="2000" smtClean="0">
                <a:latin typeface="Times New Roman" pitchFamily="18" charset="0"/>
              </a:rPr>
              <a:t>Durisol</a:t>
            </a:r>
            <a:endParaRPr lang="ru-RU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Перекрытия - блоки </a:t>
            </a:r>
            <a:r>
              <a:rPr lang="en-US" sz="2000" smtClean="0">
                <a:latin typeface="Times New Roman" pitchFamily="18" charset="0"/>
              </a:rPr>
              <a:t>Durisol</a:t>
            </a:r>
            <a:endParaRPr lang="ru-RU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Покрытие кровли – металлочерепица, мягкая кровельная черепица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Наружная отделка– штукатурка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Цоколь – натуральный камень</a:t>
            </a:r>
            <a:endParaRPr lang="ru-RU" sz="2000" b="1" u="sng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Сметная стоимость строительства жилого дома </a:t>
            </a: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Под чистовую отделку– 2 457 481  (16 832 руб. за кв.м.) </a:t>
            </a:r>
          </a:p>
          <a:p>
            <a:pPr marL="742950" lvl="1" indent="-285750">
              <a:buFont typeface="Verdana" pitchFamily="34" charset="0"/>
              <a:buNone/>
            </a:pPr>
            <a:r>
              <a:rPr lang="ru-RU" sz="1800" b="1" u="sng" smtClean="0">
                <a:latin typeface="Times New Roman" pitchFamily="18" charset="0"/>
              </a:rPr>
              <a:t>Коробка– 1 776 450  (12 168 руб. за кв.м.) </a:t>
            </a:r>
          </a:p>
          <a:p>
            <a:pPr>
              <a:buFont typeface="Wingdings 2" pitchFamily="18" charset="2"/>
              <a:buNone/>
            </a:pPr>
            <a:r>
              <a:rPr lang="ru-RU" sz="2400" b="1" u="sng" smtClean="0">
                <a:latin typeface="Times New Roman" pitchFamily="18" charset="0"/>
              </a:rPr>
              <a:t>Инженерное оборудование:</a:t>
            </a:r>
            <a:r>
              <a:rPr lang="ru-RU" sz="2400" b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электроснабжение от поселковых электрических сетей; газоснабжение от поселкового газопровода; водопровод от поселкового водопровода; канализация устройство выгреба; отопление горячее водоснабжение от котла; радиофикация от поселковой радиостанции. 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1" name="Picture 8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814387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фас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0"/>
            <a:ext cx="7813675" cy="64087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Corbe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Пожаробезопасный</a:t>
            </a:r>
            <a:r>
              <a:rPr lang="ru-RU" sz="2400" u="sng" smtClean="0">
                <a:latin typeface="Corbel" pitchFamily="34" charset="0"/>
              </a:rPr>
              <a:t>:</a:t>
            </a:r>
            <a:r>
              <a:rPr lang="ru-RU" sz="1400" smtClean="0">
                <a:latin typeface="Corbel" pitchFamily="34" charset="0"/>
              </a:rPr>
              <a:t> </a:t>
            </a:r>
            <a:r>
              <a:rPr lang="ru-RU" sz="1600" smtClean="0">
                <a:latin typeface="Corbel" pitchFamily="34" charset="0"/>
              </a:rPr>
              <a:t>блоки Durisol соответствуют требованиям пожарной безопасности, являясь слабогорючим (группа Г1), трудновоспламеняемым (группа В1) строительным материалом с малой дымообразующей способностью (группа Д1), нераспространяющий пламя (группа P1), малоопасный по токсичности (группа Т1).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Стойкий к образованию плесени и грибков</a:t>
            </a:r>
            <a:r>
              <a:rPr lang="ru-RU" sz="1400" smtClean="0">
                <a:latin typeface="Corbel" pitchFamily="34" charset="0"/>
              </a:rPr>
              <a:t>: </a:t>
            </a:r>
            <a:r>
              <a:rPr lang="ru-RU" sz="1600" smtClean="0">
                <a:latin typeface="Corbel" pitchFamily="34" charset="0"/>
              </a:rPr>
              <a:t>материал обладает высокощелочными характеристиками (уровень рН около 11-12), что, наряду со свойством материала не впитывать влагу, предотвращает рост плесени и развитие грибков.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Стойкий к атмосферным воздействиям</a:t>
            </a:r>
            <a:r>
              <a:rPr lang="ru-RU" sz="1400" smtClean="0">
                <a:latin typeface="Corbel" pitchFamily="34" charset="0"/>
              </a:rPr>
              <a:t>: </a:t>
            </a:r>
            <a:r>
              <a:rPr lang="ru-RU" sz="1600" smtClean="0">
                <a:latin typeface="Corbel" pitchFamily="34" charset="0"/>
              </a:rPr>
              <a:t>материал является морозостойким и выдерживает резкие перепады температур (более 300 циклов), практически не впитывает влагу, что позволяет хранить блоки под открытым небом и производить строительные работы зимой (при температурах до -5°С, бетон с добавками).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Функциональный</a:t>
            </a:r>
            <a:r>
              <a:rPr lang="ru-RU" sz="2400" u="sng" smtClean="0">
                <a:latin typeface="Corbel" pitchFamily="34" charset="0"/>
              </a:rPr>
              <a:t>:</a:t>
            </a:r>
            <a:r>
              <a:rPr lang="ru-RU" sz="1400" smtClean="0">
                <a:latin typeface="Corbel" pitchFamily="34" charset="0"/>
              </a:rPr>
              <a:t> </a:t>
            </a:r>
            <a:r>
              <a:rPr lang="ru-RU" sz="1800" smtClean="0">
                <a:latin typeface="Corbel" pitchFamily="34" charset="0"/>
              </a:rPr>
              <a:t>спектр конфигураций блоков (рядные, угловые, торцевые, универсальные) для перегородок, наружных и внутренних стен с различной несущей способностью дает возможность создавать разнообразные архитектурные формы и планировки зданий.</a:t>
            </a:r>
          </a:p>
          <a:p>
            <a:pPr>
              <a:lnSpc>
                <a:spcPct val="80000"/>
              </a:lnSpc>
            </a:pPr>
            <a:r>
              <a:rPr lang="ru-RU" sz="2400" b="1" u="sng" smtClean="0">
                <a:latin typeface="Corbel" pitchFamily="34" charset="0"/>
              </a:rPr>
              <a:t>Легкий в обработке</a:t>
            </a:r>
            <a:r>
              <a:rPr lang="ru-RU" sz="1400" smtClean="0">
                <a:latin typeface="Corbel" pitchFamily="34" charset="0"/>
              </a:rPr>
              <a:t>: </a:t>
            </a:r>
            <a:r>
              <a:rPr lang="ru-RU" sz="1800" smtClean="0">
                <a:latin typeface="Corbel" pitchFamily="34" charset="0"/>
              </a:rPr>
              <a:t>материал легко резать, гвоздить, сверлить и фрезеровать для прокладки в стенах каналов инженерных коммуникаций или придания необходимой архитектурной конфигурации. Пористая структура облегчает финишную отделку штукатурными составами.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Солнцестояние">
  <a:themeElements>
    <a:clrScheme name="1_Солнцестояние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1_Солнцестоя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1277</TotalTime>
  <Words>798</Words>
  <Application>Microsoft Office PowerPoint</Application>
  <PresentationFormat>Экран (4:3)</PresentationFormat>
  <Paragraphs>100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Wingdings 2</vt:lpstr>
      <vt:lpstr>Verdana</vt:lpstr>
      <vt:lpstr>Calibri</vt:lpstr>
      <vt:lpstr>Corbel</vt:lpstr>
      <vt:lpstr>Gill Sans MT</vt:lpstr>
      <vt:lpstr>Times New Roman</vt:lpstr>
      <vt:lpstr>Monotype Corsiva</vt:lpstr>
      <vt:lpstr>1_Солнцестояние</vt:lpstr>
      <vt:lpstr>Государственное бюджетное образовательное учреждение начального профессионального  образования  Профессиональное училище №33 Краснодарского края  с.Белая Глина 2012г.</vt:lpstr>
      <vt:lpstr> Проект «Дом моей мечты с применением современных технологий».</vt:lpstr>
      <vt:lpstr>Слайд 3</vt:lpstr>
      <vt:lpstr>Дом моей мечты</vt:lpstr>
      <vt:lpstr>Слайд 5</vt:lpstr>
      <vt:lpstr>Слайд 6</vt:lpstr>
      <vt:lpstr>Слайд 7</vt:lpstr>
      <vt:lpstr>Слайд 8</vt:lpstr>
      <vt:lpstr>Слайд 9</vt:lpstr>
      <vt:lpstr>Экологически чистый: производится на основе природных материалов — дерева и камня, не выделяет вредных веществ, не загрязняет окружающую среду и поддается стопроцентной вторичной переработке. Теплосберегающий: конструкция блоков с пенополистирольными вставками для наружных стен препятствует возникновению мостиков холода и создает высокую теплоизоляцию (до 3,5 м2 0С/Вт) бетонной массы внутри стены, которая аккумулирует тепло и отдает его обратно в помещение после отключения отопления. Обеспечивается снижение тепловых потерь и экономия потребления энергии. Обладая высокими теплосберегающими характеристиками, стена из блоков Durisol имеет небольшую толщину (макс. 375 мм), что увеличивает полезную площадь внутри помещения. Звукоизолирующий: структура материала стен обеспечивает высокую звукоизоляцию внутренних помещений здания (индекс изоляции воздушного шума составляет 50-60 децибел). Это свойство наряду со стойкостью материала к атмосферным воздействиям используется также для строительства шумозащитных конструкций вдоль автомагистралей и железных дорог. Воздухопроницаемый: пористая структура и конструкция блоков обеспечивают естественную циркуляцию водяного пара через стены, устанавливается сбалансированное соотношение температуры и влажности воздуха, которые являются определяющими элементами внутреннего климата.  </vt:lpstr>
      <vt:lpstr>Подготовительные работы для выполнения каменной кладки</vt:lpstr>
      <vt:lpstr>Слайд 12</vt:lpstr>
      <vt:lpstr>Слайд 13</vt:lpstr>
      <vt:lpstr>Слайд 14</vt:lpstr>
      <vt:lpstr>Подготовка материалов для каменных работ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Manager>Прудникова Е.Л.</Manager>
  <Company>ГОУ НПО ПУ №33 КК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Прудникова Е.Л.Чуркина С.Л.</dc:creator>
  <cp:lastModifiedBy>nadezhda.pronskaya</cp:lastModifiedBy>
  <cp:revision>69</cp:revision>
  <dcterms:created xsi:type="dcterms:W3CDTF">2011-04-23T05:43:09Z</dcterms:created>
  <dcterms:modified xsi:type="dcterms:W3CDTF">2013-03-22T11:45:57Z</dcterms:modified>
</cp:coreProperties>
</file>