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6" r:id="rId2"/>
  </p:sldMasterIdLst>
  <p:notesMasterIdLst>
    <p:notesMasterId r:id="rId19"/>
  </p:notesMasterIdLst>
  <p:sldIdLst>
    <p:sldId id="264" r:id="rId3"/>
    <p:sldId id="276" r:id="rId4"/>
    <p:sldId id="303" r:id="rId5"/>
    <p:sldId id="305" r:id="rId6"/>
    <p:sldId id="306" r:id="rId7"/>
    <p:sldId id="260" r:id="rId8"/>
    <p:sldId id="292" r:id="rId9"/>
    <p:sldId id="291" r:id="rId10"/>
    <p:sldId id="296" r:id="rId11"/>
    <p:sldId id="274" r:id="rId12"/>
    <p:sldId id="279" r:id="rId13"/>
    <p:sldId id="301" r:id="rId14"/>
    <p:sldId id="261" r:id="rId15"/>
    <p:sldId id="275" r:id="rId16"/>
    <p:sldId id="297" r:id="rId17"/>
    <p:sldId id="30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00"/>
    <a:srgbClr val="99CCFF"/>
    <a:srgbClr val="CCCCFF"/>
    <a:srgbClr val="FF0000"/>
    <a:srgbClr val="0066FF"/>
    <a:srgbClr val="FFFF66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4778" autoAdjust="0"/>
  </p:normalViewPr>
  <p:slideViewPr>
    <p:cSldViewPr>
      <p:cViewPr>
        <p:scale>
          <a:sx n="44" d="100"/>
          <a:sy n="44" d="100"/>
        </p:scale>
        <p:origin x="-1422" y="-402"/>
      </p:cViewPr>
      <p:guideLst>
        <p:guide orient="horz" pos="2160"/>
        <p:guide pos="2880"/>
      </p:guideLst>
    </p:cSldViewPr>
  </p:slideViewPr>
  <p:notesTextViewPr>
    <p:cViewPr>
      <p:scale>
        <a:sx n="83" d="100"/>
        <a:sy n="83" d="100"/>
      </p:scale>
      <p:origin x="0" y="0"/>
    </p:cViewPr>
  </p:notesTextViewPr>
  <p:sorterViewPr>
    <p:cViewPr>
      <p:scale>
        <a:sx n="100" d="100"/>
        <a:sy n="100" d="100"/>
      </p:scale>
      <p:origin x="0" y="1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34D9BE1-B6AB-43B1-907C-55ECC84CC9E8}" type="datetimeFigureOut">
              <a:rPr lang="ru-RU"/>
              <a:pPr>
                <a:defRPr/>
              </a:pPr>
              <a:t>28.03.2013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2604673-F6F6-4982-8199-618FB1A6B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Тема нашего урока – «Мышление в черной шляпе». (Далее включается презентация слайды 1-2)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DC5BAE-62D6-4AA1-9784-C11E03DC436B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     - Но посмотрим, что скажет на это другой, эрудированный медвежонок. Как вы думаете, в какой шляпе (или шляпах) он рассуждает? Он тоже не согласен с первым медведем, но сначала он говорит о пользе меда, то есть  частично соглашается (при этом он рассуждает в желтой шляпе), а затем, надевая черную шляпу, подчеркивает и вред меда, причем и то, и другое аргументирует (приводит факты, доказывает).  </a:t>
            </a:r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4CB78F-CD66-4EB7-B193-78459A7BF818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      При редактировании текста-рассуждения стимулируем учащихся сначала отметить что-то положительное. </a:t>
            </a:r>
          </a:p>
          <a:p>
            <a:r>
              <a:rPr lang="ru-RU" smtClean="0"/>
              <a:t>     - Какие замечания вы можете сделать автору данного текста-рассуждения?</a:t>
            </a:r>
          </a:p>
          <a:p>
            <a:r>
              <a:rPr lang="ru-RU" smtClean="0"/>
              <a:t>    В то же время есть несколько недостатков: повторения, доказательство всего одно.</a:t>
            </a:r>
          </a:p>
          <a:p>
            <a:r>
              <a:rPr lang="ru-RU" smtClean="0"/>
              <a:t>      Дети предлагают свои варианты начала, несколько доказательств и вывод.</a:t>
            </a:r>
          </a:p>
          <a:p>
            <a:r>
              <a:rPr lang="ru-RU" smtClean="0"/>
              <a:t>      После этого заключаем, что мы высказались  сначала в желтой шляпе (позитивное мышление), а затем уже в черной.</a:t>
            </a:r>
          </a:p>
          <a:p>
            <a:r>
              <a:rPr lang="ru-RU" smtClean="0"/>
              <a:t>	</a:t>
            </a:r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C8AD0D-1121-40BB-9BAF-87E758AF75E2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      Возникает резонный вопрос: а если критикуют тебя, как себя вести?  </a:t>
            </a:r>
          </a:p>
          <a:p>
            <a:r>
              <a:rPr lang="ru-RU" smtClean="0"/>
              <a:t>Сначала дети предлагают свои варианты ответа на критику. После прочтения текста</a:t>
            </a:r>
            <a:r>
              <a:rPr lang="en-US" smtClean="0"/>
              <a:t> </a:t>
            </a:r>
            <a:r>
              <a:rPr lang="ru-RU" smtClean="0"/>
              <a:t>на слайде разбираем пример №5 с текстом-рассуждением. </a:t>
            </a:r>
          </a:p>
          <a:p>
            <a:r>
              <a:rPr lang="ru-RU" smtClean="0"/>
              <a:t>- Допустим, вы читаете свой текст, а товарищ говорит, что у вас ошибка, так как в вашем сочинении нет вывода.  Что вы ответите? Конечно, вы можете вполне заявить, что вывод не является обязательной частью рассуждения (то есть надеваете белую шляпу), и лучше, если вы прибавите, почему именно в этом тексте вы не стали писать вывод. </a:t>
            </a:r>
            <a:r>
              <a:rPr lang="ru-RU" smtClean="0">
                <a:solidFill>
                  <a:srgbClr val="000000"/>
                </a:solidFill>
              </a:rPr>
              <a:t>Почему же? </a:t>
            </a:r>
            <a:endParaRPr lang="ru-RU" smtClean="0"/>
          </a:p>
          <a:p>
            <a:r>
              <a:rPr lang="ru-RU" smtClean="0"/>
              <a:t>     Да, например, чтобы не загромождать текст, в нем могло быть длинное доказательство. </a:t>
            </a:r>
          </a:p>
          <a:p>
            <a:r>
              <a:rPr lang="ru-RU" smtClean="0"/>
              <a:t>     Или вы можете в черной шляпе сказать, что он тоже неправ, так как не знает законов рассуждения, но обязательно должны напомнить эти законы. </a:t>
            </a: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1DE53B-CDD8-43AA-ADF9-62FB25527566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78FBCA-46A2-4F8A-99B9-E52CEA94F2CF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 конце урока обычно подводится его итог, ученики отвечают на вопросы, задают свои, высказывают оценочные суждения по отдельным этапам урока.</a:t>
            </a:r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9359AD-C048-4DDE-90DE-5D850D57F997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- Перед вами не совсем обычная задача, прочтите ее условие. (Дети читают текст со слайда). </a:t>
            </a:r>
            <a:r>
              <a:rPr lang="ru-RU" smtClean="0">
                <a:solidFill>
                  <a:srgbClr val="0000FF"/>
                </a:solidFill>
              </a:rPr>
              <a:t>Это нестандартная задача, такие на уроках математики не решали, она требует четкого логического рассуждения</a:t>
            </a:r>
            <a:r>
              <a:rPr lang="ru-RU" smtClean="0"/>
              <a:t>. </a:t>
            </a: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4C2CAD-A916-44DE-B06E-64E2A273545F}" type="slidenum">
              <a:rPr lang="ru-RU" smtClean="0">
                <a:solidFill>
                  <a:srgbClr val="000000"/>
                </a:solidFill>
              </a:rPr>
              <a:pPr/>
              <a:t>3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None/>
            </a:pPr>
            <a:r>
              <a:rPr lang="ru-RU" sz="2800" smtClean="0">
                <a:solidFill>
                  <a:srgbClr val="000000"/>
                </a:solidFill>
                <a:latin typeface="Franklin Gothic Book" pitchFamily="34" charset="0"/>
              </a:rPr>
              <a:t>    - Как вы думаете, помогут ли мальчику решить задачу замечания девочки? Конечно, нет. Кроме того, он может обидеться или рассердиться, а при этом решить трудную задачу будет еще труднее. </a:t>
            </a:r>
          </a:p>
          <a:p>
            <a:pPr eaLnBrk="1" hangingPunct="1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None/>
            </a:pPr>
            <a:r>
              <a:rPr lang="ru-RU" sz="2800" smtClean="0">
                <a:solidFill>
                  <a:srgbClr val="000000"/>
                </a:solidFill>
                <a:latin typeface="Franklin Gothic Book" pitchFamily="34" charset="0"/>
              </a:rPr>
              <a:t>      Девочка не объяснила, почему задача решена неправильно и не попробовала решить ее сама. Поэтому можно сказать, что она критиковала решение мальчика без аргументов, руководствуясь</a:t>
            </a:r>
            <a:r>
              <a:rPr lang="en-US" sz="280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ru-RU" sz="2800" smtClean="0">
                <a:solidFill>
                  <a:srgbClr val="000000"/>
                </a:solidFill>
                <a:latin typeface="Franklin Gothic Book" pitchFamily="34" charset="0"/>
              </a:rPr>
              <a:t>только эмоциями, то есть, надев… красную шляпу.</a:t>
            </a:r>
          </a:p>
          <a:p>
            <a:pPr eaLnBrk="1" hangingPunct="1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None/>
            </a:pPr>
            <a:r>
              <a:rPr lang="ru-RU" sz="2800" smtClean="0">
                <a:solidFill>
                  <a:srgbClr val="000000"/>
                </a:solidFill>
                <a:latin typeface="Franklin Gothic Book" pitchFamily="34" charset="0"/>
              </a:rPr>
              <a:t>      Попробуем помочь мальчику?</a:t>
            </a: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540F83-B358-49A7-BC03-CBF29B7427B4}" type="slidenum">
              <a:rPr lang="ru-RU" smtClean="0">
                <a:solidFill>
                  <a:srgbClr val="000000"/>
                </a:solidFill>
              </a:rPr>
              <a:pPr/>
              <a:t>4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    - Какие вопросы можно было бы задать мальчику, чтобы направить его на правильный путь? (</a:t>
            </a:r>
            <a:r>
              <a:rPr lang="ru-RU" i="1" smtClean="0"/>
              <a:t>Дети предлагают свои вопросы, стимулирующие рассуждение, а не механический  подбор чисел, например:</a:t>
            </a:r>
          </a:p>
          <a:p>
            <a:r>
              <a:rPr lang="ru-RU" i="1" smtClean="0"/>
              <a:t>     - Зачем ты складываешь эти числа? Что ты хочешь найти?)</a:t>
            </a:r>
          </a:p>
          <a:p>
            <a:r>
              <a:rPr lang="ru-RU" smtClean="0"/>
              <a:t>      Затем школьники пробуют самостоятельно решить эту нестандартную задачу. Далее, когда первый ученик решает задачу правильно, с помощью учителя фронтально выбирается ход решения, на слайде и в тетрадях записывается решение по действиям, формулируется ответ.</a:t>
            </a:r>
          </a:p>
          <a:p>
            <a:r>
              <a:rPr lang="ru-RU" smtClean="0"/>
              <a:t>   19 грибов – это половина, значит, всего в корзине стало вместе с подберезовиками в 2 раза больше грибов, чем осталось и чем взяли, следовательно, в первом действии можно узнать, сколько грибов стало в корзине, когда в нее положили еще и подосиновики. Далее обсуждается второе действие.</a:t>
            </a:r>
          </a:p>
          <a:p>
            <a:r>
              <a:rPr lang="ru-RU" smtClean="0"/>
              <a:t>   - Как мы критиковали неправильное решение задачи? Доказательно, объясняя, как надо было рассуждать. Можно сказать, что мы использовали ЧЕРНУЮ ШЛЯПУ МЫШЛЕНИЯ. 	</a:t>
            </a:r>
          </a:p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6A13E5-6A32-4A51-B7D8-6944CBA0FDA9}" type="slidenum">
              <a:rPr lang="ru-RU" smtClean="0">
                <a:solidFill>
                  <a:srgbClr val="000000"/>
                </a:solidFill>
              </a:rPr>
              <a:pPr/>
              <a:t>5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читают со слайда текст о сущности критического мышления</a:t>
            </a:r>
            <a:r>
              <a:rPr lang="ru-RU" dirty="0" smtClean="0"/>
              <a:t>. </a:t>
            </a: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F73A18-3C0B-4072-AD51-C006ED30DFE1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     Рассматривается пример из русского языка, где ученик с книгой дает неправильный ответ (это типичная ошибка). Мальчик с рюкзаком не аргументирует свою критику</a:t>
            </a:r>
            <a:r>
              <a:rPr lang="ru-RU" smtClean="0">
                <a:solidFill>
                  <a:srgbClr val="000000"/>
                </a:solidFill>
              </a:rPr>
              <a:t>, а только поддается эмоциям</a:t>
            </a:r>
            <a:r>
              <a:rPr lang="ru-RU" smtClean="0"/>
              <a:t>, что является ошибочным.</a:t>
            </a:r>
          </a:p>
          <a:p>
            <a:r>
              <a:rPr lang="ru-RU" smtClean="0"/>
              <a:t>Делается вывод о том, что он высказывал суждение в красной шляпе.</a:t>
            </a: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36785C-FF33-4C2C-A894-980282D78ED2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     Девочка не стала огульно критиковать высказывание ученика, а сначала подчеркнула то, что было правильно. Потом она доказала, в чем была ошибка. Какая шляпа для нее подходит? Конечно, черная.</a:t>
            </a:r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287451-674A-44CC-929E-965BDF44FE84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Сначала выслушиваем предположения детей, основанные на их личном опыте, затем даем алгоритм наименее обидного для партнера критического суждения.</a:t>
            </a: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12E04C-CFDF-4F2D-A999-B575501B8CC3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     - Как вы думаете, в какой шляпе рассуждают три медведя, которые не согласны с первым? Да, конечно, в красной, они не приводят доказательства, а только отвергают высказывание первого. Может первый медведь обидеться или рассердиться на трех медведей? Да, возможно.</a:t>
            </a:r>
          </a:p>
          <a:p>
            <a:pPr eaLnBrk="1" hangingPunct="1"/>
            <a:r>
              <a:rPr lang="ru-RU" smtClean="0"/>
              <a:t>        Наверное, ими двигают негативные чувства, судя по мимике, какие? Может быть, опасение, страх за свое здоровье? А могут ли они рассуждать интуитивно, то есть предчувствуют, что именно им-то мёд и вреден? Да, наверное. Скорее всего, они где-то о вреде меда слышали, но точно не помнят, что. Смогут ли они</a:t>
            </a:r>
            <a:r>
              <a:rPr lang="en-US" smtClean="0"/>
              <a:t> </a:t>
            </a:r>
            <a:r>
              <a:rPr lang="ru-RU" smtClean="0"/>
              <a:t>своим высказыванием убедить первого медведя в том, что есть очень много меда нельзя? Конечно, нет.</a:t>
            </a: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2BC8A7-6528-4183-A2EA-BA44BC7EE071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2AB96-3784-446E-8FA9-C278FD5B4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1419B-4375-4792-85FC-14C4C9855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730BA-9142-43C4-8BE8-7CB9BA48C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3F948-1EA0-4CDD-860C-05903F5D1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5A77C-9358-4C72-8018-F418C35B9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C55AC-89B3-4949-8F28-1A2D938BB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36C3B-F22B-418E-9648-D1A156FAE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9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9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E9051-C741-441F-B408-EEB841519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4B08-9599-4D8D-AAFE-847F43F6A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5FC71-5A1A-4F3D-B716-DF2AF852D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1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950A0-AE14-4FD9-86C1-9199AA2F8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2A90A-FB7E-4D43-9F1B-1DCBFDD59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D765-C568-47D4-8BC6-BBF3DC321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CB094-5D1B-4516-92AC-B06EE16C6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5CE4E-C689-40EC-9431-CAD7A081E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DE7D-B030-412A-BFD0-726A93879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A292D-CA79-4D85-A14E-AF8E5C0F6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9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9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C95FA-5C79-4798-923D-0EFCF1FB1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DC808-594D-4693-84BE-FB7771395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918DE-4855-4287-A491-E35BC1332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1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9EDD2-50EB-4415-913B-2B088EA6B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48B1-C538-4CCD-A845-E01ADEB3F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BEAC206-CBA9-4F69-BDC5-F1FABF648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64" r:id="rId4"/>
    <p:sldLayoutId id="2147483973" r:id="rId5"/>
    <p:sldLayoutId id="2147483965" r:id="rId6"/>
    <p:sldLayoutId id="2147483974" r:id="rId7"/>
    <p:sldLayoutId id="2147483975" r:id="rId8"/>
    <p:sldLayoutId id="2147483976" r:id="rId9"/>
    <p:sldLayoutId id="2147483966" r:id="rId10"/>
    <p:sldLayoutId id="2147483977" r:id="rId11"/>
  </p:sldLayoutIdLst>
  <p:transition spd="slow">
    <p:cover dir="r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rgbClr val="F0A22E">
                    <a:shade val="75000"/>
                  </a:srgbClr>
                </a:solidFill>
              </a:defRPr>
            </a:lvl1pPr>
          </a:lstStyle>
          <a:p>
            <a:pPr>
              <a:defRPr/>
            </a:pPr>
            <a:fld id="{F8F7513A-D454-4B4A-BAC9-4FCD0CE18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67" r:id="rId4"/>
    <p:sldLayoutId id="2147483981" r:id="rId5"/>
    <p:sldLayoutId id="2147483968" r:id="rId6"/>
    <p:sldLayoutId id="2147483982" r:id="rId7"/>
    <p:sldLayoutId id="2147483983" r:id="rId8"/>
    <p:sldLayoutId id="2147483984" r:id="rId9"/>
    <p:sldLayoutId id="2147483969" r:id="rId10"/>
    <p:sldLayoutId id="2147483985" r:id="rId11"/>
  </p:sldLayoutIdLst>
  <p:transition spd="slow">
    <p:cover dir="r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Kalimba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wmf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40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шляп мышления: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черная шляпа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1188" y="4116388"/>
            <a:ext cx="1674812" cy="1674812"/>
          </a:xfrm>
          <a:noFill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email"/>
          <a:srcRect r="-4536"/>
          <a:stretch>
            <a:fillRect/>
          </a:stretch>
        </p:blipFill>
        <p:spPr bwMode="auto">
          <a:xfrm>
            <a:off x="6483350" y="1495425"/>
            <a:ext cx="21304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938" y="1662113"/>
            <a:ext cx="19812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56338" y="4400550"/>
            <a:ext cx="219075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63938" y="4268788"/>
            <a:ext cx="1633537" cy="1892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" y="1620838"/>
            <a:ext cx="2133600" cy="1489075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alimb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310063" y="3429000"/>
            <a:ext cx="488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 </a:t>
            </a:r>
            <a:r>
              <a:rPr lang="ru-RU" sz="4000" dirty="0" smtClean="0">
                <a:solidFill>
                  <a:srgbClr val="0000FF"/>
                </a:solidFill>
              </a:rPr>
              <a:t>Пример 3.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Мёд: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ru-RU" sz="4000" dirty="0" smtClean="0">
                <a:solidFill>
                  <a:schemeClr val="accent6"/>
                </a:solidFill>
              </a:rPr>
              <a:t>польза или вред?</a:t>
            </a:r>
            <a:endParaRPr lang="ru-RU" sz="4000" dirty="0">
              <a:solidFill>
                <a:schemeClr val="accent6"/>
              </a:solidFill>
            </a:endParaRP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80038" y="2254250"/>
            <a:ext cx="3505200" cy="1971675"/>
          </a:xfrm>
          <a:noFill/>
          <a:ln w="381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0" y="890588"/>
            <a:ext cx="9144000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endParaRPr lang="ru-RU" sz="1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1200" dirty="0"/>
          </a:p>
          <a:p>
            <a:pPr>
              <a:defRPr/>
            </a:pPr>
            <a:endParaRPr lang="ru-RU" sz="2200" dirty="0"/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5349875" y="4311650"/>
            <a:ext cx="3413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i="1"/>
              <a:t>  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6538" y="3516313"/>
            <a:ext cx="2152650" cy="2697162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295643">
            <a:off x="1152525" y="1208088"/>
            <a:ext cx="327977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5389563" y="4970463"/>
            <a:ext cx="3565525" cy="16875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Мед вреден! От него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 одни неприятности!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     НЕ ЕШЬТЕ МЕД!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6477000" y="4114800"/>
            <a:ext cx="152400" cy="75088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162800" y="3827463"/>
            <a:ext cx="228600" cy="1008062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816600" y="3886200"/>
            <a:ext cx="127000" cy="105410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5612" name="Picture 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1825" y="1566863"/>
            <a:ext cx="1460500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25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75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68" presetID="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 0.091 L 0.125 0.091 L 0.048 0.147 L 0.077 0.238 L 0 0.182 L -0.077 0.238 L -0.048 0.147 L -0.125 0.091 L -0.029 0.091 L 0 0 Z" pathEditMode="relative" ptsTypes="">
                                      <p:cBhvr>
                                        <p:cTn id="69" dur="2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889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620713"/>
            <a:ext cx="8915400" cy="6237287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300" b="1" dirty="0" smtClean="0">
                <a:solidFill>
                  <a:prstClr val="black"/>
                </a:solidFill>
                <a:latin typeface="Arial" charset="0"/>
              </a:rPr>
              <a:t>    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Мёд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– источник витаминов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.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1200" b="1" dirty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  Для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больных диабетом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мёд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может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                     заменить сахар.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Ø"/>
              <a:defRPr/>
            </a:pPr>
            <a:endParaRPr lang="ru-RU" sz="1200" b="1" dirty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  Он уменьшает кашель, насморк,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боль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                            в горле.</a:t>
            </a:r>
            <a:endParaRPr lang="ru-RU" sz="2400" b="1" dirty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1200" b="1" dirty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   Использование мёда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при ожогах,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язвах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, ранах ускоряет их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заживление.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2800" b="1" dirty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Arial" charset="0"/>
              </a:rPr>
              <a:t>         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НО! К меду </a:t>
            </a: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может быть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аллергия.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1000" b="1" dirty="0" smtClean="0">
              <a:solidFill>
                <a:prstClr val="black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   </a:t>
            </a:r>
            <a:r>
              <a:rPr lang="ru-RU" sz="2400" dirty="0" smtClean="0">
                <a:solidFill>
                  <a:prstClr val="black"/>
                </a:solidFill>
                <a:latin typeface="Arial" charset="0"/>
              </a:rPr>
              <a:t> Если </a:t>
            </a:r>
            <a:r>
              <a:rPr lang="ru-RU" sz="2400" b="1" dirty="0" smtClean="0">
                <a:solidFill>
                  <a:prstClr val="black"/>
                </a:solidFill>
                <a:latin typeface="Arial" charset="0"/>
              </a:rPr>
              <a:t>есть его много, зубы могут быстро разрушаться.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endParaRPr lang="ru-RU" sz="1200" b="1" dirty="0" smtClean="0">
              <a:solidFill>
                <a:prstClr val="black"/>
              </a:solidFill>
              <a:latin typeface="Arial" charset="0"/>
            </a:endParaRPr>
          </a:p>
          <a:p>
            <a:pPr marL="0" indent="0" algn="ctr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600" b="1" dirty="0" smtClean="0">
                <a:solidFill>
                  <a:srgbClr val="0000FF"/>
                </a:solidFill>
                <a:latin typeface="Arial" charset="0"/>
              </a:rPr>
              <a:t>ЗНАЧИТ, мёд и </a:t>
            </a:r>
            <a:r>
              <a:rPr lang="ru-RU" sz="2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полезен </a:t>
            </a:r>
            <a:r>
              <a:rPr lang="ru-RU" sz="2600" b="1" dirty="0" smtClean="0">
                <a:solidFill>
                  <a:srgbClr val="0000FF"/>
                </a:solidFill>
                <a:latin typeface="Arial" charset="0"/>
              </a:rPr>
              <a:t> и </a:t>
            </a:r>
            <a:r>
              <a:rPr lang="ru-RU" sz="2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вреден</a:t>
            </a:r>
            <a:r>
              <a:rPr lang="ru-RU" sz="2600" b="1" dirty="0">
                <a:solidFill>
                  <a:srgbClr val="0000FF"/>
                </a:solidFill>
                <a:latin typeface="Arial" charset="0"/>
              </a:rPr>
              <a:t>;</a:t>
            </a:r>
            <a:r>
              <a:rPr lang="ru-RU" sz="2600" b="1" dirty="0" smtClean="0">
                <a:solidFill>
                  <a:srgbClr val="0000FF"/>
                </a:solidFill>
                <a:latin typeface="Arial" charset="0"/>
              </a:rPr>
              <a:t> надо думать,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600" b="1" dirty="0" smtClean="0">
                <a:solidFill>
                  <a:srgbClr val="0000FF"/>
                </a:solidFill>
                <a:latin typeface="Arial" charset="0"/>
              </a:rPr>
              <a:t> когда, кому и сколько его есть.</a:t>
            </a:r>
            <a:endParaRPr lang="ru-RU" sz="2600" b="1" dirty="0">
              <a:solidFill>
                <a:srgbClr val="0000FF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2300" dirty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30674"/>
            <a:ext cx="2027220" cy="245658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инус 3"/>
          <p:cNvSpPr/>
          <p:nvPr/>
        </p:nvSpPr>
        <p:spPr>
          <a:xfrm>
            <a:off x="212725" y="4191000"/>
            <a:ext cx="381000" cy="4651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02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3" y="3016250"/>
            <a:ext cx="2794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563" y="4868863"/>
            <a:ext cx="3048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0975" y="692150"/>
            <a:ext cx="2809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5425" y="1316038"/>
            <a:ext cx="2809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6" name="Picture 1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3525" y="2205038"/>
            <a:ext cx="2809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81800" y="17463"/>
            <a:ext cx="693738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101013" y="15875"/>
            <a:ext cx="7080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00FF"/>
                </a:solidFill>
              </a:rPr>
              <a:t>Пример 4</a:t>
            </a:r>
            <a:r>
              <a:rPr lang="ru-RU" dirty="0" smtClean="0"/>
              <a:t>. Редактирование текста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rgbClr val="00B0F0">
              <a:alpha val="7059"/>
            </a:srgbClr>
          </a:solidFill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800" b="1" smtClean="0">
                <a:solidFill>
                  <a:schemeClr val="tx1"/>
                </a:solidFill>
              </a:rPr>
              <a:t>	</a:t>
            </a:r>
            <a:r>
              <a:rPr lang="ru-RU" sz="28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год – замечательный праздник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Для всех детей самый лучший праздник – это Новый год. И для меня самый лучший праздник – Новый год.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 получают подарки или находят их под елкой. Новый год любят люди на всей земле. </a:t>
            </a:r>
          </a:p>
          <a:p>
            <a:pPr marL="457200" lvl="1" indent="0" eaLnBrk="1" hangingPunct="1">
              <a:buFont typeface="Wingdings 2" pitchFamily="18" charset="2"/>
              <a:buNone/>
            </a:pPr>
            <a:r>
              <a:rPr lang="ru-RU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Поэтому  я считаю этот праздник  самым лучшим в мире!</a:t>
            </a:r>
            <a:endParaRPr lang="ru-RU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30437"/>
            <a:ext cx="2467794" cy="1850846"/>
          </a:xfrm>
          <a:prstGeom prst="rect">
            <a:avLst/>
          </a:prstGeom>
          <a:noFill/>
          <a:ln w="38100">
            <a:solidFill>
              <a:srgbClr val="99CCFF"/>
            </a:solidFill>
            <a:prstDash val="sysDot"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rgbClr val="99FF33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bg1"/>
          </a:solidFill>
          <a:ln w="38100" cap="flat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00FF"/>
                </a:solidFill>
              </a:rPr>
              <a:t>Как же надо отвечать на критику?</a:t>
            </a:r>
            <a:endParaRPr lang="ru-RU" sz="4000" dirty="0">
              <a:solidFill>
                <a:srgbClr val="0000FF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eaLnBrk="1" fontAlgn="auto" hangingPunct="1">
              <a:lnSpc>
                <a:spcPct val="90000"/>
              </a:lnSpc>
              <a:spcAft>
                <a:spcPts val="1200"/>
              </a:spcAft>
              <a:buFont typeface="Wingdings 2" pitchFamily="18" charset="2"/>
              <a:buNone/>
              <a:defRPr/>
            </a:pPr>
            <a:r>
              <a:rPr lang="ru-RU" sz="3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ответ на критическое суждение  можно     	аргументировать свою точку зрения 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белой  	шляпе).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120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Можно дать критический ответ тоже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черной    	шляпе.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100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	Можно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формулировать негативный вопрос.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120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	</a:t>
            </a:r>
            <a:r>
              <a:rPr lang="ru-RU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Нежелательно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выражать негативные эмоции 	(надевать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красную шляпу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),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это только            	обострит ситуацию.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  <a:endParaRPr lang="ru-RU" sz="3600" dirty="0"/>
          </a:p>
        </p:txBody>
      </p:sp>
      <p:sp>
        <p:nvSpPr>
          <p:cNvPr id="3" name="4-конечная звезда 2"/>
          <p:cNvSpPr/>
          <p:nvPr/>
        </p:nvSpPr>
        <p:spPr>
          <a:xfrm>
            <a:off x="328613" y="1504950"/>
            <a:ext cx="381000" cy="533400"/>
          </a:xfrm>
          <a:prstGeom prst="star4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7663" y="2555875"/>
            <a:ext cx="4699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9563" y="3467100"/>
            <a:ext cx="4699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3688" y="4191000"/>
            <a:ext cx="4699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6" name="Picture 9" descr="C:\Users\user\AppData\Local\Microsoft\Windows\Temporary Internet Files\Content.IE5\D0356QG5\MC900383550[1].wm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35863" y="4538663"/>
            <a:ext cx="1068387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2"/>
            <a:ext cx="8686800" cy="121919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00FF"/>
                </a:solidFill>
              </a:rPr>
              <a:t>                </a:t>
            </a:r>
            <a:r>
              <a:rPr lang="ru-RU" sz="4000" dirty="0" smtClean="0">
                <a:solidFill>
                  <a:srgbClr val="FF0000"/>
                </a:solidFill>
              </a:rPr>
              <a:t>На дом: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13" y="1333500"/>
            <a:ext cx="9128125" cy="49815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 smtClean="0"/>
              <a:t>             </a:t>
            </a:r>
          </a:p>
          <a:p>
            <a:pPr eaLnBrk="1" hangingPunct="1">
              <a:defRPr/>
            </a:pPr>
            <a:endParaRPr lang="ru-RU" sz="1200" dirty="0" smtClean="0"/>
          </a:p>
          <a:p>
            <a:pPr eaLnBrk="1" hangingPunct="1">
              <a:defRPr/>
            </a:pPr>
            <a:r>
              <a:rPr lang="ru-RU" dirty="0" smtClean="0"/>
              <a:t>      1. Придумайте или вспомните ситуацию, при которой необходимо критическое реагирование (можно брать примеры из разных наук или из жизни).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     2. Дайте пример правильного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 smtClean="0"/>
              <a:t>         и неправильного              вариантов      	реагирования . </a:t>
            </a:r>
            <a:endParaRPr lang="ru-RU" dirty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75125" y="5387975"/>
            <a:ext cx="10096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42100" y="4437063"/>
            <a:ext cx="95091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93013" y="4437063"/>
            <a:ext cx="11398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5" name="Picture 11" descr="C:\Users\user\Desktop\КОШКИ\учебник с глазами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184775" y="-49213"/>
            <a:ext cx="1774825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                              </a:t>
            </a:r>
            <a:endParaRPr lang="ru-RU" cap="none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/>
          <a:lstStyle/>
          <a:p>
            <a:pPr eaLnBrk="1" hangingPunct="1">
              <a:defRPr/>
            </a:pPr>
            <a:endParaRPr lang="ru-RU" sz="1200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Что нового вы узнали  сегодня на уроке?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Что такое мышление 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черной шляпе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Чем отличается критика 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черной шляпе </a:t>
            </a:r>
            <a:r>
              <a:rPr lang="ru-RU" dirty="0" smtClean="0">
                <a:solidFill>
                  <a:schemeClr val="tx1"/>
                </a:solidFill>
              </a:rPr>
              <a:t>от критики в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</a:t>
            </a:r>
            <a:r>
              <a:rPr lang="ru-RU" dirty="0" smtClean="0"/>
              <a:t>?</a:t>
            </a:r>
          </a:p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Что лучше делать сначала: высказывать положительные суждения или  критиковать? </a:t>
            </a:r>
          </a:p>
          <a:p>
            <a:pPr eaLnBrk="1" hangingPunct="1">
              <a:buClr>
                <a:srgbClr val="F0A22E"/>
              </a:buClr>
              <a:defRPr/>
            </a:pPr>
            <a:r>
              <a:rPr lang="ru-RU" dirty="0">
                <a:solidFill>
                  <a:schemeClr val="tx1"/>
                </a:solidFill>
              </a:rPr>
              <a:t>Полезно </a:t>
            </a:r>
            <a:r>
              <a:rPr lang="ru-RU" dirty="0" smtClean="0">
                <a:solidFill>
                  <a:schemeClr val="tx1"/>
                </a:solidFill>
              </a:rPr>
              <a:t>ли мышление 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черной шляпе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Понравился ли вам урок? Что запомнилось?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5061" name="Picture 5" descr="C:\Users\user\AppData\Local\Microsoft\Windows\Temporary Internet Files\Content.IE5\A47I2ZCE\MC900391022[1].wm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312738"/>
            <a:ext cx="1539875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81400" y="287142"/>
            <a:ext cx="39695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Рефлексия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FF"/>
            </a:gs>
            <a:gs pos="8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078" y="1628800"/>
            <a:ext cx="7550914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Всем спасибо </a:t>
            </a:r>
          </a:p>
          <a:p>
            <a:pPr algn="ctr">
              <a:defRPr/>
            </a:pPr>
            <a:r>
              <a:rPr lang="ru-RU" sz="54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за активное участие!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25" ac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25" ac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25" ac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25" accel="50000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3"/>
            <a:ext cx="9144000" cy="1142999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  </a:t>
            </a:r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Вспомним:</a:t>
            </a:r>
            <a:endParaRPr lang="ru-RU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eaLnBrk="1" hangingPunct="1">
              <a:buFont typeface="Wingdings 2" pitchFamily="18" charset="2"/>
              <a:buNone/>
              <a:defRPr/>
            </a:pPr>
            <a:r>
              <a:rPr lang="ru-RU" sz="3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шляпа </a:t>
            </a:r>
            <a:r>
              <a:rPr lang="ru-RU" sz="3000" dirty="0" smtClean="0">
                <a:solidFill>
                  <a:schemeClr val="bg1"/>
                </a:solidFill>
              </a:rPr>
              <a:t>– факты и логика (наука о способах рассуждения). Основная цель логики - исследование того, как из одних утверждений можно выводить другие.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/>
              <a:t>	</a:t>
            </a:r>
            <a:r>
              <a:rPr lang="ru-RU" dirty="0" smtClean="0"/>
              <a:t>	 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/>
              <a:t>	</a:t>
            </a:r>
            <a:r>
              <a:rPr lang="ru-RU" dirty="0" smtClean="0"/>
              <a:t>	      </a:t>
            </a:r>
            <a:r>
              <a:rPr lang="ru-RU" sz="3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шляпа </a:t>
            </a:r>
            <a:r>
              <a:rPr lang="ru-RU" sz="3000" dirty="0" smtClean="0">
                <a:solidFill>
                  <a:srgbClr val="FF0000"/>
                </a:solidFill>
              </a:rPr>
              <a:t>– эмоции и чувства.   	            Интуиция - постижение истины без    	   		  логического анализа, основанное на 	 		  воображении и опыте.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3000" dirty="0"/>
              <a:t> </a:t>
            </a:r>
            <a:r>
              <a:rPr lang="ru-RU" sz="3000" dirty="0" smtClean="0"/>
              <a:t>  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7563" y="152400"/>
            <a:ext cx="1757362" cy="12954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875" y="4343400"/>
            <a:ext cx="2003425" cy="1524000"/>
          </a:xfrm>
          <a:prstGeom prst="rect">
            <a:avLst/>
          </a:prstGeom>
          <a:noFill/>
          <a:ln w="381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Выгнутая вверх стрелка 11"/>
          <p:cNvSpPr/>
          <p:nvPr/>
        </p:nvSpPr>
        <p:spPr>
          <a:xfrm>
            <a:off x="5867400" y="1295400"/>
            <a:ext cx="914400" cy="381000"/>
          </a:xfrm>
          <a:prstGeom prst="curved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00FF"/>
                </a:solidFill>
              </a:rPr>
              <a:t>Пример 1. </a:t>
            </a:r>
            <a:r>
              <a:rPr lang="ru-RU" dirty="0" smtClean="0"/>
              <a:t>задача.</a:t>
            </a:r>
            <a:endParaRPr lang="ru-RU" dirty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 корзину с подберезовиками положили 12 подосиновиков. Потом взяли половину всех грибов, после чего в корзине осталось 19 грибов. Сколько подберезовиков было в корзине?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9400" y="3657600"/>
            <a:ext cx="3941763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ln w="28575">
            <a:solidFill>
              <a:srgbClr val="FF0000"/>
            </a:solidFill>
          </a:ln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- Так задачи не решают. Ничего хорошего не выйдет. Видишь, не делится! (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шляпа</a:t>
            </a:r>
            <a:r>
              <a:rPr lang="ru-RU" i="1" dirty="0" smtClean="0">
                <a:solidFill>
                  <a:schemeClr val="tx1"/>
                </a:solidFill>
              </a:rPr>
              <a:t>)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i="1" dirty="0" smtClean="0">
              <a:solidFill>
                <a:schemeClr val="tx1"/>
              </a:solidFill>
            </a:endParaRPr>
          </a:p>
          <a:p>
            <a:pPr marL="0" indent="0" eaLnBrk="1" hangingPunct="1">
              <a:buClr>
                <a:srgbClr val="F0A22E"/>
              </a:buClr>
              <a:buFont typeface="Wingdings 2" pitchFamily="18" charset="2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         ______________</a:t>
            </a:r>
          </a:p>
          <a:p>
            <a:pPr marL="0" indent="0" eaLnBrk="1" hangingPunct="1">
              <a:buClr>
                <a:srgbClr val="F0A22E"/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- Опять неправильно!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(снова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</a:t>
            </a:r>
            <a:r>
              <a:rPr lang="ru-RU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шляпа</a:t>
            </a:r>
            <a:r>
              <a:rPr lang="ru-RU" i="1" dirty="0">
                <a:solidFill>
                  <a:prstClr val="black"/>
                </a:solidFill>
              </a:rPr>
              <a:t>)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i="1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Char char="-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Char char="-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Char char="-"/>
              <a:defRPr/>
            </a:pPr>
            <a:endParaRPr lang="ru-RU" sz="1200" dirty="0">
              <a:solidFill>
                <a:schemeClr val="tx1"/>
              </a:solidFill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ln w="28575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marL="0" indent="0" eaLnBrk="1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- Я предлагаю сложить 19 и 12, а потом разделить все на 2.</a:t>
            </a:r>
          </a:p>
          <a:p>
            <a:pPr eaLnBrk="1" hangingPunct="1">
              <a:spcBef>
                <a:spcPts val="600"/>
              </a:spcBef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 1) 19+12=31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г.)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2) 31:2 не делится…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_______________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- Тогда надо 19 – 11=8, а уж 8 : 2=4   Делится! Получится 4 гриба.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5200" y="152400"/>
            <a:ext cx="22860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Выгнутая влево стрелка 10"/>
          <p:cNvSpPr/>
          <p:nvPr/>
        </p:nvSpPr>
        <p:spPr>
          <a:xfrm rot="1216433">
            <a:off x="2046288" y="793750"/>
            <a:ext cx="1219200" cy="590550"/>
          </a:xfrm>
          <a:prstGeom prst="curved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20334651">
            <a:off x="5894388" y="758825"/>
            <a:ext cx="1338262" cy="571500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75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4E3B30"/>
                </a:solidFill>
              </a:rPr>
              <a:t>                      Решение задачи: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ru-RU" smtClean="0">
                <a:solidFill>
                  <a:schemeClr val="tx1"/>
                </a:solidFill>
              </a:rPr>
              <a:t>1) 19х2=38 (г.) – стало подберезовиков и подосиновиков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 2) 38 – 12 = 26 (г.) 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Ответ:  26 подберезовиков было сначала в корзине </a:t>
            </a:r>
          </a:p>
          <a:p>
            <a:pPr eaLnBrk="1" hangingPunct="1"/>
            <a:endParaRPr lang="ru-RU" smtClean="0"/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457200"/>
            <a:ext cx="8382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99FF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0000FF"/>
                </a:solidFill>
              </a:rPr>
              <a:t>Что такое 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«</a:t>
            </a:r>
            <a:r>
              <a:rPr lang="ru-RU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мышление в черной шляпе?»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458200" cy="495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000" dirty="0"/>
              <a:t>Черная шляпа – </a:t>
            </a:r>
            <a:r>
              <a:rPr lang="ru-RU" sz="3000" dirty="0" smtClean="0"/>
              <a:t>это критика.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000" dirty="0" smtClean="0"/>
              <a:t>Такое мышление </a:t>
            </a:r>
            <a:r>
              <a:rPr lang="ru-RU" sz="3000" dirty="0"/>
              <a:t>всегда </a:t>
            </a:r>
            <a:r>
              <a:rPr lang="ru-RU" sz="3000" dirty="0" smtClean="0"/>
              <a:t>логично, оперирует фактами.</a:t>
            </a:r>
            <a:endParaRPr lang="ru-RU" sz="30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000" dirty="0"/>
              <a:t>Если ты просто отвергаешь что-то, </a:t>
            </a:r>
            <a:r>
              <a:rPr lang="ru-RU" sz="3000" dirty="0" smtClean="0"/>
              <a:t>это </a:t>
            </a:r>
            <a:r>
              <a:rPr lang="ru-RU" sz="3000" dirty="0"/>
              <a:t>не мышление, а отрицательные чувства (</a:t>
            </a:r>
            <a:r>
              <a:rPr lang="ru-RU" sz="3000" dirty="0">
                <a:solidFill>
                  <a:srgbClr val="FF0000"/>
                </a:solidFill>
              </a:rPr>
              <a:t>страх</a:t>
            </a:r>
            <a:r>
              <a:rPr lang="ru-RU" sz="3000" dirty="0"/>
              <a:t>, </a:t>
            </a:r>
            <a:r>
              <a:rPr lang="ru-RU" sz="3000" dirty="0">
                <a:solidFill>
                  <a:srgbClr val="FF0000"/>
                </a:solidFill>
              </a:rPr>
              <a:t>зависть</a:t>
            </a:r>
            <a:r>
              <a:rPr lang="ru-RU" sz="3000" dirty="0"/>
              <a:t>, </a:t>
            </a:r>
            <a:r>
              <a:rPr lang="ru-RU" sz="3000" dirty="0">
                <a:solidFill>
                  <a:srgbClr val="FF0000"/>
                </a:solidFill>
              </a:rPr>
              <a:t>злость</a:t>
            </a:r>
            <a:r>
              <a:rPr lang="ru-RU" sz="3000" dirty="0"/>
              <a:t>).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000" dirty="0"/>
              <a:t>Отрицать намного легче, чем предлагать.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000" dirty="0" smtClean="0"/>
              <a:t>    Нападение </a:t>
            </a:r>
            <a:r>
              <a:rPr lang="ru-RU" sz="3000" dirty="0"/>
              <a:t>дает эффект превосходства,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000" dirty="0" smtClean="0"/>
              <a:t>    Поэтому </a:t>
            </a:r>
            <a:r>
              <a:rPr lang="ru-RU" sz="3000" dirty="0"/>
              <a:t>увлекаться критикой опасно.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i="1" dirty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3000" dirty="0"/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email"/>
          <a:srcRect l="6750" r="15750"/>
          <a:stretch>
            <a:fillRect/>
          </a:stretch>
        </p:blipFill>
        <p:spPr bwMode="auto">
          <a:xfrm>
            <a:off x="7418388" y="5334000"/>
            <a:ext cx="1573212" cy="13414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0"/>
            <a:ext cx="7162801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00FF"/>
                </a:solidFill>
              </a:rPr>
              <a:t>Пример 2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  <a:r>
              <a:rPr lang="ru-RU" dirty="0">
                <a:solidFill>
                  <a:srgbClr val="000000"/>
                </a:solidFill>
              </a:rPr>
              <a:t>русский язык</a:t>
            </a:r>
            <a:endParaRPr lang="ru-RU" dirty="0"/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7475" y="2670175"/>
            <a:ext cx="1543050" cy="2449513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2103438" y="2228850"/>
            <a:ext cx="6659562" cy="1200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prstClr val="black"/>
                </a:solidFill>
              </a:rPr>
              <a:t>     Это словосочетание надо писать: «</a:t>
            </a:r>
            <a:r>
              <a:rPr lang="ru-RU" sz="2400" b="1" dirty="0">
                <a:solidFill>
                  <a:prstClr val="black"/>
                </a:solidFill>
              </a:rPr>
              <a:t>над новыми </a:t>
            </a:r>
            <a:r>
              <a:rPr lang="ru-RU" sz="2400" b="1" dirty="0" err="1">
                <a:solidFill>
                  <a:prstClr val="black"/>
                </a:solidFill>
              </a:rPr>
              <a:t>воротыми</a:t>
            </a:r>
            <a:r>
              <a:rPr lang="ru-RU" sz="2400" dirty="0">
                <a:solidFill>
                  <a:prstClr val="black"/>
                </a:solidFill>
              </a:rPr>
              <a:t>»; я использую вопрос </a:t>
            </a: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</a:t>
            </a:r>
            <a:r>
              <a:rPr 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?, значит, окончания - </a:t>
            </a:r>
            <a:r>
              <a:rPr lang="ru-RU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ыми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-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190625" y="1066800"/>
            <a:ext cx="7470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3000" dirty="0" smtClean="0">
                <a:solidFill>
                  <a:srgbClr val="0000FF"/>
                </a:solidFill>
              </a:rPr>
              <a:t>Как писать окончания в словосочетании </a:t>
            </a:r>
          </a:p>
          <a:p>
            <a:pPr eaLnBrk="1" hangingPunct="1">
              <a:defRPr/>
            </a:pPr>
            <a:r>
              <a:rPr lang="ru-RU" sz="3000" dirty="0" smtClean="0">
                <a:solidFill>
                  <a:srgbClr val="0000FF"/>
                </a:solidFill>
              </a:rPr>
              <a:t>«</a:t>
            </a:r>
            <a:r>
              <a:rPr lang="ru-RU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 нов…ми  ворот…ми</a:t>
            </a:r>
            <a:r>
              <a:rPr lang="ru-RU" sz="3000" dirty="0" smtClean="0">
                <a:solidFill>
                  <a:srgbClr val="0000FF"/>
                </a:solidFill>
              </a:rPr>
              <a:t>»?</a:t>
            </a:r>
          </a:p>
        </p:txBody>
      </p:sp>
      <p:pic>
        <p:nvPicPr>
          <p:cNvPr id="22534" name="Picture 3" descr="C:\Users\user\Desktop\КОШКИ\rugza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86600" y="4040188"/>
            <a:ext cx="18335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1447800" y="3124200"/>
            <a:ext cx="579438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TextBox 11"/>
          <p:cNvSpPr txBox="1">
            <a:spLocks noChangeArrowheads="1"/>
          </p:cNvSpPr>
          <p:nvPr/>
        </p:nvSpPr>
        <p:spPr bwMode="auto">
          <a:xfrm>
            <a:off x="3802063" y="4068763"/>
            <a:ext cx="3536950" cy="8318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Это неправильно! Кто же так проверяет? 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6902450" y="4602163"/>
            <a:ext cx="793750" cy="13493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86075" y="5556250"/>
            <a:ext cx="1273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38713" y="5503863"/>
            <a:ext cx="1265237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325813" y="5010150"/>
            <a:ext cx="3937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</a:rPr>
              <a:t>?</a:t>
            </a:r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13338" y="4791075"/>
            <a:ext cx="9144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225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225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6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225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8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5 0.028 -0.062 0.062 -0.062 C 0.097 -0.062 0.125 -0.035 0.125 0 C 0.125 0.035 0.153 0.062 0.188 0.062 C 0.222 0.062 0.25 0.035 0.25 0 E" pathEditMode="relative" ptsTypes="">
                                      <p:cBhvr>
                                        <p:cTn id="69" dur="1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225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875"/>
            <a:ext cx="8229600" cy="3175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41325" y="706438"/>
            <a:ext cx="1589088" cy="2513012"/>
          </a:xfrm>
          <a:noFill/>
        </p:spPr>
      </p:pic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2640013" y="836613"/>
            <a:ext cx="4979987" cy="831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 Это словосочетание надо писать </a:t>
            </a:r>
          </a:p>
          <a:p>
            <a:r>
              <a:rPr lang="ru-RU" sz="2400">
                <a:solidFill>
                  <a:srgbClr val="000000"/>
                </a:solidFill>
              </a:rPr>
              <a:t>«</a:t>
            </a:r>
            <a:r>
              <a:rPr lang="ru-RU" sz="2400" b="1">
                <a:solidFill>
                  <a:srgbClr val="000000"/>
                </a:solidFill>
              </a:rPr>
              <a:t>над новыми воротыми</a:t>
            </a:r>
            <a:r>
              <a:rPr lang="ru-RU" sz="2400">
                <a:solidFill>
                  <a:srgbClr val="000000"/>
                </a:solidFill>
              </a:rPr>
              <a:t>».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3130550" y="3835400"/>
            <a:ext cx="5638800" cy="2678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В слове </a:t>
            </a:r>
            <a:r>
              <a:rPr lang="ru-RU" sz="2400" b="1">
                <a:solidFill>
                  <a:srgbClr val="000000"/>
                </a:solidFill>
              </a:rPr>
              <a:t>нов</a:t>
            </a:r>
            <a:r>
              <a:rPr lang="ru-RU" sz="2400" b="1" u="sng">
                <a:solidFill>
                  <a:srgbClr val="000000"/>
                </a:solidFill>
              </a:rPr>
              <a:t>ыми</a:t>
            </a:r>
            <a:r>
              <a:rPr lang="ru-RU" sz="2400">
                <a:solidFill>
                  <a:srgbClr val="000000"/>
                </a:solidFill>
              </a:rPr>
              <a:t> действительно, окончание проверяется вопросом (какими?). Но у существительного и    прилагательного разные окончания. А слово </a:t>
            </a:r>
            <a:r>
              <a:rPr lang="ru-RU" sz="2400" b="1">
                <a:solidFill>
                  <a:srgbClr val="000000"/>
                </a:solidFill>
              </a:rPr>
              <a:t>ворот</a:t>
            </a:r>
            <a:r>
              <a:rPr lang="ru-RU" sz="2400" b="1" u="sng">
                <a:solidFill>
                  <a:srgbClr val="000000"/>
                </a:solidFill>
              </a:rPr>
              <a:t>ами</a:t>
            </a:r>
            <a:r>
              <a:rPr lang="ru-RU" sz="2400">
                <a:solidFill>
                  <a:srgbClr val="000000"/>
                </a:solidFill>
              </a:rPr>
              <a:t> можно проверить существительным с ударным окончанием (</a:t>
            </a:r>
            <a:r>
              <a:rPr lang="ru-RU" sz="2400" b="1">
                <a:solidFill>
                  <a:srgbClr val="000000"/>
                </a:solidFill>
              </a:rPr>
              <a:t>лес</a:t>
            </a:r>
            <a:r>
              <a:rPr lang="ru-RU" sz="2400" b="1" u="sng">
                <a:solidFill>
                  <a:srgbClr val="000000"/>
                </a:solidFill>
              </a:rPr>
              <a:t>ами</a:t>
            </a:r>
            <a:r>
              <a:rPr lang="ru-RU" sz="2400" b="1">
                <a:solidFill>
                  <a:srgbClr val="000000"/>
                </a:solidFill>
              </a:rPr>
              <a:t>). </a:t>
            </a:r>
          </a:p>
        </p:txBody>
      </p:sp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86238" y="2236788"/>
            <a:ext cx="1074737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91275" y="2243138"/>
            <a:ext cx="1139825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286000" y="4645025"/>
            <a:ext cx="709613" cy="2635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858963" y="1524000"/>
            <a:ext cx="609600" cy="3127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313238" y="3116263"/>
            <a:ext cx="914400" cy="630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69100" y="2957513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65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97650" y="2957513"/>
            <a:ext cx="9144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6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1325" y="4267200"/>
            <a:ext cx="172243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35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235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58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3" cstate="email"/>
          <a:srcRect t="13412" b="15720"/>
          <a:stretch>
            <a:fillRect/>
          </a:stretch>
        </p:blipFill>
        <p:spPr bwMode="auto">
          <a:xfrm>
            <a:off x="6553200" y="1584325"/>
            <a:ext cx="2362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66FF"/>
                </a:solidFill>
              </a:rPr>
              <a:t>              </a:t>
            </a:r>
            <a:r>
              <a:rPr lang="ru-RU" cap="none" dirty="0" smtClean="0">
                <a:solidFill>
                  <a:srgbClr val="0000FF"/>
                </a:solidFill>
                <a:effectLst/>
              </a:rPr>
              <a:t>Что </a:t>
            </a:r>
            <a:r>
              <a:rPr lang="ru-RU" cap="none" dirty="0">
                <a:solidFill>
                  <a:srgbClr val="0000FF"/>
                </a:solidFill>
                <a:effectLst/>
              </a:rPr>
              <a:t>же лучше делать </a:t>
            </a:r>
            <a:r>
              <a:rPr lang="ru-RU" u="sng" cap="none" dirty="0">
                <a:solidFill>
                  <a:srgbClr val="0000FF"/>
                </a:solidFill>
                <a:effectLst/>
              </a:rPr>
              <a:t>сначала:</a:t>
            </a:r>
            <a:br>
              <a:rPr lang="ru-RU" u="sng" cap="none" dirty="0">
                <a:solidFill>
                  <a:srgbClr val="0000FF"/>
                </a:solidFill>
                <a:effectLst/>
              </a:rPr>
            </a:br>
            <a:r>
              <a:rPr lang="ru-RU" cap="none" dirty="0">
                <a:solidFill>
                  <a:srgbClr val="0000FF"/>
                </a:solidFill>
                <a:effectLst/>
              </a:rPr>
              <a:t> </a:t>
            </a:r>
            <a:r>
              <a:rPr lang="ru-RU" cap="none" dirty="0" smtClean="0">
                <a:solidFill>
                  <a:srgbClr val="0000FF"/>
                </a:solidFill>
                <a:effectLst/>
              </a:rPr>
              <a:t>     высказывать</a:t>
            </a:r>
            <a:r>
              <a:rPr lang="ru-RU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cap="none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положительные суждения </a:t>
            </a:r>
            <a:r>
              <a:rPr lang="ru-RU" cap="none" dirty="0">
                <a:solidFill>
                  <a:srgbClr val="0000FF"/>
                </a:solidFill>
                <a:effectLst/>
              </a:rPr>
              <a:t/>
            </a:r>
            <a:br>
              <a:rPr lang="ru-RU" cap="none" dirty="0">
                <a:solidFill>
                  <a:srgbClr val="0000FF"/>
                </a:solidFill>
                <a:effectLst/>
              </a:rPr>
            </a:br>
            <a:r>
              <a:rPr lang="ru-RU" cap="none" dirty="0">
                <a:solidFill>
                  <a:srgbClr val="0000FF"/>
                </a:solidFill>
                <a:effectLst/>
              </a:rPr>
              <a:t>       </a:t>
            </a:r>
            <a:r>
              <a:rPr lang="ru-RU" cap="none" dirty="0" smtClean="0">
                <a:solidFill>
                  <a:srgbClr val="0000FF"/>
                </a:solidFill>
                <a:effectLst/>
              </a:rPr>
              <a:t>                         или  </a:t>
            </a:r>
            <a:r>
              <a:rPr lang="ru-RU" cap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критиковать</a:t>
            </a:r>
            <a:r>
              <a:rPr lang="ru-RU" cap="none" dirty="0">
                <a:solidFill>
                  <a:srgbClr val="0000FF"/>
                </a:solidFill>
                <a:effectLst/>
              </a:rPr>
              <a:t>?</a:t>
            </a:r>
          </a:p>
        </p:txBody>
      </p:sp>
      <p:sp>
        <p:nvSpPr>
          <p:cNvPr id="27652" name="Rectangle 15"/>
          <p:cNvSpPr>
            <a:spLocks noGrp="1" noChangeArrowheads="1"/>
          </p:cNvSpPr>
          <p:nvPr>
            <p:ph idx="1"/>
          </p:nvPr>
        </p:nvSpPr>
        <p:spPr>
          <a:xfrm>
            <a:off x="228600" y="4191000"/>
            <a:ext cx="8686800" cy="2284413"/>
          </a:xfrm>
          <a:blipFill dpi="0" rotWithShape="1">
            <a:blip r:embed="rId4" cstate="email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15240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81000" y="4191000"/>
            <a:ext cx="8382000" cy="2284413"/>
          </a:xfrm>
          <a:prstGeom prst="rect">
            <a:avLst/>
          </a:prstGeom>
          <a:solidFill>
            <a:srgbClr val="FFFF00"/>
          </a:solidFill>
          <a:ln w="57150">
            <a:solidFill>
              <a:srgbClr val="FFFF00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</a:rPr>
              <a:t>   Как только ум направился в отрицательную сторону, очень трудно увидеть что-то положительное. </a:t>
            </a:r>
          </a:p>
          <a:p>
            <a:r>
              <a:rPr lang="ru-RU" sz="2800" b="1">
                <a:solidFill>
                  <a:srgbClr val="000000"/>
                </a:solidFill>
              </a:rPr>
              <a:t>    Поэтому сначала лучше надевать жёлтую </a:t>
            </a:r>
          </a:p>
          <a:p>
            <a:r>
              <a:rPr lang="ru-RU" sz="2800" b="1">
                <a:solidFill>
                  <a:srgbClr val="000000"/>
                </a:solidFill>
              </a:rPr>
              <a:t>шляпу – позитивное мышление.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2286000" y="1135063"/>
            <a:ext cx="609600" cy="1295400"/>
          </a:xfrm>
          <a:prstGeom prst="curvedLeftArrow">
            <a:avLst>
              <a:gd name="adj1" fmla="val 42500"/>
              <a:gd name="adj2" fmla="val 85000"/>
              <a:gd name="adj3" fmla="val 3708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5562600" y="1714500"/>
            <a:ext cx="990600" cy="1524000"/>
          </a:xfrm>
          <a:prstGeom prst="curvedRightArrow">
            <a:avLst>
              <a:gd name="adj1" fmla="val 14544"/>
              <a:gd name="adj2" fmla="val 58462"/>
              <a:gd name="adj3" fmla="val 333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Черная шляпа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Черная шляпа</Template>
  <TotalTime>425</TotalTime>
  <Words>1490</Words>
  <Application>Microsoft Office PowerPoint</Application>
  <PresentationFormat>Экран (4:3)</PresentationFormat>
  <Paragraphs>156</Paragraphs>
  <Slides>16</Slides>
  <Notes>14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Franklin Gothic Medium</vt:lpstr>
      <vt:lpstr>Franklin Gothic Book</vt:lpstr>
      <vt:lpstr>Wingdings 2</vt:lpstr>
      <vt:lpstr>Calibri</vt:lpstr>
      <vt:lpstr>Wingdings</vt:lpstr>
      <vt:lpstr>Times New Roman</vt:lpstr>
      <vt:lpstr>Черная шляпа</vt:lpstr>
      <vt:lpstr>1_Трек</vt:lpstr>
      <vt:lpstr>   6 шляп мышления: черная шляпа</vt:lpstr>
      <vt:lpstr>  Вспомним:</vt:lpstr>
      <vt:lpstr>Пример 1. задача.</vt:lpstr>
      <vt:lpstr>Слайд 4</vt:lpstr>
      <vt:lpstr>                      Решение задачи:</vt:lpstr>
      <vt:lpstr>Что такое   «мышление в черной шляпе?»</vt:lpstr>
      <vt:lpstr>Пример 2. русский язык</vt:lpstr>
      <vt:lpstr>Слайд 8</vt:lpstr>
      <vt:lpstr>              Что же лучше делать сначала:       высказывать положительные суждения                                  или  критиковать?</vt:lpstr>
      <vt:lpstr>  Пример 3. Мёд: польза или вред?</vt:lpstr>
      <vt:lpstr>Слайд 11</vt:lpstr>
      <vt:lpstr>Пример 4. Редактирование текста</vt:lpstr>
      <vt:lpstr>Как же надо отвечать на критику?</vt:lpstr>
      <vt:lpstr>                На дом: </vt:lpstr>
      <vt:lpstr>                              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шляп мышления: черная шляпа</dc:title>
  <dc:creator>user</dc:creator>
  <cp:lastModifiedBy>revaz</cp:lastModifiedBy>
  <cp:revision>31</cp:revision>
  <cp:lastPrinted>1601-01-01T00:00:00Z</cp:lastPrinted>
  <dcterms:created xsi:type="dcterms:W3CDTF">2013-01-04T11:06:35Z</dcterms:created>
  <dcterms:modified xsi:type="dcterms:W3CDTF">2013-03-28T18:14:48Z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