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  <p:sldId id="262" r:id="rId6"/>
    <p:sldId id="261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56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7" d="100"/>
          <a:sy n="77" d="100"/>
        </p:scale>
        <p:origin x="-25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DF44A3-24E4-41C9-A6A0-918C3C6C2850}" type="datetimeFigureOut">
              <a:rPr lang="ru-RU" smtClean="0"/>
              <a:pPr/>
              <a:t>12.03.2013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1724A0B-6E67-4996-8A74-942A15010EB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DF44A3-24E4-41C9-A6A0-918C3C6C2850}" type="datetimeFigureOut">
              <a:rPr lang="ru-RU" smtClean="0"/>
              <a:pPr/>
              <a:t>12.03.2013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724A0B-6E67-4996-8A74-942A15010E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DF44A3-24E4-41C9-A6A0-918C3C6C2850}" type="datetimeFigureOut">
              <a:rPr lang="ru-RU" smtClean="0"/>
              <a:pPr/>
              <a:t>12.03.2013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724A0B-6E67-4996-8A74-942A15010E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36DF44A3-24E4-41C9-A6A0-918C3C6C2850}" type="datetimeFigureOut">
              <a:rPr lang="ru-RU" smtClean="0"/>
              <a:pPr/>
              <a:t>12.03.2013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11724A0B-6E67-4996-8A74-942A15010EB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DF44A3-24E4-41C9-A6A0-918C3C6C2850}" type="datetimeFigureOut">
              <a:rPr lang="ru-RU" smtClean="0"/>
              <a:pPr/>
              <a:t>12.03.2013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724A0B-6E67-4996-8A74-942A15010EB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DF44A3-24E4-41C9-A6A0-918C3C6C2850}" type="datetimeFigureOut">
              <a:rPr lang="ru-RU" smtClean="0"/>
              <a:pPr/>
              <a:t>12.03.2013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724A0B-6E67-4996-8A74-942A15010EB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724A0B-6E67-4996-8A74-942A15010EB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DF44A3-24E4-41C9-A6A0-918C3C6C2850}" type="datetimeFigureOut">
              <a:rPr lang="ru-RU" smtClean="0"/>
              <a:pPr/>
              <a:t>12.03.2013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DF44A3-24E4-41C9-A6A0-918C3C6C2850}" type="datetimeFigureOut">
              <a:rPr lang="ru-RU" smtClean="0"/>
              <a:pPr/>
              <a:t>12.03.2013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724A0B-6E67-4996-8A74-942A15010EB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DF44A3-24E4-41C9-A6A0-918C3C6C2850}" type="datetimeFigureOut">
              <a:rPr lang="ru-RU" smtClean="0"/>
              <a:pPr/>
              <a:t>12.03.2013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724A0B-6E67-4996-8A74-942A15010E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36DF44A3-24E4-41C9-A6A0-918C3C6C2850}" type="datetimeFigureOut">
              <a:rPr lang="ru-RU" smtClean="0"/>
              <a:pPr/>
              <a:t>12.03.2013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11724A0B-6E67-4996-8A74-942A15010EB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DF44A3-24E4-41C9-A6A0-918C3C6C2850}" type="datetimeFigureOut">
              <a:rPr lang="ru-RU" smtClean="0"/>
              <a:pPr/>
              <a:t>12.03.2013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1724A0B-6E67-4996-8A74-942A15010EB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duotone>
              <a:prstClr val="black"/>
              <a:schemeClr val="accent3">
                <a:tint val="45000"/>
                <a:satMod val="400000"/>
              </a:schemeClr>
            </a:duotone>
            <a:lum bright="25000"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36DF44A3-24E4-41C9-A6A0-918C3C6C2850}" type="datetimeFigureOut">
              <a:rPr lang="ru-RU" smtClean="0"/>
              <a:pPr/>
              <a:t>12.03.2013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11724A0B-6E67-4996-8A74-942A15010EB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D:\!!!Festival\__Temp\632671\&#1055;&#1088;&#1077;&#1079;&#1077;&#1085;&#1090;&#1072;&#1094;&#1080;&#1103;\&#1044;&#1083;&#1103;%20&#1087;&#1088;&#1077;&#1079;&#1077;&#1085;&#1090;&#1072;&#1094;&#1080;&#1080;.wma" TargetMode="Externa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tx2"/>
                </a:solidFill>
              </a:rPr>
              <a:t>Любовь к человеку и ценность человеческой жизни.</a:t>
            </a:r>
            <a:endParaRPr lang="ru-RU" b="1" dirty="0">
              <a:solidFill>
                <a:schemeClr val="tx2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857488" y="1428736"/>
            <a:ext cx="3143272" cy="49593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7158" y="1928802"/>
            <a:ext cx="2657214" cy="33053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857884" y="1928802"/>
            <a:ext cx="2928958" cy="34574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Для презентации.wm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 cstate="email"/>
          <a:stretch>
            <a:fillRect/>
          </a:stretch>
        </p:blipFill>
        <p:spPr>
          <a:xfrm>
            <a:off x="357158" y="6143644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29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  <p:bldLst>
      <p:bldP spid="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357158" y="1428736"/>
            <a:ext cx="8229600" cy="833430"/>
          </a:xfrm>
        </p:spPr>
        <p:txBody>
          <a:bodyPr/>
          <a:lstStyle/>
          <a:p>
            <a:pPr algn="ctr">
              <a:buNone/>
            </a:pPr>
            <a:r>
              <a:rPr lang="ru-RU" dirty="0" smtClean="0"/>
              <a:t>краткий иносказательный поучительный рассказ. 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chemeClr val="tx2"/>
                </a:solidFill>
              </a:rPr>
              <a:t>Притча -</a:t>
            </a:r>
            <a:endParaRPr lang="ru-RU" b="1" dirty="0">
              <a:solidFill>
                <a:schemeClr val="tx2"/>
              </a:solidFill>
            </a:endParaRPr>
          </a:p>
        </p:txBody>
      </p:sp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1538" y="2071678"/>
            <a:ext cx="7000924" cy="43577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25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4000" dirty="0" smtClean="0"/>
              <a:t>О чем эта притча?</a:t>
            </a:r>
          </a:p>
          <a:p>
            <a:r>
              <a:rPr lang="ru-RU" sz="4000" dirty="0" smtClean="0"/>
              <a:t>На какой вопрос отвечал Будда?</a:t>
            </a:r>
          </a:p>
          <a:p>
            <a:r>
              <a:rPr lang="ru-RU" sz="4000" dirty="0" smtClean="0"/>
              <a:t>Почему один из учеников Будды задал своему учителю такой вопрос?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chemeClr val="tx2"/>
                </a:solidFill>
              </a:rPr>
              <a:t>Вопросы:</a:t>
            </a:r>
            <a:endParaRPr lang="ru-RU" b="1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tx2"/>
                </a:solidFill>
              </a:rPr>
              <a:t>Как выполнять </a:t>
            </a:r>
            <a:br>
              <a:rPr lang="ru-RU" b="1" dirty="0" smtClean="0">
                <a:solidFill>
                  <a:schemeClr val="tx2"/>
                </a:solidFill>
              </a:rPr>
            </a:br>
            <a:r>
              <a:rPr lang="ru-RU" b="1" dirty="0" smtClean="0">
                <a:solidFill>
                  <a:schemeClr val="tx2"/>
                </a:solidFill>
              </a:rPr>
              <a:t>домашнюю работу?</a:t>
            </a:r>
            <a:endParaRPr lang="ru-RU" b="1" dirty="0">
              <a:solidFill>
                <a:schemeClr val="tx2"/>
              </a:solidFill>
            </a:endParaRPr>
          </a:p>
        </p:txBody>
      </p:sp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488" y="3500438"/>
            <a:ext cx="3424259" cy="22211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5000628" y="1643050"/>
            <a:ext cx="1643074" cy="1631216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100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я</a:t>
            </a:r>
            <a:endParaRPr lang="ru-RU" sz="100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" name="Управляющая кнопка: справка 5">
            <a:hlinkClick r:id="" action="ppaction://noaction" highlightClick="1"/>
          </p:cNvPr>
          <p:cNvSpPr/>
          <p:nvPr/>
        </p:nvSpPr>
        <p:spPr>
          <a:xfrm>
            <a:off x="2143108" y="1643050"/>
            <a:ext cx="1643074" cy="1714512"/>
          </a:xfrm>
          <a:prstGeom prst="actionButtonHelp">
            <a:avLst/>
          </a:prstGeom>
          <a:solidFill>
            <a:schemeClr val="bg2"/>
          </a:solidFill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Выгнутая вправо стрелка 7"/>
          <p:cNvSpPr/>
          <p:nvPr/>
        </p:nvSpPr>
        <p:spPr>
          <a:xfrm>
            <a:off x="6500826" y="2428868"/>
            <a:ext cx="1785918" cy="1857388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0" name="Выгнутая влево стрелка 9"/>
          <p:cNvSpPr/>
          <p:nvPr/>
        </p:nvSpPr>
        <p:spPr>
          <a:xfrm>
            <a:off x="357158" y="2714620"/>
            <a:ext cx="2071702" cy="1714512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1" name="Заголовок 2"/>
          <p:cNvSpPr txBox="1">
            <a:spLocks/>
          </p:cNvSpPr>
          <p:nvPr/>
        </p:nvSpPr>
        <p:spPr>
          <a:xfrm>
            <a:off x="1643042" y="5357826"/>
            <a:ext cx="5857916" cy="1219200"/>
          </a:xfrm>
          <a:prstGeom prst="rect">
            <a:avLst/>
          </a:prstGeom>
          <a:ln w="6350" cap="rnd">
            <a:noFill/>
          </a:ln>
        </p:spPr>
        <p:txBody>
          <a:bodyPr vert="horz" rtlCol="0" anchor="b" anchorCtr="0"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200" b="1" i="0" u="none" strike="noStrike" kern="1200" cap="none" spc="-100" normalizeH="0" baseline="0" noProof="0" dirty="0" smtClean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chemeClr val="tx2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uLnTx/>
                <a:uFillTx/>
                <a:latin typeface="+mj-lt"/>
                <a:ea typeface="+mj-ea"/>
                <a:cs typeface="+mj-cs"/>
              </a:rPr>
              <a:t>ДРУЖБА</a:t>
            </a:r>
            <a:endParaRPr kumimoji="0" lang="ru-RU" sz="4200" b="1" i="0" u="none" strike="noStrike" kern="1200" cap="none" spc="-100" normalizeH="0" baseline="0" noProof="0" dirty="0">
              <a:ln w="3200">
                <a:solidFill>
                  <a:schemeClr val="bg2">
                    <a:shade val="75000"/>
                    <a:alpha val="25000"/>
                  </a:schemeClr>
                </a:solidFill>
                <a:prstDash val="solid"/>
                <a:round/>
              </a:ln>
              <a:solidFill>
                <a:schemeClr val="tx2"/>
              </a:solidFill>
              <a:effectLst>
                <a:innerShdw blurRad="50800" dist="25400" dir="13500000">
                  <a:prstClr val="black">
                    <a:alpha val="70000"/>
                  </a:prstClr>
                </a:inn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2857488" y="2714620"/>
            <a:ext cx="3328982" cy="1833562"/>
          </a:xfrm>
        </p:spPr>
        <p:txBody>
          <a:bodyPr/>
          <a:lstStyle/>
          <a:p>
            <a:r>
              <a:rPr lang="ru-RU" dirty="0" smtClean="0"/>
              <a:t>КРОССВОРД</a:t>
            </a:r>
          </a:p>
          <a:p>
            <a:r>
              <a:rPr lang="ru-RU" dirty="0" smtClean="0"/>
              <a:t>ПРИТЧА</a:t>
            </a:r>
          </a:p>
          <a:p>
            <a:r>
              <a:rPr lang="ru-RU" dirty="0" smtClean="0"/>
              <a:t>КОММЕНТАРИЙ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chemeClr val="tx2"/>
                </a:solidFill>
              </a:rPr>
              <a:t>ЧТО ДЕЛАТЬ?</a:t>
            </a:r>
            <a:endParaRPr lang="ru-RU" b="1" dirty="0">
              <a:solidFill>
                <a:schemeClr val="tx2"/>
              </a:solidFill>
            </a:endParaRPr>
          </a:p>
        </p:txBody>
      </p:sp>
      <p:sp>
        <p:nvSpPr>
          <p:cNvPr id="4" name="Заголовок 2"/>
          <p:cNvSpPr txBox="1">
            <a:spLocks/>
          </p:cNvSpPr>
          <p:nvPr/>
        </p:nvSpPr>
        <p:spPr>
          <a:xfrm>
            <a:off x="571472" y="1357298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rtlCol="0" anchor="b" anchorCtr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200" b="1" i="0" u="none" strike="noStrike" kern="1200" cap="none" spc="-100" normalizeH="0" baseline="0" noProof="0" dirty="0" smtClean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chemeClr val="tx2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uLnTx/>
                <a:uFillTx/>
                <a:latin typeface="+mj-lt"/>
                <a:ea typeface="+mj-ea"/>
                <a:cs typeface="+mj-cs"/>
              </a:rPr>
              <a:t>Выбрать одно</a:t>
            </a:r>
            <a:r>
              <a:rPr kumimoji="0" lang="ru-RU" sz="4200" b="1" i="0" u="none" strike="noStrike" kern="1200" cap="none" spc="-100" normalizeH="0" noProof="0" dirty="0" smtClean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chemeClr val="tx2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uLnTx/>
                <a:uFillTx/>
                <a:latin typeface="+mj-lt"/>
                <a:ea typeface="+mj-ea"/>
                <a:cs typeface="+mj-cs"/>
              </a:rPr>
              <a:t> из заданий:</a:t>
            </a:r>
            <a:endParaRPr kumimoji="0" lang="ru-RU" sz="4200" b="1" i="0" u="none" strike="noStrike" kern="1200" cap="none" spc="-100" normalizeH="0" baseline="0" noProof="0" dirty="0">
              <a:ln w="3200">
                <a:solidFill>
                  <a:schemeClr val="bg2">
                    <a:shade val="75000"/>
                    <a:alpha val="25000"/>
                  </a:schemeClr>
                </a:solidFill>
                <a:prstDash val="solid"/>
                <a:round/>
              </a:ln>
              <a:solidFill>
                <a:schemeClr val="tx2"/>
              </a:solidFill>
              <a:effectLst>
                <a:innerShdw blurRad="50800" dist="25400" dir="13500000">
                  <a:prstClr val="black">
                    <a:alpha val="70000"/>
                  </a:prstClr>
                </a:inn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Заголовок 2"/>
          <p:cNvSpPr txBox="1">
            <a:spLocks/>
          </p:cNvSpPr>
          <p:nvPr/>
        </p:nvSpPr>
        <p:spPr>
          <a:xfrm>
            <a:off x="642910" y="4929198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rtlCol="0" anchor="b" anchorCtr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200" b="1" i="0" u="none" strike="noStrike" kern="1200" cap="none" spc="-100" normalizeH="0" baseline="0" noProof="0" dirty="0" smtClean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chemeClr val="tx2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uLnTx/>
                <a:uFillTx/>
                <a:latin typeface="+mj-lt"/>
                <a:ea typeface="+mj-ea"/>
                <a:cs typeface="+mj-cs"/>
              </a:rPr>
              <a:t>МНЕ ИНТЕРЕСНО!</a:t>
            </a:r>
            <a:endParaRPr kumimoji="0" lang="ru-RU" sz="4200" b="1" i="0" u="none" strike="noStrike" kern="1200" cap="none" spc="-100" normalizeH="0" baseline="0" noProof="0" dirty="0">
              <a:ln w="3200">
                <a:solidFill>
                  <a:schemeClr val="bg2">
                    <a:shade val="75000"/>
                    <a:alpha val="25000"/>
                  </a:schemeClr>
                </a:solidFill>
                <a:prstDash val="solid"/>
                <a:round/>
              </a:ln>
              <a:solidFill>
                <a:schemeClr val="tx2"/>
              </a:solidFill>
              <a:effectLst>
                <a:innerShdw blurRad="50800" dist="25400" dir="13500000">
                  <a:prstClr val="black">
                    <a:alpha val="70000"/>
                  </a:prstClr>
                </a:inn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err="1" smtClean="0"/>
              <a:t>Петрухин</a:t>
            </a:r>
            <a:r>
              <a:rPr lang="ru-RU" dirty="0" smtClean="0"/>
              <a:t> В.В., учитель русского языка и литературы  МКОУ </a:t>
            </a:r>
            <a:r>
              <a:rPr lang="ru-RU" dirty="0" err="1" smtClean="0"/>
              <a:t>Опоченской</a:t>
            </a:r>
            <a:r>
              <a:rPr lang="ru-RU" dirty="0" smtClean="0"/>
              <a:t> средней общеобразовательной школы муниципального образования Дубенский район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2"/>
                </a:solidFill>
              </a:rPr>
              <a:t>ОСНОВЫ БУДДИЙСКОЙ КУЛЬТУРЫ</a:t>
            </a:r>
            <a:endParaRPr lang="ru-RU" dirty="0">
              <a:solidFill>
                <a:schemeClr val="tx2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500034" y="3000372"/>
            <a:ext cx="3971924" cy="2547942"/>
          </a:xfrm>
        </p:spPr>
        <p:txBody>
          <a:bodyPr/>
          <a:lstStyle/>
          <a:p>
            <a:pPr algn="ctr">
              <a:buNone/>
            </a:pPr>
            <a:r>
              <a:rPr lang="ru-RU" dirty="0" smtClean="0"/>
              <a:t>«Как пчела, набрав сока, не повредит цветка, его окраски, так же пусть мудрец поступает». 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142976" y="1142984"/>
            <a:ext cx="2400288" cy="121920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tx2"/>
                </a:solidFill>
              </a:rPr>
              <a:t>Будда: </a:t>
            </a:r>
            <a:endParaRPr lang="ru-RU" dirty="0">
              <a:solidFill>
                <a:schemeClr val="tx2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6314" y="1428736"/>
            <a:ext cx="3321355" cy="43577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500034" y="2143116"/>
            <a:ext cx="5186370" cy="3119446"/>
          </a:xfrm>
        </p:spPr>
        <p:txBody>
          <a:bodyPr/>
          <a:lstStyle/>
          <a:p>
            <a:r>
              <a:rPr lang="ru-RU" dirty="0" smtClean="0"/>
              <a:t>Страдание существует.</a:t>
            </a:r>
          </a:p>
          <a:p>
            <a:r>
              <a:rPr lang="ru-RU" dirty="0" smtClean="0"/>
              <a:t>У страдания есть причина.</a:t>
            </a:r>
          </a:p>
          <a:p>
            <a:r>
              <a:rPr lang="ru-RU" dirty="0" smtClean="0"/>
              <a:t>Существует способ положить конец страданию.</a:t>
            </a:r>
          </a:p>
          <a:p>
            <a:r>
              <a:rPr lang="ru-RU" dirty="0" smtClean="0"/>
              <a:t>Путь к прекращению страданий – это Восьмеричный путь.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2"/>
                </a:solidFill>
              </a:rPr>
              <a:t>Четыре Благородные Истины</a:t>
            </a:r>
            <a:endParaRPr lang="ru-RU" dirty="0">
              <a:solidFill>
                <a:schemeClr val="tx2"/>
              </a:solidFill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29256" y="1785926"/>
            <a:ext cx="3241132" cy="3857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524000"/>
            <a:ext cx="7829576" cy="4572000"/>
          </a:xfrm>
        </p:spPr>
        <p:txBody>
          <a:bodyPr>
            <a:normAutofit/>
          </a:bodyPr>
          <a:lstStyle/>
          <a:p>
            <a:pPr marL="514350" indent="-514350">
              <a:buAutoNum type="arabicPeriod"/>
            </a:pPr>
            <a:r>
              <a:rPr lang="ru-RU" dirty="0" smtClean="0"/>
              <a:t>Правильные взгляды.</a:t>
            </a:r>
          </a:p>
          <a:p>
            <a:pPr marL="514350" indent="-514350">
              <a:buAutoNum type="arabicPeriod"/>
            </a:pPr>
            <a:r>
              <a:rPr lang="ru-RU" dirty="0" smtClean="0"/>
              <a:t>Правильные мысли.</a:t>
            </a:r>
          </a:p>
          <a:p>
            <a:pPr marL="514350" indent="-514350">
              <a:buAutoNum type="arabicPeriod"/>
            </a:pPr>
            <a:r>
              <a:rPr lang="ru-RU" dirty="0" smtClean="0"/>
              <a:t>Правильная речь.</a:t>
            </a:r>
          </a:p>
          <a:p>
            <a:pPr marL="514350" indent="-514350">
              <a:buAutoNum type="arabicPeriod"/>
            </a:pPr>
            <a:r>
              <a:rPr lang="ru-RU" sz="2800" b="1" i="1" u="sng" dirty="0" smtClean="0"/>
              <a:t>Правильные деяния.</a:t>
            </a:r>
          </a:p>
          <a:p>
            <a:pPr marL="514350" indent="-514350">
              <a:buAutoNum type="arabicPeriod"/>
            </a:pPr>
            <a:r>
              <a:rPr lang="ru-RU" dirty="0" smtClean="0"/>
              <a:t>Правильный заработок.</a:t>
            </a:r>
          </a:p>
          <a:p>
            <a:pPr marL="514350" indent="-514350">
              <a:buAutoNum type="arabicPeriod"/>
            </a:pPr>
            <a:r>
              <a:rPr lang="ru-RU" sz="2800" b="1" i="1" u="sng" dirty="0" smtClean="0"/>
              <a:t>Правильные усилия.</a:t>
            </a:r>
          </a:p>
          <a:p>
            <a:pPr marL="514350" indent="-514350">
              <a:buAutoNum type="arabicPeriod"/>
            </a:pPr>
            <a:r>
              <a:rPr lang="ru-RU" dirty="0" smtClean="0"/>
              <a:t>Правильное мировосприятие.</a:t>
            </a:r>
          </a:p>
          <a:p>
            <a:pPr marL="514350" indent="-514350">
              <a:buAutoNum type="arabicPeriod"/>
            </a:pPr>
            <a:r>
              <a:rPr lang="ru-RU" dirty="0" smtClean="0"/>
              <a:t>Правильная концентрация.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tx2"/>
                </a:solidFill>
              </a:rPr>
              <a:t>Восьмеричный Путь</a:t>
            </a:r>
            <a:endParaRPr lang="ru-RU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500034" y="2857496"/>
            <a:ext cx="3114668" cy="2595562"/>
          </a:xfrm>
        </p:spPr>
        <p:txBody>
          <a:bodyPr>
            <a:normAutofit/>
          </a:bodyPr>
          <a:lstStyle/>
          <a:p>
            <a:pPr marL="514350" indent="-514350">
              <a:buNone/>
            </a:pPr>
            <a:r>
              <a:rPr lang="ru-RU" sz="2800" b="1" i="1" u="sng" dirty="0" smtClean="0"/>
              <a:t>4. Правильные деяния.</a:t>
            </a:r>
          </a:p>
          <a:p>
            <a:pPr marL="514350" indent="-514350">
              <a:buNone/>
            </a:pPr>
            <a:r>
              <a:rPr lang="ru-RU" sz="2800" b="1" i="1" u="sng" dirty="0" smtClean="0"/>
              <a:t>6. Правильные усилия.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85720" y="714356"/>
            <a:ext cx="3757610" cy="1219200"/>
          </a:xfrm>
        </p:spPr>
        <p:txBody>
          <a:bodyPr>
            <a:normAutofit/>
          </a:bodyPr>
          <a:lstStyle/>
          <a:p>
            <a:pPr algn="ctr"/>
            <a:r>
              <a:rPr lang="ru-RU" sz="3500" dirty="0" smtClean="0">
                <a:solidFill>
                  <a:schemeClr val="tx2"/>
                </a:solidFill>
              </a:rPr>
              <a:t>Восьмеричный Путь</a:t>
            </a:r>
            <a:endParaRPr lang="ru-RU" sz="3500" dirty="0">
              <a:solidFill>
                <a:schemeClr val="tx2"/>
              </a:solidFill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43570" y="2071678"/>
            <a:ext cx="2635269" cy="3857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 useBgFill="1">
        <p:nvSpPr>
          <p:cNvPr id="5" name="Управляющая кнопка: справка 4">
            <a:hlinkClick r:id="" action="ppaction://noaction" highlightClick="1"/>
          </p:cNvPr>
          <p:cNvSpPr/>
          <p:nvPr/>
        </p:nvSpPr>
        <p:spPr>
          <a:xfrm>
            <a:off x="3428992" y="1571612"/>
            <a:ext cx="2071702" cy="4786346"/>
          </a:xfrm>
          <a:prstGeom prst="actionButtonHelp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Заголовок 2"/>
          <p:cNvSpPr txBox="1">
            <a:spLocks/>
          </p:cNvSpPr>
          <p:nvPr/>
        </p:nvSpPr>
        <p:spPr>
          <a:xfrm>
            <a:off x="4857752" y="500042"/>
            <a:ext cx="4043362" cy="1500198"/>
          </a:xfrm>
          <a:prstGeom prst="rect">
            <a:avLst/>
          </a:prstGeom>
          <a:ln w="6350" cap="rnd">
            <a:noFill/>
          </a:ln>
        </p:spPr>
        <p:txBody>
          <a:bodyPr vert="horz" rtlCol="0" anchor="b" anchorCtr="0">
            <a:normAutofit fontScale="82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200" b="0" i="0" u="none" strike="noStrike" kern="1200" cap="none" spc="-100" normalizeH="0" baseline="0" noProof="0" dirty="0" smtClean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chemeClr val="tx2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uLnTx/>
                <a:uFillTx/>
                <a:latin typeface="+mj-lt"/>
                <a:ea typeface="+mj-ea"/>
                <a:cs typeface="+mj-cs"/>
              </a:rPr>
              <a:t>Четыре встречи принца </a:t>
            </a:r>
            <a:r>
              <a:rPr kumimoji="0" lang="ru-RU" sz="4200" b="0" i="0" u="none" strike="noStrike" kern="1200" cap="none" spc="-100" normalizeH="0" baseline="0" noProof="0" dirty="0" err="1" smtClean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chemeClr val="tx2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uLnTx/>
                <a:uFillTx/>
                <a:latin typeface="+mj-lt"/>
                <a:ea typeface="+mj-ea"/>
                <a:cs typeface="+mj-cs"/>
              </a:rPr>
              <a:t>Сиддхартхи</a:t>
            </a:r>
            <a:r>
              <a:rPr kumimoji="0" lang="ru-RU" sz="4200" b="0" i="0" u="none" strike="noStrike" kern="1200" cap="none" spc="-100" normalizeH="0" baseline="0" noProof="0" dirty="0" smtClean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chemeClr val="tx2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ru-RU" sz="4200" b="0" i="0" u="none" strike="noStrike" kern="1200" cap="none" spc="-100" normalizeH="0" baseline="0" noProof="0" dirty="0" err="1" smtClean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chemeClr val="tx2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uLnTx/>
                <a:uFillTx/>
                <a:latin typeface="+mj-lt"/>
                <a:ea typeface="+mj-ea"/>
                <a:cs typeface="+mj-cs"/>
              </a:rPr>
              <a:t>Гаутамы</a:t>
            </a:r>
            <a:endParaRPr kumimoji="0" lang="ru-RU" sz="4200" b="0" i="0" u="none" strike="noStrike" kern="1200" cap="none" spc="-100" normalizeH="0" baseline="0" noProof="0" dirty="0">
              <a:ln w="3200">
                <a:solidFill>
                  <a:schemeClr val="bg2">
                    <a:shade val="75000"/>
                    <a:alpha val="25000"/>
                  </a:schemeClr>
                </a:solidFill>
                <a:prstDash val="solid"/>
                <a:round/>
              </a:ln>
              <a:solidFill>
                <a:schemeClr val="tx2"/>
              </a:solidFill>
              <a:effectLst>
                <a:innerShdw blurRad="50800" dist="25400" dir="13500000">
                  <a:prstClr val="black">
                    <a:alpha val="70000"/>
                  </a:prstClr>
                </a:inn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 numCol="2">
            <a:normAutofit/>
          </a:bodyPr>
          <a:lstStyle/>
          <a:p>
            <a:r>
              <a:rPr lang="ru-RU" sz="4800" dirty="0" smtClean="0"/>
              <a:t>любовь</a:t>
            </a:r>
          </a:p>
          <a:p>
            <a:r>
              <a:rPr lang="ru-RU" sz="4800" dirty="0" smtClean="0"/>
              <a:t>сострадание</a:t>
            </a:r>
          </a:p>
          <a:p>
            <a:r>
              <a:rPr lang="ru-RU" sz="4800" dirty="0" smtClean="0"/>
              <a:t>зависть</a:t>
            </a:r>
          </a:p>
          <a:p>
            <a:r>
              <a:rPr lang="ru-RU" sz="4800" dirty="0" smtClean="0"/>
              <a:t>забота</a:t>
            </a:r>
          </a:p>
          <a:p>
            <a:r>
              <a:rPr lang="ru-RU" sz="4800" dirty="0" smtClean="0"/>
              <a:t>злость</a:t>
            </a:r>
          </a:p>
          <a:p>
            <a:r>
              <a:rPr lang="ru-RU" sz="4800" dirty="0" smtClean="0"/>
              <a:t>гнев</a:t>
            </a:r>
          </a:p>
          <a:p>
            <a:r>
              <a:rPr lang="ru-RU" sz="4800" dirty="0" smtClean="0"/>
              <a:t>забота</a:t>
            </a:r>
          </a:p>
          <a:p>
            <a:r>
              <a:rPr lang="ru-RU" sz="4800" dirty="0" smtClean="0"/>
              <a:t>сочувствие</a:t>
            </a:r>
          </a:p>
          <a:p>
            <a:r>
              <a:rPr lang="ru-RU" sz="4800" dirty="0" smtClean="0"/>
              <a:t>жадность</a:t>
            </a:r>
          </a:p>
          <a:p>
            <a:r>
              <a:rPr lang="ru-RU" sz="4800" dirty="0" smtClean="0"/>
              <a:t>себялюбие</a:t>
            </a:r>
            <a:endParaRPr lang="ru-RU" sz="48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tx2"/>
                </a:solidFill>
              </a:rPr>
              <a:t>Задание.</a:t>
            </a:r>
            <a:br>
              <a:rPr lang="ru-RU" dirty="0" smtClean="0">
                <a:solidFill>
                  <a:schemeClr val="tx2"/>
                </a:solidFill>
              </a:rPr>
            </a:br>
            <a:r>
              <a:rPr lang="ru-RU" dirty="0" smtClean="0">
                <a:solidFill>
                  <a:schemeClr val="tx2"/>
                </a:solidFill>
              </a:rPr>
              <a:t>Распредели по группам:</a:t>
            </a:r>
            <a:endParaRPr lang="ru-RU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2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2" dur="20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7" dur="20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2" dur="20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7" dur="20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52" dur="20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chemeClr val="tx2"/>
                </a:solidFill>
              </a:rPr>
              <a:t>«Проверь себя!»</a:t>
            </a:r>
            <a:endParaRPr lang="ru-RU" b="1" dirty="0">
              <a:solidFill>
                <a:schemeClr val="tx2"/>
              </a:solidFill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428596" y="1571612"/>
          <a:ext cx="8358246" cy="4786348"/>
        </p:xfrm>
        <a:graphic>
          <a:graphicData uri="http://schemas.openxmlformats.org/drawingml/2006/table">
            <a:tbl>
              <a:tblPr/>
              <a:tblGrid>
                <a:gridCol w="4321503"/>
                <a:gridCol w="4036743"/>
              </a:tblGrid>
              <a:tr h="136752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>
                          <a:latin typeface="Times New Roman"/>
                          <a:ea typeface="Calibri"/>
                          <a:cs typeface="Times New Roman"/>
                        </a:rPr>
                        <a:t>Позитивные черты характера</a:t>
                      </a:r>
                      <a:endParaRPr lang="ru-RU" sz="3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>
                          <a:latin typeface="Times New Roman"/>
                          <a:ea typeface="Calibri"/>
                          <a:cs typeface="Times New Roman"/>
                        </a:rPr>
                        <a:t>Негативные черты характера</a:t>
                      </a:r>
                      <a:endParaRPr lang="ru-RU" sz="3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8376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>
                          <a:latin typeface="Times New Roman"/>
                          <a:ea typeface="Calibri"/>
                          <a:cs typeface="Times New Roman"/>
                        </a:rPr>
                        <a:t>Любовь</a:t>
                      </a:r>
                      <a:endParaRPr lang="ru-RU" sz="3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latin typeface="Times New Roman"/>
                          <a:ea typeface="Calibri"/>
                          <a:cs typeface="Times New Roman"/>
                        </a:rPr>
                        <a:t>Гнев</a:t>
                      </a:r>
                      <a:endParaRPr lang="ru-RU" sz="3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8376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>
                          <a:latin typeface="Times New Roman"/>
                          <a:ea typeface="Calibri"/>
                          <a:cs typeface="Times New Roman"/>
                        </a:rPr>
                        <a:t>Сострадание</a:t>
                      </a:r>
                      <a:endParaRPr lang="ru-RU" sz="3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latin typeface="Times New Roman"/>
                          <a:ea typeface="Calibri"/>
                          <a:cs typeface="Times New Roman"/>
                        </a:rPr>
                        <a:t>Зависть</a:t>
                      </a:r>
                      <a:endParaRPr lang="ru-RU" sz="3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8376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>
                          <a:latin typeface="Times New Roman"/>
                          <a:ea typeface="Calibri"/>
                          <a:cs typeface="Times New Roman"/>
                        </a:rPr>
                        <a:t>Сочувствие</a:t>
                      </a:r>
                      <a:endParaRPr lang="ru-RU" sz="3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latin typeface="Times New Roman"/>
                          <a:ea typeface="Calibri"/>
                          <a:cs typeface="Times New Roman"/>
                        </a:rPr>
                        <a:t>Жадность</a:t>
                      </a:r>
                      <a:endParaRPr lang="ru-RU" sz="3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8376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>
                          <a:latin typeface="Times New Roman"/>
                          <a:ea typeface="Calibri"/>
                          <a:cs typeface="Times New Roman"/>
                        </a:rPr>
                        <a:t>Забота</a:t>
                      </a:r>
                      <a:endParaRPr lang="ru-RU" sz="3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latin typeface="Times New Roman"/>
                          <a:ea typeface="Calibri"/>
                          <a:cs typeface="Times New Roman"/>
                        </a:rPr>
                        <a:t>Себялюбие</a:t>
                      </a:r>
                      <a:endParaRPr lang="ru-RU" sz="3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8376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>
                          <a:latin typeface="Times New Roman"/>
                          <a:ea typeface="Calibri"/>
                          <a:cs typeface="Times New Roman"/>
                        </a:rPr>
                        <a:t>Внимание</a:t>
                      </a:r>
                      <a:endParaRPr lang="ru-RU" sz="3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latin typeface="Times New Roman"/>
                          <a:ea typeface="Calibri"/>
                          <a:cs typeface="Times New Roman"/>
                        </a:rPr>
                        <a:t>Злость</a:t>
                      </a:r>
                      <a:endParaRPr lang="ru-RU" sz="3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524000"/>
            <a:ext cx="5900750" cy="2119314"/>
          </a:xfrm>
        </p:spPr>
        <p:txBody>
          <a:bodyPr>
            <a:normAutofit/>
          </a:bodyPr>
          <a:lstStyle/>
          <a:p>
            <a:r>
              <a:rPr lang="ru-RU" dirty="0" smtClean="0"/>
              <a:t>- Кого вы видите на этом слайде? </a:t>
            </a:r>
          </a:p>
          <a:p>
            <a:r>
              <a:rPr lang="ru-RU" dirty="0" smtClean="0"/>
              <a:t>- Какие чувства испытывают друг к другу участники этой сцены?</a:t>
            </a:r>
          </a:p>
          <a:p>
            <a:endParaRPr lang="ru-RU" dirty="0" smtClean="0"/>
          </a:p>
          <a:p>
            <a:endParaRPr lang="ru-RU" dirty="0" smtClean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chemeClr val="tx2"/>
                </a:solidFill>
              </a:rPr>
              <a:t>Задание.</a:t>
            </a:r>
            <a:endParaRPr lang="ru-RU" b="1" dirty="0">
              <a:solidFill>
                <a:schemeClr val="tx2"/>
              </a:solidFill>
            </a:endParaRPr>
          </a:p>
        </p:txBody>
      </p:sp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86512" y="571479"/>
            <a:ext cx="2286016" cy="33004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Содержимое 1"/>
          <p:cNvSpPr txBox="1">
            <a:spLocks/>
          </p:cNvSpPr>
          <p:nvPr/>
        </p:nvSpPr>
        <p:spPr>
          <a:xfrm>
            <a:off x="357158" y="3857628"/>
            <a:ext cx="8229600" cy="2333628"/>
          </a:xfrm>
          <a:prstGeom prst="rect">
            <a:avLst/>
          </a:prstGeom>
        </p:spPr>
        <p:txBody>
          <a:bodyPr vert="horz">
            <a:normAutofit fontScale="62500" lnSpcReduction="2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85000"/>
              <a:buFont typeface="Wingdings 2"/>
              <a:buChar char=""/>
              <a:tabLst/>
              <a:defRPr/>
            </a:pPr>
            <a:endParaRPr kumimoji="0" lang="ru-RU" sz="2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just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85000"/>
              <a:buFont typeface="Wingdings 2"/>
              <a:buChar char=""/>
              <a:tabLst/>
              <a:defRPr/>
            </a:pPr>
            <a:r>
              <a:rPr kumimoji="0" lang="ru-RU" sz="4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- Прочитайте в учебнике на стр. 27 предложение и прокомментируйте его </a:t>
            </a:r>
          </a:p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85000"/>
              <a:buFont typeface="Wingdings 2"/>
              <a:buNone/>
              <a:tabLst/>
              <a:defRPr/>
            </a:pPr>
            <a:r>
              <a:rPr kumimoji="0" lang="ru-RU" sz="4200" b="0" i="1" u="sng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«В буддизме считается, что, размышляя о доброте матерей, можно прийти к пониманию того, что же такое истинная самоотверженная любовь».</a:t>
            </a:r>
            <a:r>
              <a:rPr kumimoji="0" lang="ru-RU" sz="4200" b="0" i="0" u="sng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ru-RU" sz="4200" b="0" i="0" u="sng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524000"/>
            <a:ext cx="4829180" cy="4572000"/>
          </a:xfrm>
        </p:spPr>
        <p:txBody>
          <a:bodyPr/>
          <a:lstStyle/>
          <a:p>
            <a:r>
              <a:rPr lang="ru-RU" dirty="0" smtClean="0"/>
              <a:t>«Поскольку ребенок не может выжить без заботы других, любовь оказывается для него самым важным фактором. Счастливое детство, избавление от детских страхов и здоровое развитие уверенности в себе самым прямым образом зависят от любви»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err="1" smtClean="0">
                <a:solidFill>
                  <a:schemeClr val="tx2"/>
                </a:solidFill>
              </a:rPr>
              <a:t>Далай-Лама</a:t>
            </a:r>
            <a:r>
              <a:rPr lang="ru-RU" b="1" dirty="0" smtClean="0">
                <a:solidFill>
                  <a:schemeClr val="tx2"/>
                </a:solidFill>
              </a:rPr>
              <a:t> </a:t>
            </a:r>
            <a:r>
              <a:rPr b="1" smtClean="0">
                <a:solidFill>
                  <a:schemeClr val="tx2"/>
                </a:solidFill>
              </a:rPr>
              <a:t>XIV</a:t>
            </a:r>
            <a:r>
              <a:rPr lang="ru-RU" b="1" dirty="0" smtClean="0">
                <a:solidFill>
                  <a:schemeClr val="tx2"/>
                </a:solidFill>
              </a:rPr>
              <a:t>:</a:t>
            </a:r>
            <a:endParaRPr lang="ru-RU" b="1" dirty="0">
              <a:solidFill>
                <a:schemeClr val="tx2"/>
              </a:solidFill>
            </a:endParaRPr>
          </a:p>
        </p:txBody>
      </p:sp>
      <p:pic>
        <p:nvPicPr>
          <p:cNvPr id="4" name="Рисунок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29256" y="1643050"/>
            <a:ext cx="3143272" cy="3643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87</TotalTime>
  <Words>299</Words>
  <Application>Microsoft Office PowerPoint</Application>
  <PresentationFormat>Экран (4:3)</PresentationFormat>
  <Paragraphs>70</Paragraphs>
  <Slides>14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Бумажная</vt:lpstr>
      <vt:lpstr>Любовь к человеку и ценность человеческой жизни.</vt:lpstr>
      <vt:lpstr>Будда: </vt:lpstr>
      <vt:lpstr>Четыре Благородные Истины</vt:lpstr>
      <vt:lpstr>Восьмеричный Путь</vt:lpstr>
      <vt:lpstr>Восьмеричный Путь</vt:lpstr>
      <vt:lpstr>Задание. Распредели по группам:</vt:lpstr>
      <vt:lpstr>«Проверь себя!»</vt:lpstr>
      <vt:lpstr>Задание.</vt:lpstr>
      <vt:lpstr>Далай-Лама XIV:</vt:lpstr>
      <vt:lpstr>Притча -</vt:lpstr>
      <vt:lpstr>Вопросы:</vt:lpstr>
      <vt:lpstr>Как выполнять  домашнюю работу?</vt:lpstr>
      <vt:lpstr>ЧТО ДЕЛАТЬ?</vt:lpstr>
      <vt:lpstr>ОСНОВЫ БУДДИЙСКОЙ КУЛЬТУРЫ</vt:lpstr>
    </vt:vector>
  </TitlesOfParts>
  <Company>Персональный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ОСНОВЫ БУДДИЙСКОЙ КУЛЬТУРЫ</dc:title>
  <dc:creator>Виктор</dc:creator>
  <cp:lastModifiedBy>Tata</cp:lastModifiedBy>
  <cp:revision>17</cp:revision>
  <dcterms:created xsi:type="dcterms:W3CDTF">2012-02-15T18:28:10Z</dcterms:created>
  <dcterms:modified xsi:type="dcterms:W3CDTF">2013-03-12T10:46:43Z</dcterms:modified>
</cp:coreProperties>
</file>