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3"/>
  </p:notesMasterIdLst>
  <p:handoutMasterIdLst>
    <p:handoutMasterId r:id="rId24"/>
  </p:handoutMasterIdLst>
  <p:sldIdLst>
    <p:sldId id="276" r:id="rId2"/>
    <p:sldId id="277" r:id="rId3"/>
    <p:sldId id="272" r:id="rId4"/>
    <p:sldId id="268" r:id="rId5"/>
    <p:sldId id="270" r:id="rId6"/>
    <p:sldId id="271" r:id="rId7"/>
    <p:sldId id="264" r:id="rId8"/>
    <p:sldId id="257" r:id="rId9"/>
    <p:sldId id="265" r:id="rId10"/>
    <p:sldId id="267" r:id="rId11"/>
    <p:sldId id="258" r:id="rId12"/>
    <p:sldId id="259" r:id="rId13"/>
    <p:sldId id="260" r:id="rId14"/>
    <p:sldId id="273" r:id="rId15"/>
    <p:sldId id="275" r:id="rId16"/>
    <p:sldId id="261" r:id="rId17"/>
    <p:sldId id="262" r:id="rId18"/>
    <p:sldId id="274" r:id="rId19"/>
    <p:sldId id="266" r:id="rId20"/>
    <p:sldId id="269" r:id="rId21"/>
    <p:sldId id="263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2" autoAdjust="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580FBE-60F3-4325-8711-5B7502C33FB9}" type="datetimeFigureOut">
              <a:rPr lang="ru-RU" smtClean="0"/>
              <a:pPr/>
              <a:t>16.03.2013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2724E-C282-4A1B-8517-FF829BFF74A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37EA05-19EC-4C47-8401-306006FAF725}" type="datetimeFigureOut">
              <a:rPr lang="ru-RU" smtClean="0"/>
              <a:pPr/>
              <a:t>16.03.2013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987B40-52E7-41F1-B2FD-8BA41B8E4AA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987B40-52E7-41F1-B2FD-8BA41B8E4AA2}" type="slidenum">
              <a:rPr lang="ru-RU" smtClean="0"/>
              <a:pPr/>
              <a:t>20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EE16894-F276-4565-BFCA-0DE59DC8B4D4}" type="datetimeFigureOut">
              <a:rPr lang="ru-RU" smtClean="0"/>
              <a:pPr/>
              <a:t>16.03.2013</a:t>
            </a:fld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30FA84E-A83A-44B3-8FA1-6A94BF45FB7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E16894-F276-4565-BFCA-0DE59DC8B4D4}" type="datetimeFigureOut">
              <a:rPr lang="ru-RU" smtClean="0"/>
              <a:pPr/>
              <a:t>16.03.2013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0FA84E-A83A-44B3-8FA1-6A94BF45FB7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E16894-F276-4565-BFCA-0DE59DC8B4D4}" type="datetimeFigureOut">
              <a:rPr lang="ru-RU" smtClean="0"/>
              <a:pPr/>
              <a:t>16.03.2013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0FA84E-A83A-44B3-8FA1-6A94BF45FB7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E16894-F276-4565-BFCA-0DE59DC8B4D4}" type="datetimeFigureOut">
              <a:rPr lang="ru-RU" smtClean="0"/>
              <a:pPr/>
              <a:t>16.03.2013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0FA84E-A83A-44B3-8FA1-6A94BF45FB7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EE16894-F276-4565-BFCA-0DE59DC8B4D4}" type="datetimeFigureOut">
              <a:rPr lang="ru-RU" smtClean="0"/>
              <a:pPr/>
              <a:t>16.03.2013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30FA84E-A83A-44B3-8FA1-6A94BF45FB7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E16894-F276-4565-BFCA-0DE59DC8B4D4}" type="datetimeFigureOut">
              <a:rPr lang="ru-RU" smtClean="0"/>
              <a:pPr/>
              <a:t>16.03.2013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30FA84E-A83A-44B3-8FA1-6A94BF45FB7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E16894-F276-4565-BFCA-0DE59DC8B4D4}" type="datetimeFigureOut">
              <a:rPr lang="ru-RU" smtClean="0"/>
              <a:pPr/>
              <a:t>16.03.2013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30FA84E-A83A-44B3-8FA1-6A94BF45FB7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E16894-F276-4565-BFCA-0DE59DC8B4D4}" type="datetimeFigureOut">
              <a:rPr lang="ru-RU" smtClean="0"/>
              <a:pPr/>
              <a:t>16.03.2013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0FA84E-A83A-44B3-8FA1-6A94BF45FB7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E16894-F276-4565-BFCA-0DE59DC8B4D4}" type="datetimeFigureOut">
              <a:rPr lang="ru-RU" smtClean="0"/>
              <a:pPr/>
              <a:t>16.03.2013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30FA84E-A83A-44B3-8FA1-6A94BF45FB76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EE16894-F276-4565-BFCA-0DE59DC8B4D4}" type="datetimeFigureOut">
              <a:rPr lang="ru-RU" smtClean="0"/>
              <a:pPr/>
              <a:t>16.03.2013</a:t>
            </a:fld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30FA84E-A83A-44B3-8FA1-6A94BF45FB7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EE16894-F276-4565-BFCA-0DE59DC8B4D4}" type="datetimeFigureOut">
              <a:rPr lang="ru-RU" smtClean="0"/>
              <a:pPr/>
              <a:t>16.03.2013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30FA84E-A83A-44B3-8FA1-6A94BF45FB7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0EE16894-F276-4565-BFCA-0DE59DC8B4D4}" type="datetimeFigureOut">
              <a:rPr lang="ru-RU" smtClean="0"/>
              <a:pPr/>
              <a:t>16.03.2013</a:t>
            </a:fld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630FA84E-A83A-44B3-8FA1-6A94BF45FB76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p=6&amp;text=%D1%80%D0%B5%D0%B1%D1%83%D1%81%D1%8B%20%D0%B2%20%D0%BA%D0%B0%D1%80%D1%82%D0%B8%D0%BD%D0%BA%D0%B0%D1%85%20%D0%BF%D0%BE%20%D0%BC%D0%B0%D1%82%D0%B5%D0%BC%D0%B0%D1%82%D0%B8%D0%BA%D0%B5&amp;img_url=www.igraza.ru/images/stories/3.png&amp;pos=196&amp;rpt=simage" TargetMode="External"/><Relationship Id="rId13" Type="http://schemas.openxmlformats.org/officeDocument/2006/relationships/image" Target="../media/image20.jpeg"/><Relationship Id="rId3" Type="http://schemas.openxmlformats.org/officeDocument/2006/relationships/image" Target="../media/image14.jpeg"/><Relationship Id="rId7" Type="http://schemas.openxmlformats.org/officeDocument/2006/relationships/image" Target="../media/image17.jpeg"/><Relationship Id="rId12" Type="http://schemas.openxmlformats.org/officeDocument/2006/relationships/hyperlink" Target="http://images.yandex.ru/yandsearch?p=7&amp;text=%D1%80%D0%B5%D0%B1%D1%83%D1%81%D1%8B%20%D0%B2%20%D0%BA%D0%B0%D1%80%D1%82%D0%B8%D0%BD%D0%BA%D0%B0%D1%85%20%D0%BF%D0%BE%20%D0%BC%D0%B0%D1%82%D0%B5%D0%BC%D0%B0%D1%82%D0%B8%D0%BA%D0%B5&amp;img_url=kolyan.net/uploads/posts/2011-02/1297748110_r004.jpg&amp;pos=236&amp;rpt=simage" TargetMode="Externa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text=%D1%80%D0%B5%D0%B1%D1%83%D1%81%D1%8B%20%D0%B2%20%D0%BA%D0%B0%D1%80%D1%82%D0%B8%D0%BD%D0%BA%D0%B0%D1%85%20%D0%BF%D0%BE%20%D0%BC%D0%B0%D1%82%D0%B5%D0%BC%D0%B0%D1%82%D0%B8%D0%BA%D0%B5&amp;img_url=www.koipkro.kostroma.ru/Sharya/progim15/sva/DocLib30/%D0%B2%D0%BE%D1%81%D0%B5%D0%BC%D1%8C.jpg&amp;pos=4&amp;rpt=simage" TargetMode="External"/><Relationship Id="rId11" Type="http://schemas.openxmlformats.org/officeDocument/2006/relationships/image" Target="../media/image19.jpeg"/><Relationship Id="rId5" Type="http://schemas.openxmlformats.org/officeDocument/2006/relationships/image" Target="../media/image16.jpeg"/><Relationship Id="rId15" Type="http://schemas.openxmlformats.org/officeDocument/2006/relationships/image" Target="../media/image21.jpeg"/><Relationship Id="rId10" Type="http://schemas.openxmlformats.org/officeDocument/2006/relationships/hyperlink" Target="http://images.yandex.ru/yandsearch?p=6&amp;text=%D1%80%D0%B5%D0%B1%D1%83%D1%81%D1%8B%20%D0%B2%20%D0%BA%D0%B0%D1%80%D1%82%D0%B8%D0%BD%D0%BA%D0%B0%D1%85%20%D0%BF%D0%BE%20%D0%BC%D0%B0%D1%82%D0%B5%D0%BC%D0%B0%D1%82%D0%B8%D0%BA%D0%B5&amp;img_url=www.igraza.ru/images/stories/11.png&amp;pos=207&amp;rpt=simage" TargetMode="External"/><Relationship Id="rId4" Type="http://schemas.openxmlformats.org/officeDocument/2006/relationships/image" Target="../media/image15.jpeg"/><Relationship Id="rId9" Type="http://schemas.openxmlformats.org/officeDocument/2006/relationships/image" Target="../media/image18.jpeg"/><Relationship Id="rId14" Type="http://schemas.openxmlformats.org/officeDocument/2006/relationships/hyperlink" Target="http://images.yandex.ru/yandsearch?p=8&amp;text=%D1%80%D0%B5%D0%B1%D1%83%D1%81%D1%8B%20%D0%B2%20%D0%BA%D0%B0%D1%80%D1%82%D0%B8%D0%BD%D0%BA%D0%B0%D1%85%20%D0%BF%D0%BE%20%D0%BC%D0%B0%D1%82%D0%B5%D0%BC%D0%B0%D1%82%D0%B8%D0%BA%D0%B5&amp;img_url=www.igraza.ru/images/stories/9.png&amp;pos=250&amp;rpt=simage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hyperlink" Target="http://images.yandex.ru/yandsearch?text=%D0%BC%D0%B0%D1%82%D0%B5%D0%BC%D0%B0%D1%82%D0%B8%D0%BA%D0%B0%20%D0%B2%20%D0%BA%D0%B0%D1%80%D1%82%D0%B8%D0%BD%D0%BA%D0%B0%D1%85&amp;noreask=1&amp;img_url=cs9750.userapi.com/u993268/-14/x_fedc340f.jpg&amp;pos=10&amp;rpt=simage&amp;lr=213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hyperlink" Target="http://images.yandex.ru/yandsearch?text=%D1%86%D0%B8%D1%84%D0%B5%D1%80%D0%B1%D0%BB%D0%B0%D1%82%20%D0%B2%20%D0%BA%D0%B0%D1%80%D1%82%D0%B8%D0%BD%D0%BA%D0%B0%D1%85&amp;noreask=1&amp;img_url=img0.liveinternet.ru/images/attach/c/2/73/933/73933368_getImageCAGVSF20.jpg&amp;pos=3&amp;rpt=simage&amp;lr=213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img-2008-04.photosight.ru/01/2617508.jpg" TargetMode="External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jpeg"/><Relationship Id="rId4" Type="http://schemas.openxmlformats.org/officeDocument/2006/relationships/hyperlink" Target="http://images.yandex.ru/yandsearch?text=%D0%BA%D0%B0%D1%80%D1%82%D0%B8%D0%BD%D0%BA%D0%B8%20%D0%BF%D1%81%D0%B0&amp;img_url=http://melochi-jizni.ru/_ph/9/2/36191827.gif&amp;pos=5&amp;rpt=simage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hyperlink" Target="http://images.yandex.ru/yandsearch?p=1&amp;text=%D0%BF%D0%BE%D1%81%D0%BB%D0%BE%D0%B2%D0%B8%D1%86%D1%8B%20%D1%81%20%D1%87%D0%B8%D1%81%D0%BB%D0%B0%D0%BC%D0%B8%20%D0%B2%20%D0%BA%D0%B0%D1%80%D1%82%D0%B8%D0%BD%D0%BA%D0%B0%D1%85%20%D0%BF%D0%BE%20%D0%BC%D0%B0%D1%82%D0%B5%D0%BC%D0%B0%D1%82%D0%B8%D0%BA%D0%B5&amp;img_url=img0.liveinternet.ru/images/attach/c/1/58/313/58313037_veseluye_cifruy.png&amp;pos=31&amp;rpt=simag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hyperlink" Target="http://images.yandex.ru/yandsearch?text=%D0%BC%D0%B0%D1%82%D0%B5%D0%BC%D0%B0%D1%82%D0%B8%D0%BA%D0%B0%20%D0%B2%20%D0%BA%D0%B0%D1%80%D1%82%D0%B8%D0%BD%D0%BA%D0%B0%D1%85%204%20%D0%BA%D0%BB%D0%B0%D1%81%D1%81&amp;noreask=1&amp;img_url=www.edu.cap.ru/home/5394/13009590459229.jpg&amp;pos=1&amp;rpt=simage&amp;lr=213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images.yandex.ru/yandsearch?p=3&amp;text=%D0%BC%D0%B0%D1%82%D0%B5%D0%BC%D0%B0%D1%82%D0%B8%D0%BA%D0%B0%20%D0%B2%20%D0%BA%D0%B0%D1%80%D1%82%D0%B8%D0%BD%D0%BA%D0%B0%D1%85&amp;noreask=1&amp;img_url=www.uky.edu/Education/EDP/EthicsQuest/webethicalmi_files/image002.gif&amp;pos=104&amp;rpt=simage&amp;lr=213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images.yandex.ru/yandsearch?p=1&amp;text=%D0%BC%D0%B0%D1%82%D0%B5%D0%BC%D0%B0%D1%82%D0%B8%D0%BA%D0%B0%20%D0%B2%20%D0%BA%D0%B0%D1%80%D1%82%D0%B8%D0%BD%D0%BA%D0%B0%D1%85%204%20%D0%BA%D0%BB%D0%B0%D1%81%D1%81&amp;noreask=1&amp;img_url=www.koipkro.kostroma.ru/BuyR/ChBor/ych/13/ucheniki_w450_h468.jpg&amp;pos=47&amp;rpt=simage&amp;lr=213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p=2&amp;text=%D0%BC%D0%B0%D1%82%D0%B5%D0%BC%D0%B0%D1%82%D0%B8%D0%BA%D0%B0%20%D0%B2%20%D0%BA%D0%B0%D1%80%D1%82%D0%B8%D0%BD%D0%BA%D0%B0%D1%85&amp;noreask=1&amp;img_url=4875371.ucoz.ru/rebjata/potreniruemsja.png&amp;pos=82&amp;rpt=simage&amp;lr=213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hyperlink" Target="http://images.yandex.ru/yandsearch?p=4&amp;text=%D0%BC%D0%B0%D1%82%D0%B5%D0%BC%D0%B0%D1%82%D0%B8%D0%BA%D0%B0%20%D0%B2%20%D0%BA%D0%B0%D1%80%D1%82%D0%B8%D0%BD%D0%BA%D0%B0%D1%85&amp;noreask=1&amp;img_url=www.ledinn.ru/userfiles/28131967(1).jpg&amp;pos=131&amp;rpt=simage&amp;lr=21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images.yandex.ru/yandsearch?p=7&amp;text=%D0%BC%D0%B0%D1%82%D0%B5%D0%BC%D0%B0%D1%82%D0%B8%D0%BA%D0%B0%20%D0%B2%20%D0%BA%D0%B0%D1%80%D1%82%D0%B8%D0%BD%D0%BA%D0%B0%D1%85%204%20%D0%BA%D0%BB%D0%B0%D1%81%D1%81&amp;noreask=1&amp;img_url=www.edu.cap.ru/home/5328/kartinki/rebenok.jpg&amp;pos=232&amp;rpt=simage&amp;lr=213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images.yandex.ru/yandsearch?p=2&amp;text=%D0%BC%D0%B0%D1%82%D0%B5%D0%BC%D0%B0%D1%82%D0%B8%D0%BA%D0%B0%20%D0%B2%20%D0%BA%D0%B0%D1%80%D1%82%D0%B8%D0%BD%D0%BA%D0%B0%D1%85&amp;noreask=1&amp;img_url=mathtnotes.webs.com/22346.jpg&amp;pos=63&amp;rpt=simage&amp;lr=21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ПРЕЗЕНТАЦИЯ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Учителя начальной школы</a:t>
            </a:r>
          </a:p>
          <a:p>
            <a:pPr algn="r">
              <a:buNone/>
            </a:pPr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ГБОУ СОШ №48</a:t>
            </a:r>
          </a:p>
          <a:p>
            <a:pPr algn="r">
              <a:buNone/>
            </a:pPr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Чернышовой О.В.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к уроку математики во 2 классе: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«Сложение и вычитание. Устные приёмы вычислений» 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(урок-соревнование)</a:t>
            </a:r>
          </a:p>
          <a:p>
            <a:pPr algn="r">
              <a:buNone/>
            </a:pPr>
            <a:endParaRPr lang="ru-RU" b="1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2383376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002060"/>
                </a:solidFill>
                <a:effectLst/>
              </a:rPr>
              <a:t>Геометрия </a:t>
            </a:r>
            <a:br>
              <a:rPr lang="ru-RU" sz="6000" b="1" dirty="0" smtClean="0">
                <a:solidFill>
                  <a:srgbClr val="002060"/>
                </a:solidFill>
                <a:effectLst/>
              </a:rPr>
            </a:br>
            <a:r>
              <a:rPr lang="ru-RU" sz="4000" b="1" dirty="0" smtClean="0">
                <a:solidFill>
                  <a:schemeClr val="tx2">
                    <a:lumMod val="10000"/>
                  </a:schemeClr>
                </a:solidFill>
                <a:effectLst/>
              </a:rPr>
              <a:t>Сколько всего прямоугольников?</a:t>
            </a:r>
            <a:endParaRPr lang="ru-RU" sz="4000" b="1" dirty="0">
              <a:solidFill>
                <a:schemeClr val="tx2">
                  <a:lumMod val="10000"/>
                </a:schemeClr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63688" y="2852936"/>
            <a:ext cx="2808312" cy="1584176"/>
          </a:xfrm>
          <a:prstGeom prst="rect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572000" y="4437112"/>
            <a:ext cx="2808312" cy="1728192"/>
          </a:xfrm>
          <a:prstGeom prst="rect">
            <a:avLst/>
          </a:prstGeom>
          <a:solidFill>
            <a:srgbClr val="7030A0"/>
          </a:solidFill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763688" y="4437112"/>
            <a:ext cx="2808312" cy="1728192"/>
          </a:xfrm>
          <a:prstGeom prst="rect">
            <a:avLst/>
          </a:prstGeom>
          <a:solidFill>
            <a:srgbClr val="7030A0"/>
          </a:solidFill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572000" y="2852936"/>
            <a:ext cx="2808312" cy="1584176"/>
          </a:xfrm>
          <a:prstGeom prst="rect">
            <a:avLst/>
          </a:prstGeom>
          <a:solidFill>
            <a:srgbClr val="7030A0"/>
          </a:solidFill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9" name="Picture 2" descr="http://forum.materinstvo.ru/uploads/1285681208/post-88874-1285701917_thumb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1560" y="404664"/>
            <a:ext cx="2160240" cy="216024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>
                <a:solidFill>
                  <a:srgbClr val="002060"/>
                </a:solidFill>
                <a:effectLst/>
              </a:rPr>
              <a:t>Ребусы</a:t>
            </a:r>
            <a:endParaRPr lang="ru-RU" sz="6000" b="1" dirty="0">
              <a:solidFill>
                <a:srgbClr val="002060"/>
              </a:solidFill>
              <a:effectLst/>
            </a:endParaRPr>
          </a:p>
        </p:txBody>
      </p:sp>
      <p:pic>
        <p:nvPicPr>
          <p:cNvPr id="4" name="Содержимое 3" descr="http://samarapedsovet.ru/_ld/0/39307541.jpg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63888" y="3068960"/>
            <a:ext cx="220027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samarapedsovet.ru/_ld/0/10100218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844824"/>
            <a:ext cx="2124075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samarapedsovet.ru/_ld/0/79038131.jpg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635896" y="5517232"/>
            <a:ext cx="212407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samarapedsovet.ru/_ld/0/52856862.jpg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563888" y="4221088"/>
            <a:ext cx="20955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6" name="Picture 6" descr="http://im7-tub-ru.yandex.net/i?id=119926032-21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04248" y="2420888"/>
            <a:ext cx="1876425" cy="1428750"/>
          </a:xfrm>
          <a:prstGeom prst="rect">
            <a:avLst/>
          </a:prstGeom>
          <a:noFill/>
        </p:spPr>
      </p:pic>
      <p:pic>
        <p:nvPicPr>
          <p:cNvPr id="30732" name="Picture 12" descr="http://im5-tub-ru.yandex.net/i?id=228104447-20-72&amp;n=21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95536" y="1700808"/>
            <a:ext cx="2857500" cy="1143001"/>
          </a:xfrm>
          <a:prstGeom prst="rect">
            <a:avLst/>
          </a:prstGeom>
          <a:noFill/>
        </p:spPr>
      </p:pic>
      <p:pic>
        <p:nvPicPr>
          <p:cNvPr id="30734" name="Picture 14" descr="http://im0-tub-ru.yandex.net/i?id=228099589-58-72&amp;n=21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95536" y="3356992"/>
            <a:ext cx="2857500" cy="1143001"/>
          </a:xfrm>
          <a:prstGeom prst="rect">
            <a:avLst/>
          </a:prstGeom>
          <a:noFill/>
        </p:spPr>
      </p:pic>
      <p:pic>
        <p:nvPicPr>
          <p:cNvPr id="30736" name="Picture 16" descr="http://im0-tub-ru.yandex.net/i?id=163063063-45-72&amp;n=21">
            <a:hlinkClick r:id="rId12"/>
          </p:cNvPr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28184" y="4725144"/>
            <a:ext cx="2641476" cy="1209676"/>
          </a:xfrm>
          <a:prstGeom prst="rect">
            <a:avLst/>
          </a:prstGeom>
          <a:noFill/>
        </p:spPr>
      </p:pic>
      <p:pic>
        <p:nvPicPr>
          <p:cNvPr id="30738" name="Picture 18" descr="http://im4-tub-ru.yandex.net/i?id=241815446-59-72&amp;n=21">
            <a:hlinkClick r:id="rId14"/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7544" y="5013176"/>
            <a:ext cx="2857500" cy="1143001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735304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  <a:effectLst/>
              </a:rPr>
              <a:t> </a:t>
            </a:r>
            <a:r>
              <a:rPr lang="ru-RU" sz="5400" b="1" dirty="0" smtClean="0">
                <a:solidFill>
                  <a:srgbClr val="002060"/>
                </a:solidFill>
                <a:effectLst/>
              </a:rPr>
              <a:t>Конкурс  «Пирамида» </a:t>
            </a:r>
            <a:r>
              <a:rPr lang="ru-RU" sz="4000" b="1" dirty="0" smtClean="0">
                <a:solidFill>
                  <a:schemeClr val="tx2">
                    <a:lumMod val="10000"/>
                  </a:schemeClr>
                </a:solidFill>
                <a:effectLst/>
              </a:rPr>
              <a:t>Сколько всего мячей?</a:t>
            </a:r>
            <a:endParaRPr lang="ru-RU" sz="4000" b="1" dirty="0">
              <a:solidFill>
                <a:schemeClr val="tx2">
                  <a:lumMod val="10000"/>
                </a:schemeClr>
              </a:solidFill>
              <a:effectLst/>
            </a:endParaRPr>
          </a:p>
        </p:txBody>
      </p:sp>
      <p:pic>
        <p:nvPicPr>
          <p:cNvPr id="1026" name="Picture 2" descr="http://samarapedsovet.ru/_ld/0/7395969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2132856"/>
            <a:ext cx="4680520" cy="439248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002060"/>
                </a:solidFill>
                <a:effectLst/>
              </a:rPr>
              <a:t>«Угадай знак»     </a:t>
            </a:r>
            <a:r>
              <a:rPr lang="ru-RU" sz="6000" b="1" dirty="0" smtClean="0">
                <a:solidFill>
                  <a:srgbClr val="002060"/>
                </a:solidFill>
              </a:rPr>
              <a:t>+ -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5400" dirty="0" smtClean="0">
                <a:solidFill>
                  <a:schemeClr val="tx2">
                    <a:lumMod val="10000"/>
                  </a:schemeClr>
                </a:solidFill>
              </a:rPr>
              <a:t>5?4?3?2?1=3</a:t>
            </a:r>
          </a:p>
          <a:p>
            <a:endParaRPr lang="ru-RU" dirty="0">
              <a:solidFill>
                <a:schemeClr val="tx2">
                  <a:lumMod val="10000"/>
                </a:schemeClr>
              </a:solidFill>
            </a:endParaRPr>
          </a:p>
          <a:p>
            <a:pPr>
              <a:buNone/>
            </a:pPr>
            <a:r>
              <a:rPr lang="ru-RU" sz="5400" dirty="0" smtClean="0">
                <a:solidFill>
                  <a:schemeClr val="tx2">
                    <a:lumMod val="10000"/>
                  </a:schemeClr>
                </a:solidFill>
              </a:rPr>
              <a:t>5?4?3?2?1=5</a:t>
            </a:r>
          </a:p>
          <a:p>
            <a:pPr>
              <a:buNone/>
            </a:pPr>
            <a:endParaRPr lang="ru-RU" sz="5400" dirty="0">
              <a:solidFill>
                <a:schemeClr val="tx2">
                  <a:lumMod val="10000"/>
                </a:schemeClr>
              </a:solidFill>
            </a:endParaRPr>
          </a:p>
          <a:p>
            <a:pPr>
              <a:buNone/>
            </a:pPr>
            <a:r>
              <a:rPr lang="ru-RU" sz="5400" dirty="0" smtClean="0">
                <a:solidFill>
                  <a:schemeClr val="tx2">
                    <a:lumMod val="10000"/>
                  </a:schemeClr>
                </a:solidFill>
              </a:rPr>
              <a:t>5?4?3?2?1=7</a:t>
            </a:r>
            <a:endParaRPr lang="ru-RU" sz="5400" dirty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28674" name="Picture 2" descr="http://im2-tub-ru.yandex.net/i?id=89884956-05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2132856"/>
            <a:ext cx="3153899" cy="3168352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«Магический квадрат»</a:t>
            </a:r>
            <a:endParaRPr lang="ru-RU" sz="4800" b="1" dirty="0">
              <a:solidFill>
                <a:schemeClr val="accent1">
                  <a:lumMod val="50000"/>
                </a:schemeClr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44008" y="2564904"/>
            <a:ext cx="936104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14</a:t>
            </a:r>
            <a:endParaRPr lang="ru-RU" sz="2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16216" y="4149080"/>
            <a:ext cx="936104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44008" y="3356992"/>
            <a:ext cx="936104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580112" y="4149080"/>
            <a:ext cx="936104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580112" y="3356992"/>
            <a:ext cx="936104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16216" y="3356992"/>
            <a:ext cx="936104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9</a:t>
            </a:r>
            <a:endParaRPr lang="ru-RU" sz="2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580112" y="2564904"/>
            <a:ext cx="936104" cy="79208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15</a:t>
            </a:r>
            <a:endParaRPr lang="ru-RU" sz="2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516216" y="2564904"/>
            <a:ext cx="936104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n w="12700">
                  <a:solidFill>
                    <a:sysClr val="windowText" lastClr="000000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16</a:t>
            </a:r>
            <a:endParaRPr lang="ru-RU" sz="2400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644008" y="4149080"/>
            <a:ext cx="936104" cy="792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3796" name="Picture 4" descr="http://img0.liveinternet.ru/images/attach/c/4/78/772/78772702_school0301.pn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5576" y="2492896"/>
            <a:ext cx="3357443" cy="3303662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Физминутка.</a:t>
            </a:r>
            <a:endParaRPr lang="ru-RU" sz="6000" b="1" dirty="0">
              <a:solidFill>
                <a:schemeClr val="accent1">
                  <a:lumMod val="50000"/>
                </a:schemeClr>
              </a:solidFill>
              <a:effectLst/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971600" y="2132856"/>
            <a:ext cx="1944216" cy="2160240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Равнобедренный треугольник 4"/>
          <p:cNvSpPr/>
          <p:nvPr/>
        </p:nvSpPr>
        <p:spPr>
          <a:xfrm rot="10800000">
            <a:off x="3563888" y="2204864"/>
            <a:ext cx="1944216" cy="2160240"/>
          </a:xfrm>
          <a:prstGeom prst="triangl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6300192" y="1772816"/>
            <a:ext cx="1512168" cy="122413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6228184" y="2996952"/>
            <a:ext cx="1584176" cy="158417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вал 7"/>
          <p:cNvSpPr/>
          <p:nvPr/>
        </p:nvSpPr>
        <p:spPr>
          <a:xfrm rot="5400000">
            <a:off x="3671900" y="4977172"/>
            <a:ext cx="1512168" cy="115212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2411760" y="4797152"/>
            <a:ext cx="1440160" cy="158417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56792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solidFill>
                  <a:srgbClr val="002060"/>
                </a:solidFill>
                <a:effectLst/>
              </a:rPr>
              <a:t>Головоломки - </a:t>
            </a:r>
            <a:br>
              <a:rPr lang="ru-RU" sz="4800" b="1" dirty="0" smtClean="0">
                <a:solidFill>
                  <a:srgbClr val="002060"/>
                </a:solidFill>
                <a:effectLst/>
              </a:rPr>
            </a:br>
            <a:r>
              <a:rPr lang="ru-RU" sz="4800" b="1" dirty="0" smtClean="0">
                <a:solidFill>
                  <a:srgbClr val="002060"/>
                </a:solidFill>
                <a:effectLst/>
              </a:rPr>
              <a:t>гимнастика для ума</a:t>
            </a:r>
            <a:endParaRPr lang="ru-RU" sz="4800" b="1" dirty="0">
              <a:solidFill>
                <a:srgbClr val="002060"/>
              </a:solidFill>
              <a:effectLst/>
            </a:endParaRPr>
          </a:p>
        </p:txBody>
      </p:sp>
      <p:pic>
        <p:nvPicPr>
          <p:cNvPr id="27652" name="Picture 4" descr="http://im6-tub-ru.yandex.net/i?id=954342128-48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920" y="2492896"/>
            <a:ext cx="3816424" cy="374441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683568" y="2780928"/>
            <a:ext cx="2304256" cy="2160240"/>
          </a:xfrm>
          <a:prstGeom prst="rect">
            <a:avLst/>
          </a:prstGeom>
          <a:solidFill>
            <a:schemeClr val="accent5"/>
          </a:solidFill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Задачкино</a:t>
            </a:r>
            <a:endParaRPr lang="ru-RU" sz="6000" b="1" dirty="0">
              <a:solidFill>
                <a:schemeClr val="accent1">
                  <a:lumMod val="50000"/>
                </a:schemeClr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По тропинке вдоль кустов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Шло 11 хвостов.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Насчитать я также смог,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Что шагало 30 ног.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Это вместе шли куда-то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Индюки и жеребята: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А теперь вопрос таков: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Сколько было индюков?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Спросим также у ребят: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b="1" dirty="0" smtClean="0">
                <a:solidFill>
                  <a:schemeClr val="tx2">
                    <a:lumMod val="10000"/>
                  </a:schemeClr>
                </a:solidFill>
              </a:rPr>
              <a:t>Сколько было жеребят?</a:t>
            </a:r>
          </a:p>
          <a:p>
            <a:endParaRPr lang="ru-RU" dirty="0"/>
          </a:p>
        </p:txBody>
      </p:sp>
      <p:pic>
        <p:nvPicPr>
          <p:cNvPr id="5" name="Picture 5" descr="toymart_4725_02bi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660232" y="1412776"/>
            <a:ext cx="2016448" cy="2016448"/>
          </a:xfrm>
          <a:prstGeom prst="rect">
            <a:avLst/>
          </a:prstGeom>
          <a:noFill/>
        </p:spPr>
      </p:pic>
      <p:pic>
        <p:nvPicPr>
          <p:cNvPr id="7" name="Picture 7" descr="Картинка 11 из 2868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652120" y="3501008"/>
            <a:ext cx="3096518" cy="302069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Задачкино</a:t>
            </a:r>
            <a:endParaRPr lang="ru-RU" sz="6000" dirty="0"/>
          </a:p>
        </p:txBody>
      </p:sp>
      <p:pic>
        <p:nvPicPr>
          <p:cNvPr id="1026" name="Picture 2" descr="http://www.chine-chinois.com/blog-chine/wp-content/uploads/2008/12/porc-contamin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779912" y="2132856"/>
            <a:ext cx="2061229" cy="1735772"/>
          </a:xfrm>
          <a:prstGeom prst="rect">
            <a:avLst/>
          </a:prstGeom>
          <a:noFill/>
        </p:spPr>
      </p:pic>
      <p:pic>
        <p:nvPicPr>
          <p:cNvPr id="1032" name="Picture 8" descr="http://www.modernlib.ru/books/bse/bolshaya_sovetskaya_enciklopediya_ci/i009-001-21094249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2204864"/>
            <a:ext cx="1944216" cy="1626354"/>
          </a:xfrm>
          <a:prstGeom prst="rect">
            <a:avLst/>
          </a:prstGeom>
          <a:noFill/>
        </p:spPr>
      </p:pic>
      <p:pic>
        <p:nvPicPr>
          <p:cNvPr id="1034" name="Picture 10" descr="http://im0-tub-ru.yandex.net/i?id=260847608-18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59632" y="2204864"/>
            <a:ext cx="1792279" cy="1698843"/>
          </a:xfrm>
          <a:prstGeom prst="rect">
            <a:avLst/>
          </a:prstGeom>
          <a:noFill/>
        </p:spPr>
      </p:pic>
      <p:sp>
        <p:nvSpPr>
          <p:cNvPr id="10" name="Правая фигурная скобка 9"/>
          <p:cNvSpPr/>
          <p:nvPr/>
        </p:nvSpPr>
        <p:spPr>
          <a:xfrm rot="5400000">
            <a:off x="3131840" y="1484784"/>
            <a:ext cx="432048" cy="5184576"/>
          </a:xfrm>
          <a:prstGeom prst="rightBrace">
            <a:avLst>
              <a:gd name="adj1" fmla="val 8333"/>
              <a:gd name="adj2" fmla="val 50000"/>
            </a:avLst>
          </a:prstGeom>
          <a:solidFill>
            <a:schemeClr val="tx2">
              <a:lumMod val="10000"/>
            </a:schemeClr>
          </a:solidFill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12" name="Правая фигурная скобка 11"/>
          <p:cNvSpPr/>
          <p:nvPr/>
        </p:nvSpPr>
        <p:spPr>
          <a:xfrm rot="16200000">
            <a:off x="5904148" y="-495436"/>
            <a:ext cx="432048" cy="5112568"/>
          </a:xfrm>
          <a:prstGeom prst="rightBrace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699792" y="4293096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tx2">
                    <a:lumMod val="10000"/>
                  </a:schemeClr>
                </a:solidFill>
              </a:rPr>
              <a:t>64 кг</a:t>
            </a:r>
            <a:endParaRPr lang="ru-RU" sz="32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08104" y="1412776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tx2">
                    <a:lumMod val="10000"/>
                  </a:schemeClr>
                </a:solidFill>
              </a:rPr>
              <a:t>64 кг</a:t>
            </a:r>
            <a:endParaRPr lang="ru-RU" sz="3200" b="1" dirty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15" name="Picture 8" descr="http://www.modernlib.ru/books/bse/bolshaya_sovetskaya_enciklopediya_ci/i009-001-21094249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5013176"/>
            <a:ext cx="1887922" cy="1579263"/>
          </a:xfrm>
          <a:prstGeom prst="rect">
            <a:avLst/>
          </a:prstGeom>
          <a:noFill/>
        </p:spPr>
      </p:pic>
      <p:pic>
        <p:nvPicPr>
          <p:cNvPr id="16" name="Picture 10" descr="http://im0-tub-ru.yandex.net/i?id=260847608-18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00192" y="5013176"/>
            <a:ext cx="1656184" cy="1569843"/>
          </a:xfrm>
          <a:prstGeom prst="rect">
            <a:avLst/>
          </a:prstGeom>
          <a:noFill/>
        </p:spPr>
      </p:pic>
      <p:sp>
        <p:nvSpPr>
          <p:cNvPr id="18" name="Левая фигурная скобка 17"/>
          <p:cNvSpPr/>
          <p:nvPr/>
        </p:nvSpPr>
        <p:spPr>
          <a:xfrm rot="5400000">
            <a:off x="5976156" y="3032956"/>
            <a:ext cx="360040" cy="3600400"/>
          </a:xfrm>
          <a:prstGeom prst="leftBrace">
            <a:avLst/>
          </a:prstGeom>
          <a:solidFill>
            <a:schemeClr val="accent2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5436096" y="4077072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tx2">
                    <a:lumMod val="10000"/>
                  </a:schemeClr>
                </a:solidFill>
              </a:rPr>
              <a:t>60 кг</a:t>
            </a:r>
            <a:endParaRPr lang="ru-RU" sz="3200" b="1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872208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>
                <a:solidFill>
                  <a:srgbClr val="002060"/>
                </a:solidFill>
                <a:effectLst/>
              </a:rPr>
              <a:t>Пословицы с числами </a:t>
            </a:r>
            <a:r>
              <a:rPr lang="ru-RU" sz="4900" b="1" dirty="0" smtClean="0">
                <a:solidFill>
                  <a:schemeClr val="tx2">
                    <a:lumMod val="10000"/>
                  </a:schemeClr>
                </a:solidFill>
                <a:effectLst/>
              </a:rPr>
              <a:t>Вспомни пословицы!</a:t>
            </a:r>
            <a:endParaRPr lang="ru-RU" sz="4900" b="1" dirty="0">
              <a:solidFill>
                <a:schemeClr val="tx2">
                  <a:lumMod val="10000"/>
                </a:schemeClr>
              </a:solidFill>
              <a:effectLst/>
            </a:endParaRPr>
          </a:p>
        </p:txBody>
      </p:sp>
      <p:pic>
        <p:nvPicPr>
          <p:cNvPr id="48130" name="Picture 2" descr="http://im5-tub-ru.yandex.net/i?id=487094420-08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348880"/>
            <a:ext cx="7488832" cy="396044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03848" y="260648"/>
            <a:ext cx="5940152" cy="2376264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Турнир  любителей прекрасной науки математики</a:t>
            </a:r>
            <a:endParaRPr lang="ru-RU" sz="4400" b="1" dirty="0">
              <a:solidFill>
                <a:schemeClr val="accent1">
                  <a:lumMod val="50000"/>
                </a:schemeClr>
              </a:solidFill>
              <a:effectLst/>
            </a:endParaRPr>
          </a:p>
        </p:txBody>
      </p:sp>
      <p:pic>
        <p:nvPicPr>
          <p:cNvPr id="34818" name="Picture 2" descr="http://im4-tub-ru.yandex.net/i?id=222009751-44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3861048"/>
            <a:ext cx="4248472" cy="2758748"/>
          </a:xfrm>
          <a:prstGeom prst="rect">
            <a:avLst/>
          </a:prstGeom>
          <a:noFill/>
        </p:spPr>
      </p:pic>
      <p:pic>
        <p:nvPicPr>
          <p:cNvPr id="34820" name="Picture 4" descr="http://im5-tub-ru.yandex.net/i?id=146472291-19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2880320" cy="3000333"/>
          </a:xfrm>
          <a:prstGeom prst="rect">
            <a:avLst/>
          </a:prstGeom>
          <a:noFill/>
        </p:spPr>
      </p:pic>
      <p:pic>
        <p:nvPicPr>
          <p:cNvPr id="34822" name="Picture 6" descr="http://im2-tub-ru.yandex.net/i?id=412139507-59-72&amp;n=21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228184" y="4005064"/>
            <a:ext cx="2448272" cy="237626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002060"/>
                </a:solidFill>
                <a:effectLst/>
              </a:rPr>
              <a:t>Математические шутки</a:t>
            </a:r>
            <a:endParaRPr lang="ru-RU" sz="5400" b="1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00200"/>
            <a:ext cx="5760640" cy="4525963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Сколько червяков стали добычей стрижа?</a:t>
            </a:r>
          </a:p>
          <a:p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Сколько мальчиков имеют родинки на щеке?</a:t>
            </a:r>
          </a:p>
          <a:p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Сколько рыб оказалось внутри щуки?</a:t>
            </a:r>
          </a:p>
          <a:p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Сколько кошек мяукает за дверью в сарае?</a:t>
            </a:r>
            <a:endParaRPr lang="ru-RU" sz="3600" dirty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6" name="Picture 2" descr="http://im6-tub-ru.yandex.net/i?id=53768285-52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71274" y="2204864"/>
            <a:ext cx="2662382" cy="295232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>
                <a:solidFill>
                  <a:srgbClr val="002060"/>
                </a:solidFill>
              </a:rPr>
              <a:t>Подведение итогов</a:t>
            </a: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67744" y="1600200"/>
            <a:ext cx="6408712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>
                <a:solidFill>
                  <a:schemeClr val="tx2">
                    <a:lumMod val="10000"/>
                  </a:schemeClr>
                </a:solidFill>
              </a:rPr>
              <a:t>Вот закончилась игра,</a:t>
            </a:r>
          </a:p>
          <a:p>
            <a:pPr algn="ctr">
              <a:buNone/>
            </a:pPr>
            <a:r>
              <a:rPr lang="ru-RU" sz="4400" b="1" dirty="0">
                <a:solidFill>
                  <a:schemeClr val="tx2">
                    <a:lumMod val="10000"/>
                  </a:schemeClr>
                </a:solidFill>
              </a:rPr>
              <a:t>Результат узнать пора</a:t>
            </a:r>
          </a:p>
          <a:p>
            <a:pPr algn="ctr">
              <a:buNone/>
            </a:pPr>
            <a:r>
              <a:rPr lang="ru-RU" sz="4400" b="1" dirty="0">
                <a:solidFill>
                  <a:schemeClr val="tx2">
                    <a:lumMod val="10000"/>
                  </a:schemeClr>
                </a:solidFill>
              </a:rPr>
              <a:t>Кто же лучше всех трудился,</a:t>
            </a:r>
          </a:p>
          <a:p>
            <a:pPr algn="ctr">
              <a:buNone/>
            </a:pPr>
            <a:r>
              <a:rPr lang="ru-RU" sz="4400" b="1" dirty="0" smtClean="0">
                <a:solidFill>
                  <a:schemeClr val="tx2">
                    <a:lumMod val="10000"/>
                  </a:schemeClr>
                </a:solidFill>
              </a:rPr>
              <a:t>И в турнире </a:t>
            </a:r>
            <a:r>
              <a:rPr lang="ru-RU" sz="4400" b="1" dirty="0">
                <a:solidFill>
                  <a:schemeClr val="tx2">
                    <a:lumMod val="10000"/>
                  </a:schemeClr>
                </a:solidFill>
              </a:rPr>
              <a:t>отличился?</a:t>
            </a:r>
          </a:p>
          <a:p>
            <a:pPr algn="ctr"/>
            <a:endParaRPr lang="ru-RU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5602" name="Picture 2" descr="http://im5-tub-ru.yandex.net/i?id=476197876-15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916832"/>
            <a:ext cx="2088232" cy="396044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80528" y="404664"/>
            <a:ext cx="9001000" cy="3456384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«Математику уже за то учить следует, что она ум в порядок приводит.»</a:t>
            </a:r>
            <a:r>
              <a:rPr lang="ru-RU" sz="4000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/>
            </a:r>
            <a:br>
              <a:rPr lang="ru-RU" sz="4000" dirty="0" smtClean="0">
                <a:solidFill>
                  <a:schemeClr val="accent1">
                    <a:lumMod val="50000"/>
                  </a:schemeClr>
                </a:solidFill>
                <a:effectLst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	</a:t>
            </a:r>
            <a:r>
              <a:rPr lang="ru-RU" b="1" dirty="0" smtClean="0">
                <a:solidFill>
                  <a:schemeClr val="tx2">
                    <a:lumMod val="10000"/>
                  </a:schemeClr>
                </a:solidFill>
                <a:effectLst/>
              </a:rPr>
              <a:t>Михаил</a:t>
            </a:r>
            <a:br>
              <a:rPr lang="ru-RU" b="1" dirty="0" smtClean="0">
                <a:solidFill>
                  <a:schemeClr val="tx2">
                    <a:lumMod val="10000"/>
                  </a:schemeClr>
                </a:solidFill>
                <a:effectLst/>
              </a:rPr>
            </a:br>
            <a:r>
              <a:rPr lang="ru-RU" b="1" dirty="0" smtClean="0">
                <a:solidFill>
                  <a:schemeClr val="tx2">
                    <a:lumMod val="10000"/>
                  </a:schemeClr>
                </a:solidFill>
                <a:effectLst/>
              </a:rPr>
              <a:t>Васильевич</a:t>
            </a:r>
            <a:br>
              <a:rPr lang="ru-RU" b="1" dirty="0" smtClean="0">
                <a:solidFill>
                  <a:schemeClr val="tx2">
                    <a:lumMod val="10000"/>
                  </a:schemeClr>
                </a:solidFill>
                <a:effectLst/>
              </a:rPr>
            </a:br>
            <a:r>
              <a:rPr lang="ru-RU" b="1" dirty="0" smtClean="0">
                <a:solidFill>
                  <a:schemeClr val="tx2">
                    <a:lumMod val="10000"/>
                  </a:schemeClr>
                </a:solidFill>
                <a:effectLst/>
              </a:rPr>
              <a:t>Ломоносов</a:t>
            </a:r>
            <a:endParaRPr lang="ru-RU" b="1" dirty="0">
              <a:solidFill>
                <a:schemeClr val="tx2">
                  <a:lumMod val="10000"/>
                </a:schemeClr>
              </a:solidFill>
              <a:effectLst/>
            </a:endParaRPr>
          </a:p>
        </p:txBody>
      </p:sp>
      <p:pic>
        <p:nvPicPr>
          <p:cNvPr id="32770" name="Picture 2" descr="Михаил Васильевич Ломоносов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988840"/>
            <a:ext cx="3456384" cy="431068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363272" cy="2448271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52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«Математика –царица наук»</a:t>
            </a:r>
          </a:p>
          <a:p>
            <a:pPr algn="r">
              <a:buNone/>
            </a:pPr>
            <a:r>
              <a:rPr lang="ru-RU" sz="5200" b="1" dirty="0" smtClean="0">
                <a:solidFill>
                  <a:srgbClr val="002060"/>
                </a:solidFill>
                <a:latin typeface="+mj-lt"/>
              </a:rPr>
              <a:t>		</a:t>
            </a:r>
            <a:r>
              <a:rPr lang="ru-RU" sz="4000" b="1" dirty="0" smtClean="0">
                <a:solidFill>
                  <a:srgbClr val="002060"/>
                </a:solidFill>
              </a:rPr>
              <a:t>	</a:t>
            </a:r>
          </a:p>
          <a:p>
            <a:pPr algn="r">
              <a:buNone/>
            </a:pPr>
            <a:r>
              <a:rPr lang="ru-RU" sz="4200" b="1" dirty="0" smtClean="0">
                <a:solidFill>
                  <a:schemeClr val="tx2">
                    <a:lumMod val="10000"/>
                  </a:schemeClr>
                </a:solidFill>
                <a:latin typeface="+mj-lt"/>
              </a:rPr>
              <a:t>Карл Фридрих</a:t>
            </a:r>
          </a:p>
          <a:p>
            <a:pPr algn="r">
              <a:buNone/>
            </a:pPr>
            <a:r>
              <a:rPr lang="ru-RU" sz="4200" b="1" dirty="0" smtClean="0">
                <a:solidFill>
                  <a:schemeClr val="tx2">
                    <a:lumMod val="10000"/>
                  </a:schemeClr>
                </a:solidFill>
                <a:latin typeface="+mj-lt"/>
              </a:rPr>
              <a:t> Гаусс</a:t>
            </a:r>
          </a:p>
          <a:p>
            <a:pPr>
              <a:buNone/>
            </a:pPr>
            <a:endParaRPr lang="ru-RU" sz="4000" b="1" dirty="0" smtClean="0">
              <a:solidFill>
                <a:srgbClr val="002060"/>
              </a:solidFill>
            </a:endParaRPr>
          </a:p>
        </p:txBody>
      </p:sp>
      <p:pic>
        <p:nvPicPr>
          <p:cNvPr id="29698" name="Picture 2" descr="http://upload.wikimedia.org/wikipedia/commons/9/9b/Carl_Friedrich_Gauss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9552" y="1844824"/>
            <a:ext cx="3848472" cy="439248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368152"/>
          </a:xfrm>
        </p:spPr>
        <p:txBody>
          <a:bodyPr>
            <a:normAutofit fontScale="90000"/>
          </a:bodyPr>
          <a:lstStyle/>
          <a:p>
            <a:r>
              <a:rPr lang="ru-RU" sz="4800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sz="48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4800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sz="48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4800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sz="48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4800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sz="48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4800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sz="48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4400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sz="44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4400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sz="44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44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br>
              <a:rPr lang="ru-RU" sz="44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4400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sz="44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4400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sz="44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4900" b="1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«Природа говорит  на языке математики»</a:t>
            </a:r>
            <a:br>
              <a:rPr lang="ru-RU" sz="4900" b="1" dirty="0" smtClean="0">
                <a:solidFill>
                  <a:schemeClr val="accent1">
                    <a:lumMod val="50000"/>
                  </a:schemeClr>
                </a:solidFill>
                <a:effectLst/>
              </a:rPr>
            </a:br>
            <a:r>
              <a:rPr lang="ru-RU" sz="4800" b="1" dirty="0" smtClean="0"/>
              <a:t>		</a:t>
            </a:r>
            <a:r>
              <a:rPr lang="ru-RU" sz="4800" b="1" dirty="0" smtClean="0">
                <a:solidFill>
                  <a:schemeClr val="tx2">
                    <a:lumMod val="10000"/>
                  </a:schemeClr>
                </a:solidFill>
              </a:rPr>
              <a:t>Галилео  Галилей</a:t>
            </a:r>
            <a:r>
              <a:rPr lang="ru-RU" sz="4800" b="1" dirty="0" smtClean="0">
                <a:solidFill>
                  <a:schemeClr val="accent6">
                    <a:lumMod val="50000"/>
                  </a:schemeClr>
                </a:solidFill>
              </a:rPr>
              <a:t>	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050" name="Picture 2" descr="http://www.galileogalilei.ru/index_files/galileo_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2564904"/>
            <a:ext cx="4176464" cy="3631283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52536" y="980728"/>
            <a:ext cx="9073008" cy="2088232"/>
          </a:xfrm>
        </p:spPr>
        <p:txBody>
          <a:bodyPr>
            <a:normAutofit fontScale="90000"/>
          </a:bodyPr>
          <a:lstStyle/>
          <a:p>
            <a:r>
              <a:rPr lang="ru-RU" sz="4900" b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49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900" b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49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900" b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49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900" b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4900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900" b="1" dirty="0" smtClean="0">
                <a:solidFill>
                  <a:schemeClr val="accent1">
                    <a:lumMod val="50000"/>
                  </a:schemeClr>
                </a:solidFill>
                <a:effectLst/>
              </a:rPr>
              <a:t>«Математика- гимнастика ума»</a:t>
            </a:r>
            <a:r>
              <a:rPr lang="ru-RU" b="1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		</a:t>
            </a:r>
            <a:r>
              <a:rPr lang="ru-RU" sz="4000" b="1" dirty="0" smtClean="0">
                <a:solidFill>
                  <a:schemeClr val="tx2">
                    <a:lumMod val="10000"/>
                  </a:schemeClr>
                </a:solidFill>
              </a:rPr>
              <a:t>Александр</a:t>
            </a:r>
            <a:br>
              <a:rPr lang="ru-RU" sz="4000" b="1" dirty="0" smtClean="0">
                <a:solidFill>
                  <a:schemeClr val="tx2">
                    <a:lumMod val="10000"/>
                  </a:schemeClr>
                </a:solidFill>
              </a:rPr>
            </a:br>
            <a:r>
              <a:rPr lang="ru-RU" sz="4000" b="1" dirty="0" smtClean="0">
                <a:solidFill>
                  <a:schemeClr val="tx2">
                    <a:lumMod val="10000"/>
                  </a:schemeClr>
                </a:solidFill>
              </a:rPr>
              <a:t>Васильевич</a:t>
            </a:r>
            <a:br>
              <a:rPr lang="ru-RU" sz="4000" b="1" dirty="0" smtClean="0">
                <a:solidFill>
                  <a:schemeClr val="tx2">
                    <a:lumMod val="10000"/>
                  </a:schemeClr>
                </a:solidFill>
              </a:rPr>
            </a:br>
            <a:r>
              <a:rPr lang="ru-RU" sz="4000" b="1" dirty="0" smtClean="0">
                <a:solidFill>
                  <a:schemeClr val="tx2">
                    <a:lumMod val="10000"/>
                  </a:schemeClr>
                </a:solidFill>
              </a:rPr>
              <a:t>Суворов</a:t>
            </a:r>
            <a:endParaRPr lang="ru-RU" sz="4000" b="1" dirty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1026" name="Picture 2" descr="http://www.hrono.ru/img/suvoro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757718"/>
            <a:ext cx="3600400" cy="468923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ru-RU" sz="6000" b="1" dirty="0" smtClean="0">
                <a:solidFill>
                  <a:srgbClr val="002060"/>
                </a:solidFill>
                <a:effectLst/>
              </a:rPr>
              <a:t>Приветствие</a:t>
            </a:r>
            <a:endParaRPr lang="ru-RU" sz="6000" b="1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48880"/>
            <a:ext cx="8363272" cy="377728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sz="4400" b="1" dirty="0" smtClean="0">
                <a:solidFill>
                  <a:schemeClr val="tx2">
                    <a:lumMod val="10000"/>
                  </a:schemeClr>
                </a:solidFill>
              </a:rPr>
              <a:t>Желаем нынче воспитать</a:t>
            </a:r>
            <a:br>
              <a:rPr lang="ru-RU" sz="4400" b="1" dirty="0" smtClean="0">
                <a:solidFill>
                  <a:schemeClr val="tx2">
                    <a:lumMod val="10000"/>
                  </a:schemeClr>
                </a:solidFill>
              </a:rPr>
            </a:br>
            <a:r>
              <a:rPr lang="ru-RU" sz="4400" b="1" dirty="0" smtClean="0">
                <a:solidFill>
                  <a:schemeClr val="tx2">
                    <a:lumMod val="10000"/>
                  </a:schemeClr>
                </a:solidFill>
              </a:rPr>
              <a:t>Такую точность мысли,</a:t>
            </a:r>
            <a:br>
              <a:rPr lang="ru-RU" sz="4400" b="1" dirty="0" smtClean="0">
                <a:solidFill>
                  <a:schemeClr val="tx2">
                    <a:lumMod val="10000"/>
                  </a:schemeClr>
                </a:solidFill>
              </a:rPr>
            </a:br>
            <a:r>
              <a:rPr lang="ru-RU" sz="4400" b="1" dirty="0" smtClean="0">
                <a:solidFill>
                  <a:schemeClr val="tx2">
                    <a:lumMod val="10000"/>
                  </a:schemeClr>
                </a:solidFill>
              </a:rPr>
              <a:t>Чтоб в нашей жизни все 						познать,</a:t>
            </a:r>
            <a:br>
              <a:rPr lang="ru-RU" sz="4400" b="1" dirty="0" smtClean="0">
                <a:solidFill>
                  <a:schemeClr val="tx2">
                    <a:lumMod val="10000"/>
                  </a:schemeClr>
                </a:solidFill>
              </a:rPr>
            </a:br>
            <a:r>
              <a:rPr lang="ru-RU" sz="4400" b="1" dirty="0" smtClean="0">
                <a:solidFill>
                  <a:schemeClr val="tx2">
                    <a:lumMod val="10000"/>
                  </a:schemeClr>
                </a:solidFill>
              </a:rPr>
              <a:t>Измерить и исчислить.</a:t>
            </a:r>
            <a:endParaRPr lang="ru-RU" sz="4400" b="1" dirty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33794" name="Picture 2" descr="http://im6-tub-ru.yandex.net/i?id=272917718-48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32655"/>
            <a:ext cx="2664296" cy="2407497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>
                <a:solidFill>
                  <a:srgbClr val="002060"/>
                </a:solidFill>
                <a:effectLst/>
              </a:rPr>
              <a:t>Разминка</a:t>
            </a:r>
            <a:endParaRPr lang="ru-RU" sz="6000" b="1" dirty="0">
              <a:solidFill>
                <a:srgbClr val="002060"/>
              </a:solidFill>
              <a:effectLst/>
            </a:endParaRPr>
          </a:p>
        </p:txBody>
      </p:sp>
      <p:pic>
        <p:nvPicPr>
          <p:cNvPr id="32770" name="Picture 2" descr="http://www.holyspirit.ab.ca/st.mary/_cabinet/31/76/78/les_mathematiqu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844824"/>
            <a:ext cx="6480720" cy="472514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002060"/>
                </a:solidFill>
                <a:effectLst/>
              </a:rPr>
              <a:t>Задачки-незадачки</a:t>
            </a:r>
            <a:endParaRPr lang="ru-RU" sz="6000" b="1" dirty="0">
              <a:solidFill>
                <a:srgbClr val="002060"/>
              </a:solidFill>
              <a:effectLst/>
            </a:endParaRPr>
          </a:p>
        </p:txBody>
      </p:sp>
      <p:pic>
        <p:nvPicPr>
          <p:cNvPr id="31746" name="Picture 2" descr="http://im5-tub-ru.yandex.net/i?id=483759190-40-72&amp;n=2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704245"/>
            <a:ext cx="6480720" cy="4342751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Moonlight">
      <a:dk1>
        <a:srgbClr val="595959"/>
      </a:dk1>
      <a:lt1>
        <a:srgbClr val="FFFFFF"/>
      </a:lt1>
      <a:dk2>
        <a:srgbClr val="2AB7FF"/>
      </a:dk2>
      <a:lt2>
        <a:srgbClr val="DBE5F1"/>
      </a:lt2>
      <a:accent1>
        <a:srgbClr val="20378C"/>
      </a:accent1>
      <a:accent2>
        <a:srgbClr val="A20000"/>
      </a:accent2>
      <a:accent3>
        <a:srgbClr val="534088"/>
      </a:accent3>
      <a:accent4>
        <a:srgbClr val="2D9123"/>
      </a:accent4>
      <a:accent5>
        <a:srgbClr val="7E2C80"/>
      </a:accent5>
      <a:accent6>
        <a:srgbClr val="4A4EC5"/>
      </a:accent6>
      <a:hlink>
        <a:srgbClr val="BBECFF"/>
      </a:hlink>
      <a:folHlink>
        <a:srgbClr val="DDDDDD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596</TotalTime>
  <Words>199</Words>
  <Application>Microsoft Office PowerPoint</Application>
  <PresentationFormat>Экран (4:3)</PresentationFormat>
  <Paragraphs>62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Литейная</vt:lpstr>
      <vt:lpstr>ПРЕЗЕНТАЦИЯ</vt:lpstr>
      <vt:lpstr>Турнир  любителей прекрасной науки математики</vt:lpstr>
      <vt:lpstr>«Математику уже за то учить следует, что она ум в порядок приводит.»   Михаил Васильевич Ломоносов</vt:lpstr>
      <vt:lpstr>Слайд 4</vt:lpstr>
      <vt:lpstr>           «Природа говорит  на языке математики»   Галилео  Галилей </vt:lpstr>
      <vt:lpstr>    «Математика- гимнастика ума»   Александр Васильевич Суворов</vt:lpstr>
      <vt:lpstr>Приветствие</vt:lpstr>
      <vt:lpstr>Разминка</vt:lpstr>
      <vt:lpstr>Задачки-незадачки</vt:lpstr>
      <vt:lpstr>Геометрия  Сколько всего прямоугольников?</vt:lpstr>
      <vt:lpstr>Ребусы</vt:lpstr>
      <vt:lpstr> Конкурс  «Пирамида» Сколько всего мячей?</vt:lpstr>
      <vt:lpstr>«Угадай знак»     + -</vt:lpstr>
      <vt:lpstr>«Магический квадрат»</vt:lpstr>
      <vt:lpstr>Физминутка.</vt:lpstr>
      <vt:lpstr>Головоломки -  гимнастика для ума</vt:lpstr>
      <vt:lpstr>Задачкино</vt:lpstr>
      <vt:lpstr>Задачкино</vt:lpstr>
      <vt:lpstr>Пословицы с числами Вспомни пословицы!</vt:lpstr>
      <vt:lpstr>Математические шутки</vt:lpstr>
      <vt:lpstr>Подведение итогов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Турнир любителей прекрасной науки математики</dc:title>
  <dc:creator>ольга</dc:creator>
  <cp:lastModifiedBy>Tata</cp:lastModifiedBy>
  <cp:revision>61</cp:revision>
  <dcterms:created xsi:type="dcterms:W3CDTF">2012-12-02T06:31:35Z</dcterms:created>
  <dcterms:modified xsi:type="dcterms:W3CDTF">2013-03-16T12:58:04Z</dcterms:modified>
</cp:coreProperties>
</file>