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2" r:id="rId6"/>
    <p:sldId id="261" r:id="rId7"/>
    <p:sldId id="271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68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B820A03-811A-42BD-9CC0-E4B3B20850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9C5DA74-5971-4D2D-BEDB-013220F65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57298"/>
            <a:ext cx="8458200" cy="2357454"/>
          </a:xfrm>
        </p:spPr>
        <p:txBody>
          <a:bodyPr>
            <a:noAutofit/>
          </a:bodyPr>
          <a:lstStyle/>
          <a:p>
            <a:r>
              <a:rPr lang="ru-RU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Сфера и шар</a:t>
            </a:r>
            <a:endParaRPr lang="ru-RU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№573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а) </a:t>
            </a:r>
            <a:r>
              <a:rPr lang="ru-RU" sz="2400" dirty="0" smtClean="0"/>
              <a:t>Дано: сфера,  б)Дано: сфера,</a:t>
            </a:r>
          </a:p>
          <a:p>
            <a:pPr>
              <a:buNone/>
            </a:pPr>
            <a:r>
              <a:rPr lang="ru-RU" sz="2400" dirty="0" smtClean="0"/>
              <a:t>                               О     АВ, АМ=МВ    О     АВ,ОМ     АВ.</a:t>
            </a:r>
          </a:p>
          <a:p>
            <a:pPr>
              <a:buNone/>
            </a:pPr>
            <a:r>
              <a:rPr lang="ru-RU" sz="2400" dirty="0" smtClean="0"/>
              <a:t>                               Доказать: ОМ   АВ  Доказать: АМ = МВ</a:t>
            </a:r>
            <a:endParaRPr lang="ru-RU" sz="2400" dirty="0"/>
          </a:p>
        </p:txBody>
      </p:sp>
      <p:sp>
        <p:nvSpPr>
          <p:cNvPr id="4" name="Овал 3"/>
          <p:cNvSpPr/>
          <p:nvPr/>
        </p:nvSpPr>
        <p:spPr>
          <a:xfrm>
            <a:off x="1071538" y="2000240"/>
            <a:ext cx="1643074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142976" y="2000240"/>
            <a:ext cx="150019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1785918" y="2786058"/>
            <a:ext cx="71438" cy="71438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>
            <a:off x="7608909" y="2392355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7572396" y="2500306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5144298" y="278526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143504" y="2928934"/>
            <a:ext cx="2857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500430" y="2143116"/>
          <a:ext cx="627587" cy="433390"/>
        </p:xfrm>
        <a:graphic>
          <a:graphicData uri="http://schemas.openxmlformats.org/presentationml/2006/ole">
            <p:oleObj spid="_x0000_s23553" name="Формула" r:id="rId3" imgW="126720" imgH="1522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072198" y="2143116"/>
          <a:ext cx="428628" cy="428628"/>
        </p:xfrm>
        <a:graphic>
          <a:graphicData uri="http://schemas.openxmlformats.org/presentationml/2006/ole">
            <p:oleObj spid="_x0000_s23554" name="Формула" r:id="rId4" imgW="126720" imgH="12672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FFFF00"/>
                </a:solidFill>
              </a:rPr>
              <a:t>Уравнение сферы</a:t>
            </a:r>
            <a:endParaRPr lang="ru-RU" sz="6000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21537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                                                                              Дано : сфера, </a:t>
            </a:r>
            <a:r>
              <a:rPr lang="en-US" sz="1600" dirty="0" smtClean="0"/>
              <a:t>R</a:t>
            </a:r>
            <a:r>
              <a:rPr lang="ru-RU" sz="1600" dirty="0" smtClean="0"/>
              <a:t>, С                ,</a:t>
            </a:r>
          </a:p>
          <a:p>
            <a:pPr>
              <a:buNone/>
            </a:pPr>
            <a:r>
              <a:rPr lang="ru-RU" sz="1600" dirty="0" smtClean="0"/>
              <a:t>                                                                              М</a:t>
            </a:r>
            <a:r>
              <a:rPr lang="en-US" sz="1600" dirty="0" smtClean="0"/>
              <a:t> (x; y; z)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                                                                             Доказать: 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 algn="ctr">
              <a:buNone/>
            </a:pPr>
            <a:r>
              <a:rPr lang="ru-RU" sz="1600" dirty="0" smtClean="0"/>
              <a:t>Доказательство:</a:t>
            </a:r>
          </a:p>
          <a:p>
            <a:pPr algn="ctr">
              <a:buNone/>
            </a:pPr>
            <a:r>
              <a:rPr lang="ru-RU" sz="1600" dirty="0" smtClean="0"/>
              <a:t>1)Найти расстояние от точки</a:t>
            </a:r>
            <a:r>
              <a:rPr lang="en-US" sz="1600" dirty="0" smtClean="0"/>
              <a:t>                        </a:t>
            </a:r>
            <a:r>
              <a:rPr lang="ru-RU" sz="1600" dirty="0" smtClean="0"/>
              <a:t>    до </a:t>
            </a:r>
          </a:p>
          <a:p>
            <a:pPr>
              <a:buNone/>
            </a:pPr>
            <a:r>
              <a:rPr lang="ru-RU" sz="1600" dirty="0" smtClean="0"/>
              <a:t>                 </a:t>
            </a:r>
          </a:p>
          <a:p>
            <a:pPr>
              <a:buNone/>
            </a:pPr>
            <a:r>
              <a:rPr lang="ru-RU" sz="1600" dirty="0" smtClean="0"/>
              <a:t>                  </a:t>
            </a:r>
            <a:r>
              <a:rPr lang="en-US" sz="1600" dirty="0" smtClean="0"/>
              <a:t>        </a:t>
            </a:r>
          </a:p>
          <a:p>
            <a:pPr>
              <a:buNone/>
            </a:pPr>
            <a:r>
              <a:rPr lang="en-US" sz="1600" dirty="0" smtClean="0"/>
              <a:t>                           2</a:t>
            </a:r>
            <a:r>
              <a:rPr lang="ru-RU" sz="1600" dirty="0" smtClean="0"/>
              <a:t>)</a:t>
            </a:r>
            <a:r>
              <a:rPr lang="en-US" sz="1600" dirty="0" smtClean="0"/>
              <a:t> MC=R</a:t>
            </a:r>
            <a:r>
              <a:rPr lang="ru-RU" sz="1600" dirty="0" smtClean="0"/>
              <a:t> 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                       </a:t>
            </a:r>
          </a:p>
          <a:p>
            <a:pPr>
              <a:buNone/>
            </a:pPr>
            <a:r>
              <a:rPr lang="en-US" sz="1600" dirty="0" smtClean="0"/>
              <a:t>                          3)</a:t>
            </a:r>
            <a:r>
              <a:rPr lang="ru-RU" sz="1600" dirty="0" smtClean="0"/>
              <a:t>  </a:t>
            </a:r>
          </a:p>
          <a:p>
            <a:pPr>
              <a:buNone/>
            </a:pPr>
            <a:r>
              <a:rPr lang="ru-RU" sz="1600" dirty="0" smtClean="0"/>
              <a:t>                                                                               </a:t>
            </a:r>
          </a:p>
          <a:p>
            <a:pPr>
              <a:buNone/>
            </a:pPr>
            <a:r>
              <a:rPr lang="ru-RU" sz="1600" dirty="0" smtClean="0"/>
              <a:t>                                                 </a:t>
            </a:r>
            <a:endParaRPr lang="ru-RU" sz="16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500034" y="2643182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1357290" y="3286124"/>
            <a:ext cx="171451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21" idx="2"/>
          </p:cNvCxnSpPr>
          <p:nvPr/>
        </p:nvCxnSpPr>
        <p:spPr>
          <a:xfrm rot="10800000" flipV="1">
            <a:off x="428596" y="3500438"/>
            <a:ext cx="928694" cy="7979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1714480" y="2357430"/>
            <a:ext cx="1143008" cy="92869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785918" y="2357430"/>
            <a:ext cx="100013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узел 15"/>
          <p:cNvSpPr/>
          <p:nvPr/>
        </p:nvSpPr>
        <p:spPr>
          <a:xfrm>
            <a:off x="2428860" y="2357430"/>
            <a:ext cx="71438" cy="71438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2285984" y="2714620"/>
            <a:ext cx="71438" cy="71438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00100" y="16430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z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392906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928926" y="285749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071670" y="200024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 (x; y; z)</a:t>
            </a:r>
            <a:endParaRPr lang="ru-RU" dirty="0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643042" y="2786058"/>
          <a:ext cx="1208093" cy="400451"/>
        </p:xfrm>
        <a:graphic>
          <a:graphicData uri="http://schemas.openxmlformats.org/presentationml/2006/ole">
            <p:oleObj spid="_x0000_s1026" name="Формула" r:id="rId3" imgW="812520" imgH="228600" progId="Equation.3">
              <p:embed/>
            </p:oleObj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4786314" y="3643314"/>
          <a:ext cx="1437489" cy="442304"/>
        </p:xfrm>
        <a:graphic>
          <a:graphicData uri="http://schemas.openxmlformats.org/presentationml/2006/ole">
            <p:oleObj spid="_x0000_s1028" name="Формула" r:id="rId4" imgW="660240" imgH="203040" progId="Equation.3">
              <p:embed/>
            </p:oleObj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6715140" y="3571876"/>
          <a:ext cx="1571636" cy="456281"/>
        </p:xfrm>
        <a:graphic>
          <a:graphicData uri="http://schemas.openxmlformats.org/presentationml/2006/ole">
            <p:oleObj spid="_x0000_s1029" name="Формула" r:id="rId5" imgW="787320" imgH="228600" progId="Equation.3">
              <p:embed/>
            </p:oleObj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857356" y="4071942"/>
          <a:ext cx="3571900" cy="434675"/>
        </p:xfrm>
        <a:graphic>
          <a:graphicData uri="http://schemas.openxmlformats.org/presentationml/2006/ole">
            <p:oleObj spid="_x0000_s1030" name="Формула" r:id="rId6" imgW="2400120" imgH="291960" progId="Equation.3">
              <p:embed/>
            </p:oleObj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2071670" y="4929198"/>
          <a:ext cx="3929090" cy="927089"/>
        </p:xfrm>
        <a:graphic>
          <a:graphicData uri="http://schemas.openxmlformats.org/presentationml/2006/ole">
            <p:oleObj spid="_x0000_s1031" name="Формула" r:id="rId7" imgW="2260440" imgH="533160" progId="Equation.3">
              <p:embed/>
            </p:oleObj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6572264" y="1571612"/>
          <a:ext cx="1285884" cy="332658"/>
        </p:xfrm>
        <a:graphic>
          <a:graphicData uri="http://schemas.openxmlformats.org/presentationml/2006/ole">
            <p:oleObj spid="_x0000_s1032" name="Формула" r:id="rId8" imgW="672840" imgH="228600" progId="Equation.3">
              <p:embed/>
            </p:oleObj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5745163" y="2143126"/>
          <a:ext cx="3041679" cy="459314"/>
        </p:xfrm>
        <a:graphic>
          <a:graphicData uri="http://schemas.openxmlformats.org/presentationml/2006/ole">
            <p:oleObj spid="_x0000_s1033" name="Формула" r:id="rId9" imgW="219708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Вывести уравнение сферы  с центром в начале координат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600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sz="6600" dirty="0" smtClean="0">
                <a:solidFill>
                  <a:srgbClr val="FFFF00"/>
                </a:solidFill>
              </a:rPr>
              <a:t>x²+y²+z²=R²</a:t>
            </a:r>
            <a:endParaRPr lang="ru-RU" sz="6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Назовите координаты центра и радиус сферы, заданной уравнением.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7467600" cy="4411675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ru-RU" sz="2800" dirty="0" smtClean="0"/>
              <a:t>1)</a:t>
            </a:r>
            <a:r>
              <a:rPr lang="en-US" sz="2800" dirty="0" smtClean="0"/>
              <a:t>x²+y²+z²</a:t>
            </a:r>
            <a:r>
              <a:rPr lang="ru-RU" sz="2800" dirty="0" smtClean="0"/>
              <a:t>=49</a:t>
            </a:r>
          </a:p>
          <a:p>
            <a:pPr>
              <a:buNone/>
            </a:pPr>
            <a:r>
              <a:rPr lang="ru-RU" sz="2800" dirty="0" smtClean="0"/>
              <a:t>2)(х-3)²+(у+1)²+(</a:t>
            </a:r>
            <a:r>
              <a:rPr lang="en-US" sz="2800" dirty="0" smtClean="0"/>
              <a:t>z</a:t>
            </a:r>
            <a:r>
              <a:rPr lang="ru-RU" sz="2800" dirty="0" smtClean="0"/>
              <a:t>+3)²</a:t>
            </a:r>
            <a:r>
              <a:rPr lang="en-US" sz="2800" dirty="0" smtClean="0"/>
              <a:t>=1</a:t>
            </a:r>
          </a:p>
          <a:p>
            <a:pPr>
              <a:buNone/>
            </a:pPr>
            <a:r>
              <a:rPr lang="en-US" sz="2800" dirty="0" smtClean="0"/>
              <a:t>3)X²+(y-4)²+z²=3</a:t>
            </a:r>
          </a:p>
          <a:p>
            <a:pPr>
              <a:buNone/>
            </a:pPr>
            <a:r>
              <a:rPr lang="en-US" sz="2800" dirty="0" smtClean="0"/>
              <a:t>4)(x-1)²+y²+(z+2)²=25</a:t>
            </a: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 flipH="1">
          <a:off x="7115191" y="3711894"/>
          <a:ext cx="45719" cy="45719"/>
        </p:xfrm>
        <a:graphic>
          <a:graphicData uri="http://schemas.openxmlformats.org/presentationml/2006/ole">
            <p:oleObj spid="_x0000_s2050" name="Формула" r:id="rId3" imgW="228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Напишите уравнение сферы радиуса</a:t>
            </a:r>
            <a:r>
              <a:rPr lang="en-US" b="1" dirty="0" smtClean="0">
                <a:solidFill>
                  <a:srgbClr val="FFFF00"/>
                </a:solidFill>
              </a:rPr>
              <a:t> R</a:t>
            </a:r>
            <a:r>
              <a:rPr lang="ru-RU" b="1" dirty="0" smtClean="0">
                <a:solidFill>
                  <a:srgbClr val="FFFF00"/>
                </a:solidFill>
              </a:rPr>
              <a:t> с центром А, если 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1)А(</a:t>
            </a:r>
            <a:r>
              <a:rPr lang="en-US" dirty="0" smtClean="0"/>
              <a:t>1;0;-2),R=2</a:t>
            </a:r>
          </a:p>
          <a:p>
            <a:pPr>
              <a:buNone/>
            </a:pPr>
            <a:r>
              <a:rPr lang="en-US" dirty="0" smtClean="0"/>
              <a:t>2)A(-1;-1;-1), R=</a:t>
            </a:r>
          </a:p>
          <a:p>
            <a:pPr>
              <a:buNone/>
            </a:pPr>
            <a:r>
              <a:rPr lang="en-US" dirty="0" smtClean="0"/>
              <a:t>3)A(0;0;0), R=1</a:t>
            </a:r>
          </a:p>
          <a:p>
            <a:pPr>
              <a:buNone/>
            </a:pPr>
            <a:r>
              <a:rPr lang="en-US" dirty="0" smtClean="0"/>
              <a:t>4)A(5;0;0), R=6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357554" y="2143116"/>
          <a:ext cx="519862" cy="465140"/>
        </p:xfrm>
        <a:graphic>
          <a:graphicData uri="http://schemas.openxmlformats.org/presentationml/2006/ole">
            <p:oleObj spid="_x0000_s24578" name="Формула" r:id="rId3" imgW="2412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7467600" cy="591187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9600" dirty="0" smtClean="0"/>
          </a:p>
          <a:p>
            <a:pPr algn="ctr">
              <a:buNone/>
            </a:pPr>
            <a:r>
              <a:rPr lang="ru-RU" sz="9600" dirty="0" smtClean="0"/>
              <a:t>№579(а , г)</a:t>
            </a:r>
            <a:endParaRPr lang="ru-RU" sz="9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FFFF00"/>
                </a:solidFill>
              </a:rPr>
              <a:t>Итог урока</a:t>
            </a:r>
            <a:endParaRPr lang="ru-RU" sz="6000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1)Дайте определение сферы</a:t>
            </a:r>
          </a:p>
          <a:p>
            <a:pPr>
              <a:buNone/>
            </a:pPr>
            <a:r>
              <a:rPr lang="ru-RU" dirty="0" smtClean="0"/>
              <a:t>2)Дайте определение шара</a:t>
            </a:r>
          </a:p>
          <a:p>
            <a:pPr>
              <a:buNone/>
            </a:pPr>
            <a:r>
              <a:rPr lang="ru-RU" dirty="0" smtClean="0"/>
              <a:t>3)Как может быть получена сфера, шар?</a:t>
            </a:r>
          </a:p>
          <a:p>
            <a:pPr>
              <a:buNone/>
            </a:pPr>
            <a:r>
              <a:rPr lang="ru-RU" dirty="0" smtClean="0"/>
              <a:t>4)Какой вид имеет уравнение сферы?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</a:rPr>
              <a:t>Домашнее задание:</a:t>
            </a: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п.58,п.59</a:t>
            </a:r>
          </a:p>
          <a:p>
            <a:pPr>
              <a:buNone/>
            </a:pPr>
            <a:r>
              <a:rPr lang="ru-RU" dirty="0" smtClean="0"/>
              <a:t>1 уровень                            2 уровень</a:t>
            </a:r>
          </a:p>
          <a:p>
            <a:pPr>
              <a:buNone/>
            </a:pPr>
            <a:r>
              <a:rPr lang="ru-RU" dirty="0" smtClean="0"/>
              <a:t>574(а)                                  575</a:t>
            </a:r>
          </a:p>
          <a:p>
            <a:pPr>
              <a:buNone/>
            </a:pPr>
            <a:r>
              <a:rPr lang="ru-RU" dirty="0" smtClean="0"/>
              <a:t>576                                       577(а)</a:t>
            </a:r>
          </a:p>
          <a:p>
            <a:pPr>
              <a:buNone/>
            </a:pPr>
            <a:r>
              <a:rPr lang="ru-RU" dirty="0" smtClean="0"/>
              <a:t>578                                       579(б , в)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800" dirty="0" smtClean="0">
                <a:solidFill>
                  <a:srgbClr val="FFFF00"/>
                </a:solidFill>
              </a:rPr>
              <a:t>Цель урока</a:t>
            </a:r>
            <a:endParaRPr lang="ru-RU" sz="88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1)Вывести  понятие сферы, шара, и их элементов.</a:t>
            </a:r>
          </a:p>
          <a:p>
            <a:pPr>
              <a:buNone/>
            </a:pPr>
            <a:r>
              <a:rPr lang="ru-RU" dirty="0" smtClean="0"/>
              <a:t>	2)Вывести уравнение сферы в заданной прямоугольной системе координат</a:t>
            </a:r>
          </a:p>
          <a:p>
            <a:pPr>
              <a:buNone/>
            </a:pPr>
            <a:r>
              <a:rPr lang="ru-RU" dirty="0" smtClean="0"/>
              <a:t>	3)Формировать навык решения задач по данной теме.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572000"/>
                <a:gridCol w="4572000"/>
              </a:tblGrid>
              <a:tr h="1015731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Окружность</a:t>
                      </a:r>
                      <a:endParaRPr lang="ru-RU" sz="4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Сфера</a:t>
                      </a:r>
                      <a:endParaRPr lang="ru-RU" sz="3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9628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Окружность – геометрическая фигура, состоящая из множества</a:t>
                      </a:r>
                      <a:r>
                        <a:rPr lang="ru-RU" baseline="0" dirty="0" smtClean="0"/>
                        <a:t> точек плоскости, равноудалённых от данной точки.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Сферой называется поверхность, состоящая из всех точек</a:t>
                      </a:r>
                      <a:r>
                        <a:rPr lang="ru-RU" baseline="0" dirty="0" smtClean="0"/>
                        <a:t> пространства, расположенных на данном расстоянии от данной точки.</a:t>
                      </a:r>
                      <a:endParaRPr lang="ru-RU" dirty="0"/>
                    </a:p>
                  </a:txBody>
                  <a:tcPr/>
                </a:tc>
              </a:tr>
              <a:tr h="2132641"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 smtClean="0">
                          <a:solidFill>
                            <a:srgbClr val="FFFF00"/>
                          </a:solidFill>
                        </a:rPr>
                        <a:t> Примеры</a:t>
                      </a:r>
                    </a:p>
                    <a:p>
                      <a:pPr algn="ctr"/>
                      <a:endParaRPr lang="ru-RU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dirty="0" smtClean="0">
                          <a:solidFill>
                            <a:srgbClr val="FFFF00"/>
                          </a:solidFill>
                        </a:rPr>
                        <a:t>Примеры</a:t>
                      </a:r>
                    </a:p>
                    <a:p>
                      <a:pPr algn="r"/>
                      <a:endParaRPr lang="ru-RU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357290" y="1000108"/>
            <a:ext cx="1285884" cy="10715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000232" y="1500174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6000760" y="1071546"/>
            <a:ext cx="857256" cy="92869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000760" y="1071546"/>
            <a:ext cx="857256" cy="7143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6429388" y="1500174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" name="Рисунок 30" descr="2-0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714884"/>
            <a:ext cx="2143108" cy="2143108"/>
          </a:xfrm>
          <a:prstGeom prst="rect">
            <a:avLst/>
          </a:prstGeom>
        </p:spPr>
      </p:pic>
      <p:pic>
        <p:nvPicPr>
          <p:cNvPr id="32" name="Рисунок 31" descr="orb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4714883"/>
            <a:ext cx="2143140" cy="206578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7829576" cy="5697559"/>
          </a:xfrm>
        </p:spPr>
        <p:txBody>
          <a:bodyPr/>
          <a:lstStyle/>
          <a:p>
            <a:pPr algn="r">
              <a:buNone/>
            </a:pPr>
            <a:endParaRPr lang="ru-RU" sz="2000" b="1" dirty="0" smtClean="0"/>
          </a:p>
          <a:p>
            <a:pPr algn="r">
              <a:buNone/>
            </a:pPr>
            <a:endParaRPr lang="ru-RU" sz="2000" b="1" dirty="0" smtClean="0"/>
          </a:p>
          <a:p>
            <a:pPr algn="r">
              <a:buNone/>
            </a:pPr>
            <a:endParaRPr lang="ru-RU" sz="2000" b="1" dirty="0" smtClean="0"/>
          </a:p>
          <a:p>
            <a:pPr algn="r">
              <a:buNone/>
            </a:pPr>
            <a:endParaRPr lang="ru-RU" sz="2000" b="1" dirty="0" smtClean="0"/>
          </a:p>
          <a:p>
            <a:pPr algn="r">
              <a:buNone/>
            </a:pPr>
            <a:endParaRPr lang="ru-RU" sz="2000" b="1" dirty="0" smtClean="0"/>
          </a:p>
          <a:p>
            <a:pPr algn="r">
              <a:buNone/>
            </a:pPr>
            <a:endParaRPr lang="ru-RU" sz="2800" b="1" dirty="0" smtClean="0"/>
          </a:p>
          <a:p>
            <a:pPr algn="r">
              <a:buNone/>
            </a:pPr>
            <a:r>
              <a:rPr lang="ru-RU" sz="2800" b="1" dirty="0" smtClean="0"/>
              <a:t>О – центр сферы</a:t>
            </a:r>
          </a:p>
          <a:p>
            <a:pPr algn="r">
              <a:buNone/>
            </a:pPr>
            <a:r>
              <a:rPr lang="ru-RU" sz="2800" b="1" dirty="0" smtClean="0"/>
              <a:t>Данное расстояние – радиус сферы</a:t>
            </a:r>
          </a:p>
          <a:p>
            <a:pPr algn="r">
              <a:buNone/>
            </a:pPr>
            <a:r>
              <a:rPr lang="ru-RU" sz="2800" b="1" dirty="0" smtClean="0"/>
              <a:t>Отрезок, соединяющий две точки сферы </a:t>
            </a:r>
          </a:p>
          <a:p>
            <a:pPr algn="r">
              <a:buNone/>
            </a:pPr>
            <a:r>
              <a:rPr lang="ru-RU" sz="2800" b="1" dirty="0" smtClean="0"/>
              <a:t>и проходящий через её центр,</a:t>
            </a:r>
          </a:p>
          <a:p>
            <a:pPr algn="r">
              <a:buNone/>
            </a:pPr>
            <a:r>
              <a:rPr lang="ru-RU" sz="2800" b="1" dirty="0" smtClean="0"/>
              <a:t> называется диаметром сферы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8" name="Овал 7"/>
          <p:cNvSpPr/>
          <p:nvPr/>
        </p:nvSpPr>
        <p:spPr>
          <a:xfrm>
            <a:off x="1142976" y="714356"/>
            <a:ext cx="2357454" cy="24288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1285852" y="714356"/>
            <a:ext cx="2071702" cy="17145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>
            <a:off x="2285984" y="1928802"/>
            <a:ext cx="142876" cy="14287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>
            <a:stCxn id="14" idx="2"/>
          </p:cNvCxnSpPr>
          <p:nvPr/>
        </p:nvCxnSpPr>
        <p:spPr>
          <a:xfrm rot="10800000" flipH="1">
            <a:off x="1285852" y="1428736"/>
            <a:ext cx="357190" cy="142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1785918" y="1357298"/>
            <a:ext cx="500066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428860" y="1357298"/>
            <a:ext cx="428628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14" idx="6"/>
          </p:cNvCxnSpPr>
          <p:nvPr/>
        </p:nvCxnSpPr>
        <p:spPr>
          <a:xfrm>
            <a:off x="3000364" y="1428736"/>
            <a:ext cx="357190" cy="142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14" idx="7"/>
          </p:cNvCxnSpPr>
          <p:nvPr/>
        </p:nvCxnSpPr>
        <p:spPr>
          <a:xfrm rot="16200000" flipH="1" flipV="1">
            <a:off x="2902771" y="991595"/>
            <a:ext cx="177544" cy="1252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H="1" flipV="1">
            <a:off x="2688457" y="1312015"/>
            <a:ext cx="177544" cy="1252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H="1" flipV="1">
            <a:off x="2474143" y="1597767"/>
            <a:ext cx="177544" cy="1252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 flipH="1" flipV="1">
            <a:off x="2259829" y="1883519"/>
            <a:ext cx="177544" cy="1252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500298" y="85723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1928794" y="178592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85784" y="142852"/>
            <a:ext cx="90011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Предметы окружающей обстановки, дающие представление о сфере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6082" name="Picture 2" descr="http://img0.liveinternet.ru/images/attach/c/3/76/714/76714732_x_9b8639f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57364"/>
            <a:ext cx="4623011" cy="4000528"/>
          </a:xfrm>
          <a:prstGeom prst="rect">
            <a:avLst/>
          </a:prstGeom>
          <a:noFill/>
        </p:spPr>
      </p:pic>
      <p:pic>
        <p:nvPicPr>
          <p:cNvPr id="46084" name="Picture 4" descr="http://files.myopera.com/Camomille/blog/28826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214422"/>
            <a:ext cx="4238618" cy="2303959"/>
          </a:xfrm>
          <a:prstGeom prst="rect">
            <a:avLst/>
          </a:prstGeom>
          <a:noFill/>
        </p:spPr>
      </p:pic>
      <p:pic>
        <p:nvPicPr>
          <p:cNvPr id="46086" name="Picture 6" descr="http://www.smashingapps.com/wp-content/uploads/2010/01/High-Speed-Photography/high_speed_4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6888" y="3571876"/>
            <a:ext cx="4027112" cy="32861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2"/>
          <a:ext cx="9144000" cy="6858002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4572000"/>
                <a:gridCol w="4572000"/>
              </a:tblGrid>
              <a:tr h="2194560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/>
                        <a:t>Круг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rgbClr val="FFFF00"/>
                          </a:solidFill>
                        </a:rPr>
                        <a:t>Дайте определение круга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/>
                        <a:t>Шар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FFFF00"/>
                          </a:solidFill>
                        </a:rPr>
                        <a:t>Дайте определение шара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</a:tr>
              <a:tr h="2468882">
                <a:tc>
                  <a:txBody>
                    <a:bodyPr/>
                    <a:lstStyle/>
                    <a:p>
                      <a:pPr algn="r"/>
                      <a:endParaRPr lang="ru-RU" dirty="0" smtClean="0"/>
                    </a:p>
                    <a:p>
                      <a:pPr algn="r"/>
                      <a:endParaRPr lang="ru-RU" dirty="0" smtClean="0"/>
                    </a:p>
                    <a:p>
                      <a:pPr algn="r"/>
                      <a:endParaRPr lang="ru-RU" dirty="0" smtClean="0"/>
                    </a:p>
                    <a:p>
                      <a:pPr algn="r"/>
                      <a:endParaRPr lang="ru-RU" dirty="0" smtClean="0"/>
                    </a:p>
                    <a:p>
                      <a:pPr algn="l"/>
                      <a:endParaRPr lang="ru-RU" sz="1400" b="1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l"/>
                      <a:r>
                        <a:rPr lang="ru-RU" sz="2000" b="1" dirty="0" smtClean="0">
                          <a:solidFill>
                            <a:srgbClr val="FFFF00"/>
                          </a:solidFill>
                        </a:rPr>
                        <a:t>Круг – это часть плоскости, ограниченная окружностью.</a:t>
                      </a:r>
                      <a:endParaRPr lang="ru-RU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</a:rPr>
                        <a:t>Тело, ограниченное сферой, называется шаром.</a:t>
                      </a:r>
                      <a:endParaRPr lang="ru-RU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2194560">
                <a:tc>
                  <a:txBody>
                    <a:bodyPr/>
                    <a:lstStyle/>
                    <a:p>
                      <a:pPr algn="r"/>
                      <a:r>
                        <a:rPr lang="ru-RU" sz="3200" dirty="0" smtClean="0"/>
                        <a:t>Примеры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3200" dirty="0" smtClean="0"/>
                        <a:t>Примеры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857224" y="2357430"/>
            <a:ext cx="1357322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821505" y="2464587"/>
            <a:ext cx="714380" cy="500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892945" y="2474113"/>
            <a:ext cx="866778" cy="6334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1000101" y="2571743"/>
            <a:ext cx="928694" cy="6429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1178695" y="2678901"/>
            <a:ext cx="928694" cy="571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5" idx="4"/>
          </p:cNvCxnSpPr>
          <p:nvPr/>
        </p:nvCxnSpPr>
        <p:spPr>
          <a:xfrm rot="5400000">
            <a:off x="1375149" y="2732481"/>
            <a:ext cx="857256" cy="5357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1571608" y="2857496"/>
            <a:ext cx="714377" cy="4286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5" idx="6"/>
            <a:endCxn id="5" idx="5"/>
          </p:cNvCxnSpPr>
          <p:nvPr/>
        </p:nvCxnSpPr>
        <p:spPr>
          <a:xfrm flipH="1">
            <a:off x="2015771" y="2893215"/>
            <a:ext cx="198775" cy="3788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781026" y="2505068"/>
            <a:ext cx="509587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6" name="Рисунок 45" descr="kru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643446"/>
            <a:ext cx="2357422" cy="2214554"/>
          </a:xfrm>
          <a:prstGeom prst="rect">
            <a:avLst/>
          </a:prstGeom>
        </p:spPr>
      </p:pic>
      <p:pic>
        <p:nvPicPr>
          <p:cNvPr id="47" name="Рисунок 46" descr="sh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4643446"/>
            <a:ext cx="2500310" cy="2214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428604"/>
            <a:ext cx="82153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Предметы окружающей обстановки, дающие представление о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шаре 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Рисунок 4" descr="1281093851_largephoto-190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786058"/>
            <a:ext cx="3000364" cy="3357586"/>
          </a:xfrm>
          <a:prstGeom prst="rect">
            <a:avLst/>
          </a:prstGeom>
        </p:spPr>
      </p:pic>
      <p:pic>
        <p:nvPicPr>
          <p:cNvPr id="6" name="Рисунок 5" descr="globusbar-zoffoli-art86sasafari-4-nozhk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7950" y="2786058"/>
            <a:ext cx="2533268" cy="3357586"/>
          </a:xfrm>
          <a:prstGeom prst="rect">
            <a:avLst/>
          </a:prstGeom>
        </p:spPr>
      </p:pic>
      <p:pic>
        <p:nvPicPr>
          <p:cNvPr id="7" name="Рисунок 6" descr="b395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86116" y="2786058"/>
            <a:ext cx="2786082" cy="33575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Сфера, как тело вращения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FFFF00"/>
                </a:solidFill>
              </a:rPr>
              <a:t>Вывод: Сфера может быть получена вращением  полуокружности вокруг её диаметра.</a:t>
            </a:r>
          </a:p>
        </p:txBody>
      </p:sp>
      <p:sp>
        <p:nvSpPr>
          <p:cNvPr id="4" name="Овал 3"/>
          <p:cNvSpPr/>
          <p:nvPr/>
        </p:nvSpPr>
        <p:spPr>
          <a:xfrm>
            <a:off x="785786" y="2143116"/>
            <a:ext cx="2071702" cy="178595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785786" y="2714620"/>
            <a:ext cx="2071702" cy="64294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607191" y="2964653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Блок-схема: узел 7"/>
          <p:cNvSpPr/>
          <p:nvPr/>
        </p:nvSpPr>
        <p:spPr>
          <a:xfrm>
            <a:off x="1785918" y="3000372"/>
            <a:ext cx="142876" cy="142876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1785918" y="3714752"/>
            <a:ext cx="142876" cy="142876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1785918" y="2214554"/>
            <a:ext cx="142876" cy="14287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1089891" y="2286000"/>
            <a:ext cx="835891" cy="1620982"/>
          </a:xfrm>
          <a:custGeom>
            <a:avLst/>
            <a:gdLst>
              <a:gd name="connsiteX0" fmla="*/ 725054 w 835891"/>
              <a:gd name="connsiteY0" fmla="*/ 0 h 1620982"/>
              <a:gd name="connsiteX1" fmla="*/ 18473 w 835891"/>
              <a:gd name="connsiteY1" fmla="*/ 1371600 h 1620982"/>
              <a:gd name="connsiteX2" fmla="*/ 835891 w 835891"/>
              <a:gd name="connsiteY2" fmla="*/ 1496291 h 1620982"/>
              <a:gd name="connsiteX3" fmla="*/ 835891 w 835891"/>
              <a:gd name="connsiteY3" fmla="*/ 1496291 h 1620982"/>
              <a:gd name="connsiteX4" fmla="*/ 822036 w 835891"/>
              <a:gd name="connsiteY4" fmla="*/ 1496291 h 1620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891" h="1620982">
                <a:moveTo>
                  <a:pt x="725054" y="0"/>
                </a:moveTo>
                <a:cubicBezTo>
                  <a:pt x="362527" y="561109"/>
                  <a:pt x="0" y="1122218"/>
                  <a:pt x="18473" y="1371600"/>
                </a:cubicBezTo>
                <a:cubicBezTo>
                  <a:pt x="36946" y="1620982"/>
                  <a:pt x="835891" y="1496291"/>
                  <a:pt x="835891" y="1496291"/>
                </a:cubicBezTo>
                <a:lnTo>
                  <a:pt x="835891" y="1496291"/>
                </a:lnTo>
                <a:lnTo>
                  <a:pt x="822036" y="1496291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28728" y="20716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214414" y="242886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500166" y="392906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85728"/>
            <a:ext cx="7467600" cy="584043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5400" b="1" dirty="0" smtClean="0">
                <a:solidFill>
                  <a:srgbClr val="FFFF00"/>
                </a:solidFill>
              </a:rPr>
              <a:t>Сфера может быть получена вращением полуокружности вокруг её диаметра, а шар – вращением полукруга вокруг его диаметра.</a:t>
            </a:r>
            <a:endParaRPr lang="ru-RU" sz="5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163</TotalTime>
  <Words>325</Words>
  <Application>Microsoft Office PowerPoint</Application>
  <PresentationFormat>Экран (4:3)</PresentationFormat>
  <Paragraphs>112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Техническая</vt:lpstr>
      <vt:lpstr>Формула</vt:lpstr>
      <vt:lpstr>Сфера и шар</vt:lpstr>
      <vt:lpstr>Цель урока</vt:lpstr>
      <vt:lpstr>Слайд 3</vt:lpstr>
      <vt:lpstr>Слайд 4</vt:lpstr>
      <vt:lpstr>Слайд 5</vt:lpstr>
      <vt:lpstr>Слайд 6</vt:lpstr>
      <vt:lpstr>Слайд 7</vt:lpstr>
      <vt:lpstr>Сфера, как тело вращения</vt:lpstr>
      <vt:lpstr>Слайд 9</vt:lpstr>
      <vt:lpstr>№573</vt:lpstr>
      <vt:lpstr>Уравнение сферы</vt:lpstr>
      <vt:lpstr>Вывести уравнение сферы  с центром в начале координат</vt:lpstr>
      <vt:lpstr>Назовите координаты центра и радиус сферы, заданной уравнением.</vt:lpstr>
      <vt:lpstr>Напишите уравнение сферы радиуса R с центром А, если </vt:lpstr>
      <vt:lpstr>Слайд 15</vt:lpstr>
      <vt:lpstr>Итог урока</vt:lpstr>
      <vt:lpstr>Домашнее задание:</vt:lpstr>
    </vt:vector>
  </TitlesOfParts>
  <Company>МОУ СОШ №4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Сфера и шар</dc:title>
  <dc:creator>Ученик</dc:creator>
  <cp:lastModifiedBy>Инна Алексеевна</cp:lastModifiedBy>
  <cp:revision>19</cp:revision>
  <dcterms:created xsi:type="dcterms:W3CDTF">2010-06-23T05:22:06Z</dcterms:created>
  <dcterms:modified xsi:type="dcterms:W3CDTF">2013-01-29T04:23:11Z</dcterms:modified>
</cp:coreProperties>
</file>