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ms-office.legacyDiagramTex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64" autoAdjust="0"/>
    <p:restoredTop sz="94660"/>
  </p:normalViewPr>
  <p:slideViewPr>
    <p:cSldViewPr>
      <p:cViewPr varScale="1">
        <p:scale>
          <a:sx n="77" d="100"/>
          <a:sy n="77" d="100"/>
        </p:scale>
        <p:origin x="-2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06/relationships/legacyDocTextInfo" Target="legacyDocTextInfo.bin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E6D9C1F3-8D0C-42ED-83E3-5DACD6B74C90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E4ADA6-5EC8-4B0B-800D-EBA62922E4DE}" type="slidenum">
              <a:rPr lang="ru-RU"/>
              <a:pPr/>
              <a:t>1</a:t>
            </a:fld>
            <a:endParaRPr lang="ru-RU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B5C7E5-F2C7-4E0A-9FFC-620AD580B765}" type="slidenum">
              <a:rPr lang="ru-RU"/>
              <a:pPr/>
              <a:t>10</a:t>
            </a:fld>
            <a:endParaRPr lang="ru-RU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2A16C6-28E7-4D4C-8858-E4D510B1E2DA}" type="slidenum">
              <a:rPr lang="ru-RU"/>
              <a:pPr/>
              <a:t>11</a:t>
            </a:fld>
            <a:endParaRPr lang="ru-RU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CC02CF-4676-49F7-A388-BFCA77C63BCB}" type="slidenum">
              <a:rPr lang="ru-RU"/>
              <a:pPr/>
              <a:t>2</a:t>
            </a:fld>
            <a:endParaRPr lang="ru-RU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96EA81-C9DF-4BB5-81C8-798AF40055A8}" type="slidenum">
              <a:rPr lang="ru-RU"/>
              <a:pPr/>
              <a:t>3</a:t>
            </a:fld>
            <a:endParaRPr lang="ru-RU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A8FD5B-26BC-45F2-9189-4303AC655A79}" type="slidenum">
              <a:rPr lang="ru-RU"/>
              <a:pPr/>
              <a:t>4</a:t>
            </a:fld>
            <a:endParaRPr lang="ru-RU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0C2864-FBE0-49FC-A068-F055A886037D}" type="slidenum">
              <a:rPr lang="ru-RU"/>
              <a:pPr/>
              <a:t>5</a:t>
            </a:fld>
            <a:endParaRPr lang="ru-RU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CD54BA-579A-4DC5-9102-C0F502BB2AD8}" type="slidenum">
              <a:rPr lang="ru-RU"/>
              <a:pPr/>
              <a:t>6</a:t>
            </a:fld>
            <a:endParaRPr lang="ru-RU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AD57B3-72B1-4084-A0B0-9A1F480A8F89}" type="slidenum">
              <a:rPr lang="ru-RU"/>
              <a:pPr/>
              <a:t>7</a:t>
            </a:fld>
            <a:endParaRPr lang="ru-RU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4F9606-F3BB-417F-BEC5-1EA1F7E23220}" type="slidenum">
              <a:rPr lang="ru-RU"/>
              <a:pPr/>
              <a:t>8</a:t>
            </a:fld>
            <a:endParaRPr lang="ru-RU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EED1A6-14F9-47BE-AE32-0ECE4D2EDEB6}" type="slidenum">
              <a:rPr lang="ru-RU"/>
              <a:pPr/>
              <a:t>9</a:t>
            </a:fld>
            <a:endParaRPr lang="ru-RU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7171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7172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73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74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75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76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177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78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17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7F7B3D5-ACF2-4BDB-B674-811AD88C186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4DADA0D-3A25-49E4-B0CA-F37264E95C9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CB7609A-6AF7-4479-8F21-40EA74787BC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9A19CB7-2647-47DA-9F0E-93283A254C1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E257513-BA2C-4E87-A4B1-986F8395829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F2C3AB-F262-4C60-9684-CF9962ACFCA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F9C0C2E-5B77-453A-996D-C61F8E4F10E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120537-2C55-4E45-ADA9-4044767F8D3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A7AADAA-95A0-47D0-967D-4858D9B1A72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8B8D49-2200-4179-9373-67C519246C7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FA47A72-C211-43D9-94C3-27078602F27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F140657-FBE6-4E91-9642-1037803D7CF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4317058C-6480-4A08-B598-FDCCB21C8686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614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6149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15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5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615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15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15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492375"/>
            <a:ext cx="7772400" cy="1920875"/>
          </a:xfrm>
        </p:spPr>
        <p:txBody>
          <a:bodyPr/>
          <a:lstStyle/>
          <a:p>
            <a:r>
              <a:rPr lang="ru-RU"/>
              <a:t>Электрический ток в газах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pSp>
        <p:nvGrpSpPr>
          <p:cNvPr id="28683" name="Group 11"/>
          <p:cNvGrpSpPr>
            <a:grpSpLocks/>
          </p:cNvGrpSpPr>
          <p:nvPr/>
        </p:nvGrpSpPr>
        <p:grpSpPr bwMode="auto">
          <a:xfrm>
            <a:off x="539750" y="3068638"/>
            <a:ext cx="3311525" cy="1562100"/>
            <a:chOff x="476" y="1253"/>
            <a:chExt cx="2086" cy="984"/>
          </a:xfrm>
        </p:grpSpPr>
        <p:sp>
          <p:nvSpPr>
            <p:cNvPr id="28678" name="Text Box 6"/>
            <p:cNvSpPr txBox="1">
              <a:spLocks noChangeArrowheads="1"/>
            </p:cNvSpPr>
            <p:nvPr/>
          </p:nvSpPr>
          <p:spPr bwMode="auto">
            <a:xfrm>
              <a:off x="521" y="1253"/>
              <a:ext cx="1088" cy="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4800"/>
                <a:t>m</a:t>
              </a:r>
              <a:r>
                <a:rPr lang="el-GR" sz="4800">
                  <a:latin typeface="Batang" pitchFamily="18" charset="-127"/>
                  <a:ea typeface="Batang" pitchFamily="18" charset="-127"/>
                </a:rPr>
                <a:t>υ</a:t>
              </a:r>
              <a:r>
                <a:rPr lang="en-GB" sz="4800" baseline="30000">
                  <a:latin typeface="Batang" pitchFamily="18" charset="-127"/>
                  <a:ea typeface="Batang" pitchFamily="18" charset="-127"/>
                </a:rPr>
                <a:t>2</a:t>
              </a:r>
              <a:endParaRPr lang="el-GR" sz="4800" baseline="30000">
                <a:latin typeface="Batang" pitchFamily="18" charset="-127"/>
                <a:ea typeface="Batang" pitchFamily="18" charset="-127"/>
              </a:endParaRPr>
            </a:p>
          </p:txBody>
        </p:sp>
        <p:sp>
          <p:nvSpPr>
            <p:cNvPr id="28679" name="Line 7"/>
            <p:cNvSpPr>
              <a:spLocks noChangeShapeType="1"/>
            </p:cNvSpPr>
            <p:nvPr/>
          </p:nvSpPr>
          <p:spPr bwMode="auto">
            <a:xfrm>
              <a:off x="476" y="1706"/>
              <a:ext cx="6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8680" name="Text Box 8"/>
            <p:cNvSpPr txBox="1">
              <a:spLocks noChangeArrowheads="1"/>
            </p:cNvSpPr>
            <p:nvPr/>
          </p:nvSpPr>
          <p:spPr bwMode="auto">
            <a:xfrm>
              <a:off x="612" y="1661"/>
              <a:ext cx="726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5400"/>
                <a:t>2</a:t>
              </a:r>
              <a:endParaRPr lang="ru-RU" sz="5400"/>
            </a:p>
          </p:txBody>
        </p:sp>
        <p:sp>
          <p:nvSpPr>
            <p:cNvPr id="28681" name="Text Box 9"/>
            <p:cNvSpPr txBox="1">
              <a:spLocks noChangeArrowheads="1"/>
            </p:cNvSpPr>
            <p:nvPr/>
          </p:nvSpPr>
          <p:spPr bwMode="auto">
            <a:xfrm>
              <a:off x="1338" y="1525"/>
              <a:ext cx="1224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4400"/>
                <a:t>= eEl</a:t>
              </a:r>
              <a:endParaRPr lang="ru-RU" sz="4400"/>
            </a:p>
          </p:txBody>
        </p:sp>
      </p:grp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3563938" y="2852738"/>
            <a:ext cx="5257800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  <a:p>
            <a:pPr>
              <a:spcBef>
                <a:spcPct val="50000"/>
              </a:spcBef>
            </a:pPr>
            <a:r>
              <a:rPr lang="ru-RU" sz="2400"/>
              <a:t>Условие ионизации электронным ударом, где </a:t>
            </a:r>
            <a:r>
              <a:rPr lang="en-GB" sz="2400"/>
              <a:t>l –</a:t>
            </a:r>
            <a:r>
              <a:rPr lang="ru-RU" sz="2400"/>
              <a:t> длина свободного пробега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86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Типы самостоятельных разрядов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332038"/>
            <a:ext cx="8229600" cy="4525962"/>
          </a:xfrm>
        </p:spPr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ru-RU"/>
              <a:t>Тлеющий разряд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ru-RU"/>
              <a:t>Искровой разряд (молния)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ru-RU"/>
              <a:t>Коронный разряд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ru-RU"/>
              <a:t>Дуговой разряд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9" name="Organization Chart 7"/>
          <p:cNvGraphicFramePr>
            <a:graphicFrameLocks/>
          </p:cNvGraphicFramePr>
          <p:nvPr>
            <p:ph type="dgm" idx="4294967295"/>
          </p:nvPr>
        </p:nvGraphicFramePr>
        <p:xfrm>
          <a:off x="611188" y="692150"/>
          <a:ext cx="7921625" cy="5357813"/>
        </p:xfrm>
        <a:graphic>
          <a:graphicData uri="http://schemas.openxmlformats.org/drawingml/2006/compatibility">
            <com:legacyDrawing xmlns:com="http://schemas.openxmlformats.org/drawingml/2006/compatibility" spid="_x0000_s3789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274638"/>
            <a:ext cx="8207375" cy="1143000"/>
          </a:xfrm>
        </p:spPr>
        <p:txBody>
          <a:bodyPr/>
          <a:lstStyle/>
          <a:p>
            <a:pPr algn="ctr"/>
            <a:r>
              <a:rPr lang="ru-RU" sz="4000"/>
              <a:t>Виды самостоятельных</a:t>
            </a:r>
            <a:br>
              <a:rPr lang="ru-RU" sz="4000"/>
            </a:br>
            <a:r>
              <a:rPr lang="ru-RU" sz="4000"/>
              <a:t>разрядов</a:t>
            </a:r>
          </a:p>
        </p:txBody>
      </p:sp>
      <p:graphicFrame>
        <p:nvGraphicFramePr>
          <p:cNvPr id="4187" name="Group 91"/>
          <p:cNvGraphicFramePr>
            <a:graphicFrameLocks noGrp="1"/>
          </p:cNvGraphicFramePr>
          <p:nvPr>
            <p:ph/>
          </p:nvPr>
        </p:nvGraphicFramePr>
        <p:xfrm>
          <a:off x="457200" y="1557338"/>
          <a:ext cx="8229600" cy="4888992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Разряд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Условия возникновения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Применение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Тлеющий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Низкое давление (доли мм. рт. ст.), высокая напряженность,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Ионные и электронные рентгеновские трубки, газоразрядные трубки, газовые лазеры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7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Дуговой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Термоэлектронная эмиссия тока с поверхности катода, большая сила тока (10-100А при малой Е)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Прожекторы, сварка и резка металла, электропечи для плавки металла.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Коронный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Атмосферное давление + сильно неоднородное эл. поле.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Электроочистительные фильтры газовых смесей.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Искровой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Высокое напряжение при атмосферном давлении имеет вид светящегося канала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Молния. Разряд конденсатора искры при электризации трущихся поверхностей.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Тлеющий разряд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1600" b="1"/>
              <a:t>Тле́ющий разря́д</a:t>
            </a:r>
            <a:r>
              <a:rPr lang="ru-RU" sz="1600"/>
              <a:t> — один из видов стационарного самостоятельного электрического разряда в газах. Формируется, как правило, при низком давлении газа и малом токе. При увеличении проходящего тока превращается в дуговой разряд.</a:t>
            </a:r>
          </a:p>
          <a:p>
            <a:pPr>
              <a:lnSpc>
                <a:spcPct val="90000"/>
              </a:lnSpc>
            </a:pPr>
            <a:r>
              <a:rPr lang="ru-RU" sz="1600"/>
              <a:t>В отличие от нестационарных (импульсных) электрических разрядов в газах, основные характеристики тлеющего разряда остаются относительно стабильными во времени.</a:t>
            </a:r>
          </a:p>
          <a:p>
            <a:pPr>
              <a:lnSpc>
                <a:spcPct val="90000"/>
              </a:lnSpc>
            </a:pPr>
            <a:r>
              <a:rPr lang="ru-RU" sz="1600"/>
              <a:t>Типичным примером тлеющего разряда, знакомым большинству людей, является свечение неоновой лампы и ламп </a:t>
            </a:r>
            <a:r>
              <a:rPr lang="en-US" sz="1600"/>
              <a:t>“</a:t>
            </a:r>
            <a:r>
              <a:rPr lang="ru-RU" sz="1600"/>
              <a:t>дневного света</a:t>
            </a:r>
            <a:r>
              <a:rPr lang="en-US" sz="1600"/>
              <a:t>”</a:t>
            </a:r>
            <a:endParaRPr lang="ru-RU" sz="1600"/>
          </a:p>
          <a:p>
            <a:pPr>
              <a:lnSpc>
                <a:spcPct val="90000"/>
              </a:lnSpc>
            </a:pPr>
            <a:r>
              <a:rPr lang="ru-RU" sz="1600"/>
              <a:t>Одно из важнейших применений тлеющего разряда в промышленности и военной сфере – газовые лазеры</a:t>
            </a:r>
          </a:p>
        </p:txBody>
      </p:sp>
      <p:pic>
        <p:nvPicPr>
          <p:cNvPr id="5124" name="Picture 4" descr="220px-NeTub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4868863"/>
            <a:ext cx="2233613" cy="1570037"/>
          </a:xfrm>
          <a:prstGeom prst="rect">
            <a:avLst/>
          </a:prstGeom>
          <a:noFill/>
        </p:spPr>
      </p:pic>
      <p:pic>
        <p:nvPicPr>
          <p:cNvPr id="5126" name="Picture 6" descr="Laser_DSC09088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059113" y="4724400"/>
            <a:ext cx="2087562" cy="1617663"/>
          </a:xfrm>
          <a:prstGeom prst="rect">
            <a:avLst/>
          </a:prstGeom>
          <a:noFill/>
        </p:spPr>
      </p:pic>
      <p:pic>
        <p:nvPicPr>
          <p:cNvPr id="5127" name="Picture 7" descr="laser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435600" y="4508500"/>
            <a:ext cx="3233738" cy="18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Electric_arc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086350"/>
            <a:ext cx="1708150" cy="1771650"/>
          </a:xfrm>
          <a:prstGeom prst="rect">
            <a:avLst/>
          </a:prstGeom>
          <a:noFill/>
        </p:spPr>
      </p:pic>
      <p:pic>
        <p:nvPicPr>
          <p:cNvPr id="8197" name="Picture 5" descr="000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588125" y="0"/>
            <a:ext cx="2555875" cy="1887538"/>
          </a:xfrm>
          <a:prstGeom prst="rect">
            <a:avLst/>
          </a:prstGeom>
          <a:noFill/>
        </p:spPr>
      </p:pic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1036638"/>
          </a:xfrm>
        </p:spPr>
        <p:txBody>
          <a:bodyPr/>
          <a:lstStyle/>
          <a:p>
            <a:r>
              <a:rPr lang="ru-RU"/>
              <a:t>Дуговой разряд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350" y="1989138"/>
            <a:ext cx="7543800" cy="4114800"/>
          </a:xfrm>
        </p:spPr>
        <p:txBody>
          <a:bodyPr/>
          <a:lstStyle/>
          <a:p>
            <a:r>
              <a:rPr lang="ru-RU" sz="1600" b="1"/>
              <a:t>Электрическая дуга</a:t>
            </a:r>
            <a:r>
              <a:rPr lang="ru-RU" sz="1600"/>
              <a:t> (</a:t>
            </a:r>
            <a:r>
              <a:rPr lang="ru-RU" sz="1600" b="1"/>
              <a:t>Вольтова дуга</a:t>
            </a:r>
            <a:r>
              <a:rPr lang="ru-RU" sz="1600"/>
              <a:t>, </a:t>
            </a:r>
            <a:r>
              <a:rPr lang="ru-RU" sz="1600" b="1"/>
              <a:t>Дуговой разряд</a:t>
            </a:r>
            <a:r>
              <a:rPr lang="ru-RU" sz="1600"/>
              <a:t>) — физическое явление, один из видов электрического разряда в газе.</a:t>
            </a:r>
          </a:p>
          <a:p>
            <a:r>
              <a:rPr lang="ru-RU" sz="1600"/>
              <a:t>Впервые была описана в 1802 году русским учёным В. В. Петровым. Электрическая дуга является частным случаем четвёртой формы состояния вещества — плазмы — и состоит из ионизированного, электрически квазинейтрального газа. Присутствие свободных электрических зарядов обеспечивает проводимость электрической дуги.</a:t>
            </a:r>
          </a:p>
          <a:p>
            <a:r>
              <a:rPr lang="ru-RU" sz="1600"/>
              <a:t>При эксплуатации высоковольтных электроустановок, в которых неизбежно появление электрической дуги, борьба с электрической дугой осуществляется при помощи электромагнитных катушек, совмещённых с дугогасительными камерами. Среди других способов известны использование вакуумных и масляных выключателей, а также методы отвода тока на временную нагрузку, самостоятельно разрывающую электрическую цепь.</a:t>
            </a:r>
          </a:p>
          <a:p>
            <a:r>
              <a:rPr lang="ru-RU" sz="1600"/>
              <a:t>Электрическая дуга используется при электросварке металлов, для выплавки стали (дуговая сталеплавильная печь) и в освещении (в дуговых лампах).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2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2" name="Picture 6" descr="220px-Коронный_разряд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0000" y="4762500"/>
            <a:ext cx="2794000" cy="2095500"/>
          </a:xfrm>
          <a:prstGeom prst="rect">
            <a:avLst/>
          </a:prstGeom>
          <a:noFill/>
        </p:spPr>
      </p:pic>
      <p:pic>
        <p:nvPicPr>
          <p:cNvPr id="9221" name="Picture 5" descr="220px-Коронный_разряд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165725"/>
            <a:ext cx="2124075" cy="1692275"/>
          </a:xfrm>
          <a:prstGeom prst="rect">
            <a:avLst/>
          </a:prstGeom>
          <a:noFill/>
        </p:spPr>
      </p:pic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188913"/>
            <a:ext cx="7543800" cy="1108075"/>
          </a:xfrm>
        </p:spPr>
        <p:txBody>
          <a:bodyPr/>
          <a:lstStyle/>
          <a:p>
            <a:r>
              <a:rPr lang="ru-RU"/>
              <a:t>Коронный разряд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268413"/>
            <a:ext cx="7869237" cy="41036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500" b="1"/>
              <a:t>Коро́нный разря́д</a:t>
            </a:r>
            <a:r>
              <a:rPr lang="ru-RU" sz="1500"/>
              <a:t> − это характерная форма самостоятельного газового разряда, возникающего в резко неоднородных полях. Главной особенностью этого разряда является то, что ионизационные процессы электронами происходят не по всей длине промежутка, а только в небольшой его части вблизи электрода с малым радиусом кривизны (так называемого коронирующего электрода). Эта зона характеризуется значительно более высокими значениями напряженности поля по сравнению со средними значениями для всего промежутка. </a:t>
            </a:r>
          </a:p>
          <a:p>
            <a:pPr>
              <a:lnSpc>
                <a:spcPct val="80000"/>
              </a:lnSpc>
            </a:pPr>
            <a:r>
              <a:rPr lang="ru-RU" sz="1500"/>
              <a:t>На линиях электропередачи возникновение коронного разряда нежелательно, так как вызывает значительные потери передаваемой энергии. С целью сокращения потерь на общую корону применяется расщепление проводов ЛЭП на 2, 3, 5 или 8 составляющих, в зависимости от номинального напряжения линии (для уменьшения тока в проводнике). Составляющие располагаются в углах правильного многоугольника (или на диаметре окружности, в случае расщепления на 2 составляющих), образуемого специальной распоркой.</a:t>
            </a:r>
          </a:p>
          <a:p>
            <a:pPr>
              <a:lnSpc>
                <a:spcPct val="80000"/>
              </a:lnSpc>
            </a:pPr>
            <a:r>
              <a:rPr lang="ru-RU" sz="1500"/>
              <a:t>В естественных условиях коронный разряд может возникать на верхушках деревьев, мачтах — т. н. огни святого Эльма.</a:t>
            </a:r>
          </a:p>
          <a:p>
            <a:pPr>
              <a:lnSpc>
                <a:spcPct val="80000"/>
              </a:lnSpc>
            </a:pPr>
            <a:r>
              <a:rPr lang="ru-RU" sz="1500"/>
              <a:t>Коронный разряд применяется для очистки газов от пыли и сопутствующих загрязнений (электростатический фильтр), для диагностики состояния конструкций (позволяет обнаруживать трещины в изделиях)..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500"/>
              <a:t/>
            </a:r>
            <a:br>
              <a:rPr lang="ru-RU" sz="1500"/>
            </a:br>
            <a:endParaRPr lang="ru-RU" sz="15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92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2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8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prir_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4860925"/>
            <a:ext cx="2663825" cy="1997075"/>
          </a:xfrm>
          <a:prstGeom prst="rect">
            <a:avLst/>
          </a:prstGeom>
          <a:noFill/>
        </p:spPr>
      </p:pic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Искровой разряд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1500" b="1"/>
              <a:t>Искрово́й разря́д</a:t>
            </a:r>
            <a:r>
              <a:rPr lang="ru-RU" sz="1500"/>
              <a:t> (искра электрическая) — нестационарная форма электрического разряда, происходящая в газах. Такой разряд возникает обычно при давлениях порядка атмосферного и сопровождается характерным звуковым эффектом — «треском» искры. Температура в главном канале искрового разряда может достигать 10 000 К. В природе искровые разряды часто возникают в виде молний. Расстояние «пробиваемое» искрой в воздухе зависит от напряжения и считается равным 10 кВ на 1 сантиметр. </a:t>
            </a:r>
          </a:p>
          <a:p>
            <a:pPr>
              <a:lnSpc>
                <a:spcPct val="80000"/>
              </a:lnSpc>
            </a:pPr>
            <a:r>
              <a:rPr lang="ru-RU" sz="1500"/>
              <a:t>Искровой разряд обычно происходит, если мощность источника энергии недостаточна для поддержания стационарного дугового разряда или тлеющего разряда. </a:t>
            </a:r>
          </a:p>
          <a:p>
            <a:pPr>
              <a:lnSpc>
                <a:spcPct val="80000"/>
              </a:lnSpc>
            </a:pPr>
            <a:r>
              <a:rPr lang="ru-RU" sz="1500"/>
              <a:t>Искровой разряд представляет собой пучок ярких, быстро исчезающих или сменяющих друг друга нитевидных, часто сильно разветвленных полосок — искровых каналов. Эти каналы заполнены плазмой, в состав которой в мощном искровом разряде входят не только ионы исходного газа, но и ионы вещества электродов, интенсивно испаряющегося под действием разряда. </a:t>
            </a:r>
          </a:p>
        </p:txBody>
      </p:sp>
      <p:pic>
        <p:nvPicPr>
          <p:cNvPr id="10245" name="Picture 5" descr="220px-Искровой_разряд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688" y="4868863"/>
            <a:ext cx="2627312" cy="19891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1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500042"/>
            <a:ext cx="7772400" cy="1470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</a:rPr>
              <a:t>Плазма – четвертое состояние вещества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0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3076" name="Рисунок 3" descr="300px-Plasma-lamp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38" y="2143125"/>
            <a:ext cx="4429125" cy="448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</a:rPr>
              <a:t>Определение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ru-RU" sz="4000" smtClean="0"/>
              <a:t>   Плазма — частично или полностью ионизированный газ, в котором плотности положительных и отрицательных зарядов практически одинаковы.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5288" y="2133600"/>
            <a:ext cx="8291512" cy="36734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3600"/>
              <a:t>В обычных условиях газы состоят из нейтральных атомов и молекул и являются диэлектриками.</a:t>
            </a:r>
          </a:p>
          <a:p>
            <a:pPr>
              <a:buFont typeface="Wingdings" pitchFamily="2" charset="2"/>
              <a:buNone/>
            </a:pPr>
            <a:endParaRPr lang="ru-RU" sz="3600"/>
          </a:p>
        </p:txBody>
      </p:sp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971550" y="2492375"/>
            <a:ext cx="3744913" cy="39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</a:pPr>
            <a:endParaRPr lang="ru-RU" sz="3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</a:rPr>
              <a:t>Степень ионизации плазмы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endParaRPr lang="ru-RU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>
                <a:solidFill>
                  <a:srgbClr val="FF0000"/>
                </a:solidFill>
              </a:rPr>
              <a:t>Слабо                     Частично                Полностью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>
                <a:solidFill>
                  <a:srgbClr val="FF0000"/>
                </a:solidFill>
              </a:rPr>
              <a:t>ионизованная      ионизованная         ионизованная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( </a:t>
            </a:r>
            <a:r>
              <a:rPr lang="el-GR" dirty="0" smtClean="0"/>
              <a:t>α</a:t>
            </a:r>
            <a:r>
              <a:rPr lang="ru-RU" dirty="0" smtClean="0"/>
              <a:t> составляет       ( </a:t>
            </a:r>
            <a:r>
              <a:rPr lang="el-GR" dirty="0" smtClean="0"/>
              <a:t>α</a:t>
            </a:r>
            <a:r>
              <a:rPr lang="ru-RU" dirty="0" smtClean="0"/>
              <a:t> порядка             ( </a:t>
            </a:r>
            <a:r>
              <a:rPr lang="el-GR" dirty="0" smtClean="0"/>
              <a:t>α</a:t>
            </a:r>
            <a:r>
              <a:rPr lang="ru-RU" dirty="0" smtClean="0"/>
              <a:t> близка к 100%)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доли процента)</a:t>
            </a:r>
            <a:r>
              <a:rPr lang="ru-RU" b="1" dirty="0" smtClean="0"/>
              <a:t>      </a:t>
            </a:r>
            <a:r>
              <a:rPr lang="ru-RU" dirty="0" smtClean="0"/>
              <a:t>нескольких  </a:t>
            </a:r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/>
              <a:t>                                процентов)</a:t>
            </a:r>
            <a:endParaRPr lang="ru-RU" b="1" dirty="0" smtClean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1204912" y="1795463"/>
            <a:ext cx="2519363" cy="1785938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>
            <a:off x="3311526" y="2544762"/>
            <a:ext cx="2520950" cy="3175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16200000" flipH="1">
            <a:off x="4929187" y="2000251"/>
            <a:ext cx="2500313" cy="1071562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220072" y="1484784"/>
            <a:ext cx="1368152" cy="16561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283968" y="1412776"/>
            <a:ext cx="0" cy="20162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1619672" y="1412776"/>
            <a:ext cx="1296144" cy="16561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</a:rPr>
              <a:t>Степень ионизации плазмы </a:t>
            </a:r>
            <a:endParaRPr lang="ru-RU" dirty="0"/>
          </a:p>
        </p:txBody>
      </p:sp>
      <p:pic>
        <p:nvPicPr>
          <p:cNvPr id="7171" name="Содержимое 5" descr="imgre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14313" y="3000375"/>
            <a:ext cx="4357687" cy="3143250"/>
          </a:xfrm>
        </p:spPr>
      </p:pic>
      <p:pic>
        <p:nvPicPr>
          <p:cNvPr id="7172" name="Содержимое 6" descr="imgres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072063" y="2928938"/>
            <a:ext cx="3786187" cy="3211512"/>
          </a:xfrm>
        </p:spPr>
      </p:pic>
      <p:sp>
        <p:nvSpPr>
          <p:cNvPr id="7173" name="TextBox 8"/>
          <p:cNvSpPr txBox="1">
            <a:spLocks noChangeArrowheads="1"/>
          </p:cNvSpPr>
          <p:nvPr/>
        </p:nvSpPr>
        <p:spPr bwMode="auto">
          <a:xfrm>
            <a:off x="214313" y="1143000"/>
            <a:ext cx="40005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</a:rPr>
              <a:t>Слабо ионизованной плазмой в природных условиях являются верхние слои атмосферы</a:t>
            </a:r>
          </a:p>
        </p:txBody>
      </p:sp>
      <p:sp>
        <p:nvSpPr>
          <p:cNvPr id="7174" name="TextBox 9"/>
          <p:cNvSpPr txBox="1">
            <a:spLocks noChangeArrowheads="1"/>
          </p:cNvSpPr>
          <p:nvPr/>
        </p:nvSpPr>
        <p:spPr bwMode="auto">
          <a:xfrm>
            <a:off x="4857750" y="1143000"/>
            <a:ext cx="42862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</a:rPr>
              <a:t>Полностью ионизованная плазма, которая образуется при высокой температуре  - солнце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20"/>
                            </p:stCondLst>
                            <p:childTnLst>
                              <p:par>
                                <p:cTn id="1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20"/>
                            </p:stCondLst>
                            <p:childTnLst>
                              <p:par>
                                <p:cTn id="2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</a:rPr>
              <a:t>Плазма во вселенной и вокруг Земли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43" name="Содержимое 8" descr="imgre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14313" y="1571625"/>
            <a:ext cx="4643437" cy="3743325"/>
          </a:xfrm>
        </p:spPr>
      </p:pic>
      <p:sp>
        <p:nvSpPr>
          <p:cNvPr id="10244" name="Содержимое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ru-RU" smtClean="0"/>
              <a:t>   В состоянии плазмы находится подавляющая (около 99%) часть вещества Вселенной – звезды, галактические туманности и межзвездная среда.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60"/>
                            </p:stCondLst>
                            <p:childTnLst>
                              <p:par>
                                <p:cTn id="8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800" decel="100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800" decel="100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60"/>
                            </p:stCondLst>
                            <p:childTnLst>
                              <p:par>
                                <p:cTn id="17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</a:rPr>
              <a:t>Плазма во вселенной и вокруг Земли</a:t>
            </a:r>
            <a:endParaRPr lang="ru-RU" dirty="0"/>
          </a:p>
        </p:txBody>
      </p:sp>
      <p:pic>
        <p:nvPicPr>
          <p:cNvPr id="11267" name="Содержимое 4" descr="imgre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85750" y="1643063"/>
            <a:ext cx="4286250" cy="4286250"/>
          </a:xfrm>
        </p:spPr>
      </p:pic>
      <p:sp>
        <p:nvSpPr>
          <p:cNvPr id="11268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ru-RU" smtClean="0"/>
              <a:t>    Около Земли плазма существует в космосе в виде солнечного ветра, заполняет магнитосферу Земли, образуя радиационные пояса Земли и ионосферу.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60"/>
                            </p:stCondLst>
                            <p:childTnLst>
                              <p:par>
                                <p:cTn id="8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60"/>
                            </p:stCondLst>
                            <p:childTnLst>
                              <p:par>
                                <p:cTn id="1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268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</a:rPr>
              <a:t>Плазма в нашей жизни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75088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200" dirty="0" smtClean="0"/>
              <a:t>Плазменный телевизор</a:t>
            </a:r>
            <a:endParaRPr lang="ru-RU" sz="3200" dirty="0"/>
          </a:p>
        </p:txBody>
      </p:sp>
      <p:sp>
        <p:nvSpPr>
          <p:cNvPr id="8" name="Текст 7"/>
          <p:cNvSpPr>
            <a:spLocks noGrp="1"/>
          </p:cNvSpPr>
          <p:nvPr>
            <p:ph type="body" sz="half" idx="3"/>
          </p:nvPr>
        </p:nvSpPr>
        <p:spPr>
          <a:xfrm>
            <a:off x="4786313" y="1428750"/>
            <a:ext cx="3900487" cy="8572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200" dirty="0" smtClean="0"/>
              <a:t>Плазменная лампа</a:t>
            </a:r>
            <a:endParaRPr lang="ru-RU" sz="3200" dirty="0"/>
          </a:p>
        </p:txBody>
      </p:sp>
      <p:pic>
        <p:nvPicPr>
          <p:cNvPr id="13317" name="Содержимое 3" descr="imgres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3663" y="2571750"/>
            <a:ext cx="4479925" cy="3143250"/>
          </a:xfrm>
        </p:spPr>
      </p:pic>
      <p:pic>
        <p:nvPicPr>
          <p:cNvPr id="13318" name="Содержимое 9" descr="imgres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786313" y="2428875"/>
            <a:ext cx="4357687" cy="33051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620713"/>
            <a:ext cx="8229600" cy="20161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Распад атомов на положительные ионы и электроны называется </a:t>
            </a:r>
            <a:r>
              <a:rPr lang="ru-RU" i="1" u="sng"/>
              <a:t>ионизацией</a:t>
            </a:r>
            <a:r>
              <a:rPr lang="ru-RU"/>
              <a:t>, обратный процесс – </a:t>
            </a:r>
            <a:r>
              <a:rPr lang="ru-RU" i="1" u="sng"/>
              <a:t>рекомбинацией</a:t>
            </a:r>
            <a:r>
              <a:rPr lang="ru-RU"/>
              <a:t>.</a:t>
            </a:r>
          </a:p>
        </p:txBody>
      </p:sp>
      <p:grpSp>
        <p:nvGrpSpPr>
          <p:cNvPr id="13374" name="Group 62"/>
          <p:cNvGrpSpPr>
            <a:grpSpLocks/>
          </p:cNvGrpSpPr>
          <p:nvPr/>
        </p:nvGrpSpPr>
        <p:grpSpPr bwMode="auto">
          <a:xfrm>
            <a:off x="1476375" y="2997200"/>
            <a:ext cx="6481763" cy="2690813"/>
            <a:chOff x="930" y="1888"/>
            <a:chExt cx="4083" cy="1695"/>
          </a:xfrm>
        </p:grpSpPr>
        <p:grpSp>
          <p:nvGrpSpPr>
            <p:cNvPr id="13371" name="Group 59"/>
            <p:cNvGrpSpPr>
              <a:grpSpLocks/>
            </p:cNvGrpSpPr>
            <p:nvPr/>
          </p:nvGrpSpPr>
          <p:grpSpPr bwMode="auto">
            <a:xfrm>
              <a:off x="930" y="1888"/>
              <a:ext cx="4083" cy="1695"/>
              <a:chOff x="930" y="1797"/>
              <a:chExt cx="4083" cy="1695"/>
            </a:xfrm>
          </p:grpSpPr>
          <p:sp>
            <p:nvSpPr>
              <p:cNvPr id="13358" name="Freeform 46"/>
              <p:cNvSpPr>
                <a:spLocks/>
              </p:cNvSpPr>
              <p:nvPr/>
            </p:nvSpPr>
            <p:spPr bwMode="auto">
              <a:xfrm>
                <a:off x="1791" y="1797"/>
                <a:ext cx="477" cy="772"/>
              </a:xfrm>
              <a:custGeom>
                <a:avLst/>
                <a:gdLst/>
                <a:ahLst/>
                <a:cxnLst>
                  <a:cxn ang="0">
                    <a:pos x="272" y="772"/>
                  </a:cxn>
                  <a:cxn ang="0">
                    <a:pos x="136" y="545"/>
                  </a:cxn>
                  <a:cxn ang="0">
                    <a:pos x="454" y="590"/>
                  </a:cxn>
                  <a:cxn ang="0">
                    <a:pos x="0" y="0"/>
                  </a:cxn>
                </a:cxnLst>
                <a:rect l="0" t="0" r="r" b="b"/>
                <a:pathLst>
                  <a:path w="477" h="772">
                    <a:moveTo>
                      <a:pt x="272" y="772"/>
                    </a:moveTo>
                    <a:cubicBezTo>
                      <a:pt x="189" y="673"/>
                      <a:pt x="106" y="575"/>
                      <a:pt x="136" y="545"/>
                    </a:cubicBezTo>
                    <a:cubicBezTo>
                      <a:pt x="166" y="515"/>
                      <a:pt x="477" y="681"/>
                      <a:pt x="454" y="590"/>
                    </a:cubicBezTo>
                    <a:cubicBezTo>
                      <a:pt x="431" y="499"/>
                      <a:pt x="215" y="249"/>
                      <a:pt x="0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3370" name="Group 58"/>
              <p:cNvGrpSpPr>
                <a:grpSpLocks/>
              </p:cNvGrpSpPr>
              <p:nvPr/>
            </p:nvGrpSpPr>
            <p:grpSpPr bwMode="auto">
              <a:xfrm>
                <a:off x="930" y="2160"/>
                <a:ext cx="4083" cy="1332"/>
                <a:chOff x="22" y="2205"/>
                <a:chExt cx="4083" cy="1332"/>
              </a:xfrm>
            </p:grpSpPr>
            <p:sp>
              <p:nvSpPr>
                <p:cNvPr id="13330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22" y="2251"/>
                  <a:ext cx="1089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400"/>
                    <a:t>излучение</a:t>
                  </a:r>
                </a:p>
              </p:txBody>
            </p:sp>
            <p:grpSp>
              <p:nvGrpSpPr>
                <p:cNvPr id="13344" name="Group 32"/>
                <p:cNvGrpSpPr>
                  <a:grpSpLocks/>
                </p:cNvGrpSpPr>
                <p:nvPr/>
              </p:nvGrpSpPr>
              <p:grpSpPr bwMode="auto">
                <a:xfrm>
                  <a:off x="1020" y="2205"/>
                  <a:ext cx="2223" cy="1161"/>
                  <a:chOff x="884" y="2115"/>
                  <a:chExt cx="2404" cy="1321"/>
                </a:xfrm>
              </p:grpSpPr>
              <p:sp>
                <p:nvSpPr>
                  <p:cNvPr id="13321" name="Line 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338" y="2341"/>
                    <a:ext cx="1270" cy="45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 useBgFill="1">
                <p:nvSpPr>
                  <p:cNvPr id="13320" name="Oval 8"/>
                  <p:cNvSpPr>
                    <a:spLocks noChangeArrowheads="1"/>
                  </p:cNvSpPr>
                  <p:nvPr/>
                </p:nvSpPr>
                <p:spPr bwMode="auto">
                  <a:xfrm>
                    <a:off x="884" y="2567"/>
                    <a:ext cx="454" cy="454"/>
                  </a:xfrm>
                  <a:prstGeom prst="ellipse">
                    <a:avLst/>
                  </a:prstGeom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3322" name="Line 10"/>
                  <p:cNvSpPr>
                    <a:spLocks noChangeShapeType="1"/>
                  </p:cNvSpPr>
                  <p:nvPr/>
                </p:nvSpPr>
                <p:spPr bwMode="auto">
                  <a:xfrm>
                    <a:off x="1338" y="2794"/>
                    <a:ext cx="1270" cy="36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23" name="Line 1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338" y="2567"/>
                    <a:ext cx="635" cy="2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324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1338" y="2794"/>
                    <a:ext cx="680" cy="18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 useBgFill="1">
                <p:nvSpPr>
                  <p:cNvPr id="13336" name="Oval 24"/>
                  <p:cNvSpPr>
                    <a:spLocks noChangeArrowheads="1"/>
                  </p:cNvSpPr>
                  <p:nvPr/>
                </p:nvSpPr>
                <p:spPr bwMode="auto">
                  <a:xfrm>
                    <a:off x="2608" y="3022"/>
                    <a:ext cx="363" cy="363"/>
                  </a:xfrm>
                  <a:prstGeom prst="ellipse">
                    <a:avLst/>
                  </a:prstGeom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13340" name="Text 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84" y="2478"/>
                    <a:ext cx="635" cy="65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5400"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</a:rPr>
                      <a:t>+</a:t>
                    </a:r>
                    <a:endParaRPr lang="ru-RU" sz="5400">
                      <a:effectLst>
                        <a:outerShdw blurRad="38100" dist="38100" dir="2700000" algn="tl">
                          <a:srgbClr val="000000"/>
                        </a:outerShdw>
                      </a:effectLst>
                    </a:endParaRPr>
                  </a:p>
                </p:txBody>
              </p:sp>
              <p:sp>
                <p:nvSpPr>
                  <p:cNvPr id="13341" name="Text 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608" y="2976"/>
                    <a:ext cx="635" cy="46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3600"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</a:rPr>
                      <a:t>+</a:t>
                    </a:r>
                    <a:endParaRPr lang="ru-RU" sz="3600">
                      <a:effectLst>
                        <a:outerShdw blurRad="38100" dist="38100" dir="2700000" algn="tl">
                          <a:srgbClr val="000000"/>
                        </a:outerShdw>
                      </a:effectLst>
                    </a:endParaRPr>
                  </a:p>
                </p:txBody>
              </p:sp>
              <p:sp>
                <p:nvSpPr>
                  <p:cNvPr id="13342" name="Text Box 3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653" y="2115"/>
                    <a:ext cx="635" cy="546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4400"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rPr>
                      <a:t>-</a:t>
                    </a:r>
                    <a:r>
                      <a:rPr lang="ru-RU" sz="4400"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rPr>
                      <a:t> </a:t>
                    </a:r>
                    <a:r>
                      <a:rPr lang="en-GB" sz="4400"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rPr>
                      <a:t>e</a:t>
                    </a:r>
                    <a:endParaRPr lang="en-US" sz="4400"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" charset="0"/>
                    </a:endParaRPr>
                  </a:p>
                </p:txBody>
              </p:sp>
            </p:grpSp>
            <p:sp>
              <p:nvSpPr>
                <p:cNvPr id="13345" name="Freeform 33"/>
                <p:cNvSpPr>
                  <a:spLocks/>
                </p:cNvSpPr>
                <p:nvPr/>
              </p:nvSpPr>
              <p:spPr bwMode="auto">
                <a:xfrm>
                  <a:off x="1011" y="3341"/>
                  <a:ext cx="423" cy="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423" y="0"/>
                    </a:cxn>
                  </a:cxnLst>
                  <a:rect l="0" t="0" r="r" b="b"/>
                  <a:pathLst>
                    <a:path w="423" h="1">
                      <a:moveTo>
                        <a:pt x="0" y="0"/>
                      </a:moveTo>
                      <a:cubicBezTo>
                        <a:pt x="141" y="0"/>
                        <a:pt x="282" y="0"/>
                        <a:pt x="423" y="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 useBgFill="1">
              <p:nvSpPr>
                <p:cNvPr id="13350" name="Freeform 38"/>
                <p:cNvSpPr>
                  <a:spLocks/>
                </p:cNvSpPr>
                <p:nvPr/>
              </p:nvSpPr>
              <p:spPr bwMode="auto">
                <a:xfrm>
                  <a:off x="1127" y="3080"/>
                  <a:ext cx="195" cy="190"/>
                </a:xfrm>
                <a:custGeom>
                  <a:avLst/>
                  <a:gdLst/>
                  <a:ahLst/>
                  <a:cxnLst>
                    <a:cxn ang="0">
                      <a:pos x="51" y="184"/>
                    </a:cxn>
                    <a:cxn ang="0">
                      <a:pos x="51" y="69"/>
                    </a:cxn>
                    <a:cxn ang="0">
                      <a:pos x="127" y="43"/>
                    </a:cxn>
                    <a:cxn ang="0">
                      <a:pos x="153" y="5"/>
                    </a:cxn>
                    <a:cxn ang="0">
                      <a:pos x="166" y="56"/>
                    </a:cxn>
                    <a:cxn ang="0">
                      <a:pos x="191" y="146"/>
                    </a:cxn>
                    <a:cxn ang="0">
                      <a:pos x="51" y="184"/>
                    </a:cxn>
                  </a:cxnLst>
                  <a:rect l="0" t="0" r="r" b="b"/>
                  <a:pathLst>
                    <a:path w="195" h="190">
                      <a:moveTo>
                        <a:pt x="51" y="184"/>
                      </a:moveTo>
                      <a:cubicBezTo>
                        <a:pt x="37" y="143"/>
                        <a:pt x="0" y="101"/>
                        <a:pt x="51" y="69"/>
                      </a:cubicBezTo>
                      <a:cubicBezTo>
                        <a:pt x="74" y="55"/>
                        <a:pt x="127" y="43"/>
                        <a:pt x="127" y="43"/>
                      </a:cubicBezTo>
                      <a:cubicBezTo>
                        <a:pt x="136" y="30"/>
                        <a:pt x="138" y="0"/>
                        <a:pt x="153" y="5"/>
                      </a:cubicBezTo>
                      <a:cubicBezTo>
                        <a:pt x="170" y="11"/>
                        <a:pt x="161" y="39"/>
                        <a:pt x="166" y="56"/>
                      </a:cubicBezTo>
                      <a:cubicBezTo>
                        <a:pt x="195" y="155"/>
                        <a:pt x="162" y="22"/>
                        <a:pt x="191" y="146"/>
                      </a:cubicBezTo>
                      <a:cubicBezTo>
                        <a:pt x="124" y="190"/>
                        <a:pt x="168" y="169"/>
                        <a:pt x="51" y="184"/>
                      </a:cubicBezTo>
                      <a:close/>
                    </a:path>
                  </a:pathLst>
                </a:custGeom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51" name="Freeform 39"/>
                <p:cNvSpPr>
                  <a:spLocks/>
                </p:cNvSpPr>
                <p:nvPr/>
              </p:nvSpPr>
              <p:spPr bwMode="auto">
                <a:xfrm>
                  <a:off x="977" y="3277"/>
                  <a:ext cx="213" cy="64"/>
                </a:xfrm>
                <a:custGeom>
                  <a:avLst/>
                  <a:gdLst/>
                  <a:ahLst/>
                  <a:cxnLst>
                    <a:cxn ang="0">
                      <a:pos x="213" y="0"/>
                    </a:cxn>
                    <a:cxn ang="0">
                      <a:pos x="137" y="25"/>
                    </a:cxn>
                    <a:cxn ang="0">
                      <a:pos x="9" y="38"/>
                    </a:cxn>
                    <a:cxn ang="0">
                      <a:pos x="21" y="64"/>
                    </a:cxn>
                  </a:cxnLst>
                  <a:rect l="0" t="0" r="r" b="b"/>
                  <a:pathLst>
                    <a:path w="213" h="64">
                      <a:moveTo>
                        <a:pt x="213" y="0"/>
                      </a:moveTo>
                      <a:cubicBezTo>
                        <a:pt x="188" y="8"/>
                        <a:pt x="164" y="22"/>
                        <a:pt x="137" y="25"/>
                      </a:cubicBezTo>
                      <a:cubicBezTo>
                        <a:pt x="94" y="29"/>
                        <a:pt x="50" y="24"/>
                        <a:pt x="9" y="38"/>
                      </a:cubicBezTo>
                      <a:cubicBezTo>
                        <a:pt x="0" y="41"/>
                        <a:pt x="17" y="55"/>
                        <a:pt x="21" y="64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52" name="Freeform 40"/>
                <p:cNvSpPr>
                  <a:spLocks/>
                </p:cNvSpPr>
                <p:nvPr/>
              </p:nvSpPr>
              <p:spPr bwMode="auto">
                <a:xfrm>
                  <a:off x="1267" y="3264"/>
                  <a:ext cx="154" cy="102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39" y="26"/>
                    </a:cxn>
                    <a:cxn ang="0">
                      <a:pos x="128" y="38"/>
                    </a:cxn>
                    <a:cxn ang="0">
                      <a:pos x="154" y="102"/>
                    </a:cxn>
                  </a:cxnLst>
                  <a:rect l="0" t="0" r="r" b="b"/>
                  <a:pathLst>
                    <a:path w="154" h="102">
                      <a:moveTo>
                        <a:pt x="0" y="0"/>
                      </a:moveTo>
                      <a:cubicBezTo>
                        <a:pt x="13" y="9"/>
                        <a:pt x="24" y="22"/>
                        <a:pt x="39" y="26"/>
                      </a:cubicBezTo>
                      <a:cubicBezTo>
                        <a:pt x="68" y="35"/>
                        <a:pt x="101" y="25"/>
                        <a:pt x="128" y="38"/>
                      </a:cubicBezTo>
                      <a:cubicBezTo>
                        <a:pt x="149" y="48"/>
                        <a:pt x="143" y="82"/>
                        <a:pt x="154" y="102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53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295" y="3249"/>
                  <a:ext cx="77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400"/>
                    <a:t>тепло</a:t>
                  </a:r>
                </a:p>
              </p:txBody>
            </p:sp>
            <p:sp>
              <p:nvSpPr>
                <p:cNvPr id="13354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2653" y="2659"/>
                  <a:ext cx="145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sz="2400"/>
                    <a:t>ионизация</a:t>
                  </a:r>
                </a:p>
              </p:txBody>
            </p:sp>
            <p:sp>
              <p:nvSpPr>
                <p:cNvPr id="13369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1066" y="2296"/>
                  <a:ext cx="499" cy="3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3200">
                      <a:latin typeface="Arial" charset="0"/>
                    </a:rPr>
                    <a:t>-</a:t>
                  </a:r>
                </a:p>
              </p:txBody>
            </p:sp>
          </p:grpSp>
        </p:grpSp>
        <p:sp>
          <p:nvSpPr>
            <p:cNvPr id="13373" name="Oval 61"/>
            <p:cNvSpPr>
              <a:spLocks noChangeArrowheads="1"/>
            </p:cNvSpPr>
            <p:nvPr/>
          </p:nvSpPr>
          <p:spPr bwMode="auto">
            <a:xfrm>
              <a:off x="3515" y="2387"/>
              <a:ext cx="90" cy="90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611188" y="1196975"/>
            <a:ext cx="10810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grpSp>
        <p:nvGrpSpPr>
          <p:cNvPr id="16420" name="Group 36"/>
          <p:cNvGrpSpPr>
            <a:grpSpLocks/>
          </p:cNvGrpSpPr>
          <p:nvPr/>
        </p:nvGrpSpPr>
        <p:grpSpPr bwMode="auto">
          <a:xfrm>
            <a:off x="1979613" y="1844675"/>
            <a:ext cx="5329237" cy="3816350"/>
            <a:chOff x="1020" y="1253"/>
            <a:chExt cx="3357" cy="2404"/>
          </a:xfrm>
        </p:grpSpPr>
        <p:sp>
          <p:nvSpPr>
            <p:cNvPr id="16389" name="Line 5"/>
            <p:cNvSpPr>
              <a:spLocks noChangeShapeType="1"/>
            </p:cNvSpPr>
            <p:nvPr/>
          </p:nvSpPr>
          <p:spPr bwMode="auto">
            <a:xfrm flipH="1" flipV="1">
              <a:off x="2336" y="1479"/>
              <a:ext cx="1179" cy="6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390" name="Line 6"/>
            <p:cNvSpPr>
              <a:spLocks noChangeShapeType="1"/>
            </p:cNvSpPr>
            <p:nvPr/>
          </p:nvSpPr>
          <p:spPr bwMode="auto">
            <a:xfrm flipH="1">
              <a:off x="2154" y="2478"/>
              <a:ext cx="1361" cy="7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6396" name="Group 12"/>
            <p:cNvGrpSpPr>
              <a:grpSpLocks/>
            </p:cNvGrpSpPr>
            <p:nvPr/>
          </p:nvGrpSpPr>
          <p:grpSpPr bwMode="auto">
            <a:xfrm>
              <a:off x="3470" y="2069"/>
              <a:ext cx="499" cy="499"/>
              <a:chOff x="3470" y="2069"/>
              <a:chExt cx="499" cy="499"/>
            </a:xfrm>
          </p:grpSpPr>
          <p:sp useBgFill="1">
            <p:nvSpPr>
              <p:cNvPr id="16388" name="Oval 4"/>
              <p:cNvSpPr>
                <a:spLocks noChangeArrowheads="1"/>
              </p:cNvSpPr>
              <p:nvPr/>
            </p:nvSpPr>
            <p:spPr bwMode="auto">
              <a:xfrm>
                <a:off x="3470" y="2069"/>
                <a:ext cx="499" cy="499"/>
              </a:xfrm>
              <a:prstGeom prst="ellipse">
                <a:avLst/>
              </a:prstGeom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6395" name="Text Box 11"/>
              <p:cNvSpPr txBox="1">
                <a:spLocks noChangeArrowheads="1"/>
              </p:cNvSpPr>
              <p:nvPr/>
            </p:nvSpPr>
            <p:spPr bwMode="auto">
              <a:xfrm>
                <a:off x="3560" y="2115"/>
                <a:ext cx="362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>
                    <a:latin typeface="Arial" charset="0"/>
                  </a:rPr>
                  <a:t>+</a:t>
                </a:r>
              </a:p>
            </p:txBody>
          </p:sp>
        </p:grpSp>
        <p:grpSp>
          <p:nvGrpSpPr>
            <p:cNvPr id="16407" name="Group 23"/>
            <p:cNvGrpSpPr>
              <a:grpSpLocks/>
            </p:cNvGrpSpPr>
            <p:nvPr/>
          </p:nvGrpSpPr>
          <p:grpSpPr bwMode="auto">
            <a:xfrm>
              <a:off x="1746" y="3158"/>
              <a:ext cx="499" cy="499"/>
              <a:chOff x="3470" y="2069"/>
              <a:chExt cx="499" cy="499"/>
            </a:xfrm>
          </p:grpSpPr>
          <p:sp useBgFill="1">
            <p:nvSpPr>
              <p:cNvPr id="16408" name="Oval 24"/>
              <p:cNvSpPr>
                <a:spLocks noChangeArrowheads="1"/>
              </p:cNvSpPr>
              <p:nvPr/>
            </p:nvSpPr>
            <p:spPr bwMode="auto">
              <a:xfrm>
                <a:off x="3470" y="2069"/>
                <a:ext cx="499" cy="499"/>
              </a:xfrm>
              <a:prstGeom prst="ellipse">
                <a:avLst/>
              </a:prstGeom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6409" name="Text Box 25"/>
              <p:cNvSpPr txBox="1">
                <a:spLocks noChangeArrowheads="1"/>
              </p:cNvSpPr>
              <p:nvPr/>
            </p:nvSpPr>
            <p:spPr bwMode="auto">
              <a:xfrm>
                <a:off x="3560" y="2115"/>
                <a:ext cx="362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3600">
                    <a:latin typeface="Arial" charset="0"/>
                  </a:rPr>
                  <a:t>+</a:t>
                </a:r>
              </a:p>
            </p:txBody>
          </p:sp>
        </p:grpSp>
        <p:sp>
          <p:nvSpPr>
            <p:cNvPr id="16413" name="Oval 29"/>
            <p:cNvSpPr>
              <a:spLocks noChangeArrowheads="1"/>
            </p:cNvSpPr>
            <p:nvPr/>
          </p:nvSpPr>
          <p:spPr bwMode="auto">
            <a:xfrm>
              <a:off x="2290" y="1434"/>
              <a:ext cx="91" cy="113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414" name="Line 30"/>
            <p:cNvSpPr>
              <a:spLocks noChangeShapeType="1"/>
            </p:cNvSpPr>
            <p:nvPr/>
          </p:nvSpPr>
          <p:spPr bwMode="auto">
            <a:xfrm>
              <a:off x="2653" y="1661"/>
              <a:ext cx="454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15" name="Line 31"/>
            <p:cNvSpPr>
              <a:spLocks noChangeShapeType="1"/>
            </p:cNvSpPr>
            <p:nvPr/>
          </p:nvSpPr>
          <p:spPr bwMode="auto">
            <a:xfrm flipV="1">
              <a:off x="2472" y="2704"/>
              <a:ext cx="635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417" name="Text Box 33"/>
            <p:cNvSpPr txBox="1">
              <a:spLocks noChangeArrowheads="1"/>
            </p:cNvSpPr>
            <p:nvPr/>
          </p:nvSpPr>
          <p:spPr bwMode="auto">
            <a:xfrm>
              <a:off x="3560" y="1842"/>
              <a:ext cx="81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―</a:t>
              </a:r>
            </a:p>
          </p:txBody>
        </p:sp>
        <p:sp>
          <p:nvSpPr>
            <p:cNvPr id="16418" name="Text Box 34"/>
            <p:cNvSpPr txBox="1">
              <a:spLocks noChangeArrowheads="1"/>
            </p:cNvSpPr>
            <p:nvPr/>
          </p:nvSpPr>
          <p:spPr bwMode="auto">
            <a:xfrm>
              <a:off x="1791" y="1253"/>
              <a:ext cx="95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latin typeface="Arial" charset="0"/>
                </a:rPr>
                <a:t>-</a:t>
              </a:r>
              <a:r>
                <a:rPr lang="ru-RU" sz="3600">
                  <a:latin typeface="Arial" charset="0"/>
                </a:rPr>
                <a:t> </a:t>
              </a:r>
              <a:r>
                <a:rPr lang="en-GB" sz="3600">
                  <a:latin typeface="Arial" charset="0"/>
                </a:rPr>
                <a:t>e</a:t>
              </a:r>
              <a:endParaRPr lang="en-US" sz="3600">
                <a:latin typeface="Arial" charset="0"/>
              </a:endParaRPr>
            </a:p>
          </p:txBody>
        </p:sp>
        <p:sp>
          <p:nvSpPr>
            <p:cNvPr id="16419" name="Text Box 35"/>
            <p:cNvSpPr txBox="1">
              <a:spLocks noChangeArrowheads="1"/>
            </p:cNvSpPr>
            <p:nvPr/>
          </p:nvSpPr>
          <p:spPr bwMode="auto">
            <a:xfrm>
              <a:off x="1020" y="2160"/>
              <a:ext cx="17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/>
                <a:t>рекомбинация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60350"/>
            <a:ext cx="8893175" cy="63373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 b="1"/>
          </a:p>
          <a:p>
            <a:pPr>
              <a:buFont typeface="Wingdings" pitchFamily="2" charset="2"/>
              <a:buNone/>
            </a:pPr>
            <a:endParaRPr lang="ru-RU" b="1"/>
          </a:p>
          <a:p>
            <a:pPr>
              <a:buFont typeface="Wingdings" pitchFamily="2" charset="2"/>
              <a:buNone/>
            </a:pPr>
            <a:endParaRPr lang="ru-RU" b="1"/>
          </a:p>
          <a:p>
            <a:pPr>
              <a:buFont typeface="Wingdings" pitchFamily="2" charset="2"/>
              <a:buNone/>
            </a:pPr>
            <a:endParaRPr lang="ru-RU" b="1"/>
          </a:p>
          <a:p>
            <a:pPr>
              <a:buFont typeface="Wingdings" pitchFamily="2" charset="2"/>
              <a:buNone/>
            </a:pPr>
            <a:r>
              <a:rPr lang="ru-RU" b="1"/>
              <a:t>В газах электронно-ионная проводимость.</a:t>
            </a:r>
          </a:p>
          <a:p>
            <a:pPr>
              <a:buFont typeface="Wingdings" pitchFamily="2" charset="2"/>
              <a:buNone/>
            </a:pPr>
            <a:endParaRPr lang="ru-RU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r>
              <a:rPr lang="ru-RU"/>
              <a:t>Протекание тока через газ называется </a:t>
            </a:r>
            <a:r>
              <a:rPr lang="ru-RU" i="1" u="sng"/>
              <a:t>газовым разрядом.</a:t>
            </a:r>
          </a:p>
          <a:p>
            <a:pPr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r>
              <a:rPr lang="ru-RU"/>
              <a:t>Электрическим током в газах называется направленное движение положительных ионов к катоду, отрицательных ионов и электронов к аноду.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Самостоятельный и несамостоятельный разряды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r>
              <a:rPr lang="ru-RU"/>
              <a:t>Газовый заряд, протекающий под действием ионизатора, называется несамостоятельным, а без ионизатора ― самостоятельным.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64" name="Group 40"/>
          <p:cNvGrpSpPr>
            <a:grpSpLocks/>
          </p:cNvGrpSpPr>
          <p:nvPr/>
        </p:nvGrpSpPr>
        <p:grpSpPr bwMode="auto">
          <a:xfrm>
            <a:off x="250825" y="0"/>
            <a:ext cx="4897438" cy="4386263"/>
            <a:chOff x="567" y="754"/>
            <a:chExt cx="3085" cy="2763"/>
          </a:xfrm>
        </p:grpSpPr>
        <p:sp>
          <p:nvSpPr>
            <p:cNvPr id="26659" name="Text Box 35"/>
            <p:cNvSpPr txBox="1">
              <a:spLocks noChangeArrowheads="1"/>
            </p:cNvSpPr>
            <p:nvPr/>
          </p:nvSpPr>
          <p:spPr bwMode="auto">
            <a:xfrm>
              <a:off x="839" y="754"/>
              <a:ext cx="31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/>
            </a:p>
            <a:p>
              <a:pPr>
                <a:spcBef>
                  <a:spcPct val="50000"/>
                </a:spcBef>
              </a:pPr>
              <a:r>
                <a:rPr lang="ru-RU" sz="3600"/>
                <a:t>к</a:t>
              </a:r>
            </a:p>
          </p:txBody>
        </p:sp>
        <p:sp>
          <p:nvSpPr>
            <p:cNvPr id="26660" name="Text Box 36"/>
            <p:cNvSpPr txBox="1">
              <a:spLocks noChangeArrowheads="1"/>
            </p:cNvSpPr>
            <p:nvPr/>
          </p:nvSpPr>
          <p:spPr bwMode="auto">
            <a:xfrm>
              <a:off x="3334" y="890"/>
              <a:ext cx="318" cy="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/>
            </a:p>
            <a:p>
              <a:pPr>
                <a:spcBef>
                  <a:spcPct val="50000"/>
                </a:spcBef>
              </a:pPr>
              <a:r>
                <a:rPr lang="ru-RU" sz="2800"/>
                <a:t>А</a:t>
              </a:r>
            </a:p>
          </p:txBody>
        </p:sp>
        <p:grpSp>
          <p:nvGrpSpPr>
            <p:cNvPr id="26663" name="Group 39"/>
            <p:cNvGrpSpPr>
              <a:grpSpLocks/>
            </p:cNvGrpSpPr>
            <p:nvPr/>
          </p:nvGrpSpPr>
          <p:grpSpPr bwMode="auto">
            <a:xfrm>
              <a:off x="567" y="1344"/>
              <a:ext cx="3039" cy="2173"/>
              <a:chOff x="567" y="1344"/>
              <a:chExt cx="3039" cy="2173"/>
            </a:xfrm>
          </p:grpSpPr>
          <p:sp useBgFill="1">
            <p:nvSpPr>
              <p:cNvPr id="26629" name="AutoShape 5"/>
              <p:cNvSpPr>
                <a:spLocks noChangeArrowheads="1"/>
              </p:cNvSpPr>
              <p:nvPr/>
            </p:nvSpPr>
            <p:spPr bwMode="auto">
              <a:xfrm>
                <a:off x="1066" y="1344"/>
                <a:ext cx="2268" cy="408"/>
              </a:xfrm>
              <a:prstGeom prst="flowChartTerminator">
                <a:avLst/>
              </a:prstGeom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630" name="Line 6"/>
              <p:cNvSpPr>
                <a:spLocks noChangeShapeType="1"/>
              </p:cNvSpPr>
              <p:nvPr/>
            </p:nvSpPr>
            <p:spPr bwMode="auto">
              <a:xfrm>
                <a:off x="1383" y="1434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33" name="Line 9"/>
              <p:cNvSpPr>
                <a:spLocks noChangeShapeType="1"/>
              </p:cNvSpPr>
              <p:nvPr/>
            </p:nvSpPr>
            <p:spPr bwMode="auto">
              <a:xfrm>
                <a:off x="3016" y="1434"/>
                <a:ext cx="0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34" name="Line 10"/>
              <p:cNvSpPr>
                <a:spLocks noChangeShapeType="1"/>
              </p:cNvSpPr>
              <p:nvPr/>
            </p:nvSpPr>
            <p:spPr bwMode="auto">
              <a:xfrm>
                <a:off x="3016" y="1570"/>
                <a:ext cx="5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35" name="Line 11"/>
              <p:cNvSpPr>
                <a:spLocks noChangeShapeType="1"/>
              </p:cNvSpPr>
              <p:nvPr/>
            </p:nvSpPr>
            <p:spPr bwMode="auto">
              <a:xfrm>
                <a:off x="793" y="1570"/>
                <a:ext cx="59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36" name="Line 12"/>
              <p:cNvSpPr>
                <a:spLocks noChangeShapeType="1"/>
              </p:cNvSpPr>
              <p:nvPr/>
            </p:nvSpPr>
            <p:spPr bwMode="auto">
              <a:xfrm>
                <a:off x="3606" y="1570"/>
                <a:ext cx="0" cy="72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37" name="Line 13"/>
              <p:cNvSpPr>
                <a:spLocks noChangeShapeType="1"/>
              </p:cNvSpPr>
              <p:nvPr/>
            </p:nvSpPr>
            <p:spPr bwMode="auto">
              <a:xfrm flipH="1">
                <a:off x="793" y="2296"/>
                <a:ext cx="281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38" name="Line 14"/>
              <p:cNvSpPr>
                <a:spLocks noChangeShapeType="1"/>
              </p:cNvSpPr>
              <p:nvPr/>
            </p:nvSpPr>
            <p:spPr bwMode="auto">
              <a:xfrm>
                <a:off x="793" y="1570"/>
                <a:ext cx="0" cy="72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 useBgFill="1">
            <p:nvSpPr>
              <p:cNvPr id="26639" name="Oval 15"/>
              <p:cNvSpPr>
                <a:spLocks noChangeArrowheads="1"/>
              </p:cNvSpPr>
              <p:nvPr/>
            </p:nvSpPr>
            <p:spPr bwMode="auto">
              <a:xfrm>
                <a:off x="567" y="1752"/>
                <a:ext cx="408" cy="408"/>
              </a:xfrm>
              <a:prstGeom prst="ellipse">
                <a:avLst/>
              </a:prstGeom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 useBgFill="1">
            <p:nvSpPr>
              <p:cNvPr id="26640" name="Oval 16"/>
              <p:cNvSpPr>
                <a:spLocks noChangeArrowheads="1"/>
              </p:cNvSpPr>
              <p:nvPr/>
            </p:nvSpPr>
            <p:spPr bwMode="auto">
              <a:xfrm>
                <a:off x="1927" y="2115"/>
                <a:ext cx="408" cy="408"/>
              </a:xfrm>
              <a:prstGeom prst="ellipse">
                <a:avLst/>
              </a:prstGeom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641" name="Text Box 17"/>
              <p:cNvSpPr txBox="1">
                <a:spLocks noChangeArrowheads="1"/>
              </p:cNvSpPr>
              <p:nvPr/>
            </p:nvSpPr>
            <p:spPr bwMode="auto">
              <a:xfrm>
                <a:off x="657" y="1797"/>
                <a:ext cx="273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400"/>
                  <a:t>А</a:t>
                </a:r>
              </a:p>
            </p:txBody>
          </p:sp>
          <p:sp>
            <p:nvSpPr>
              <p:cNvPr id="26642" name="Text Box 18"/>
              <p:cNvSpPr txBox="1">
                <a:spLocks noChangeArrowheads="1"/>
              </p:cNvSpPr>
              <p:nvPr/>
            </p:nvSpPr>
            <p:spPr bwMode="auto">
              <a:xfrm>
                <a:off x="1973" y="2160"/>
                <a:ext cx="363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GB" sz="2800"/>
                  <a:t>V</a:t>
                </a:r>
                <a:endParaRPr lang="ru-RU" sz="2800"/>
              </a:p>
            </p:txBody>
          </p:sp>
          <p:sp>
            <p:nvSpPr>
              <p:cNvPr id="26643" name="Line 19"/>
              <p:cNvSpPr>
                <a:spLocks noChangeShapeType="1"/>
              </p:cNvSpPr>
              <p:nvPr/>
            </p:nvSpPr>
            <p:spPr bwMode="auto">
              <a:xfrm>
                <a:off x="3606" y="2296"/>
                <a:ext cx="0" cy="4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4" name="Line 20"/>
              <p:cNvSpPr>
                <a:spLocks noChangeShapeType="1"/>
              </p:cNvSpPr>
              <p:nvPr/>
            </p:nvSpPr>
            <p:spPr bwMode="auto">
              <a:xfrm flipH="1">
                <a:off x="2562" y="2704"/>
                <a:ext cx="10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5" name="Line 21"/>
              <p:cNvSpPr>
                <a:spLocks noChangeShapeType="1"/>
              </p:cNvSpPr>
              <p:nvPr/>
            </p:nvSpPr>
            <p:spPr bwMode="auto">
              <a:xfrm>
                <a:off x="2562" y="2704"/>
                <a:ext cx="0" cy="1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 useBgFill="1">
            <p:nvSpPr>
              <p:cNvPr id="26646" name="Rectangle 22"/>
              <p:cNvSpPr>
                <a:spLocks noChangeArrowheads="1"/>
              </p:cNvSpPr>
              <p:nvPr/>
            </p:nvSpPr>
            <p:spPr bwMode="auto">
              <a:xfrm>
                <a:off x="2245" y="2840"/>
                <a:ext cx="635" cy="182"/>
              </a:xfrm>
              <a:prstGeom prst="rect">
                <a:avLst/>
              </a:prstGeom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647" name="Line 23"/>
              <p:cNvSpPr>
                <a:spLocks noChangeShapeType="1"/>
              </p:cNvSpPr>
              <p:nvPr/>
            </p:nvSpPr>
            <p:spPr bwMode="auto">
              <a:xfrm>
                <a:off x="793" y="2296"/>
                <a:ext cx="0" cy="95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8" name="Line 24"/>
              <p:cNvSpPr>
                <a:spLocks noChangeShapeType="1"/>
              </p:cNvSpPr>
              <p:nvPr/>
            </p:nvSpPr>
            <p:spPr bwMode="auto">
              <a:xfrm flipH="1">
                <a:off x="793" y="2931"/>
                <a:ext cx="145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49" name="Line 25"/>
              <p:cNvSpPr>
                <a:spLocks noChangeShapeType="1"/>
              </p:cNvSpPr>
              <p:nvPr/>
            </p:nvSpPr>
            <p:spPr bwMode="auto">
              <a:xfrm>
                <a:off x="2880" y="2931"/>
                <a:ext cx="72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50" name="Line 26"/>
              <p:cNvSpPr>
                <a:spLocks noChangeShapeType="1"/>
              </p:cNvSpPr>
              <p:nvPr/>
            </p:nvSpPr>
            <p:spPr bwMode="auto">
              <a:xfrm>
                <a:off x="3606" y="2704"/>
                <a:ext cx="0" cy="54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 useBgFill="1">
            <p:nvSpPr>
              <p:cNvPr id="26652" name="Oval 28"/>
              <p:cNvSpPr>
                <a:spLocks noChangeArrowheads="1"/>
              </p:cNvSpPr>
              <p:nvPr/>
            </p:nvSpPr>
            <p:spPr bwMode="auto">
              <a:xfrm>
                <a:off x="2336" y="3203"/>
                <a:ext cx="90" cy="91"/>
              </a:xfrm>
              <a:prstGeom prst="ellipse">
                <a:avLst/>
              </a:prstGeom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 useBgFill="1">
            <p:nvSpPr>
              <p:cNvPr id="26653" name="Oval 29"/>
              <p:cNvSpPr>
                <a:spLocks noChangeArrowheads="1"/>
              </p:cNvSpPr>
              <p:nvPr/>
            </p:nvSpPr>
            <p:spPr bwMode="auto">
              <a:xfrm>
                <a:off x="2744" y="3203"/>
                <a:ext cx="90" cy="91"/>
              </a:xfrm>
              <a:prstGeom prst="ellipse">
                <a:avLst/>
              </a:prstGeom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657" name="Line 33"/>
              <p:cNvSpPr>
                <a:spLocks noChangeShapeType="1"/>
              </p:cNvSpPr>
              <p:nvPr/>
            </p:nvSpPr>
            <p:spPr bwMode="auto">
              <a:xfrm>
                <a:off x="793" y="3249"/>
                <a:ext cx="154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58" name="Line 34"/>
              <p:cNvSpPr>
                <a:spLocks noChangeShapeType="1"/>
              </p:cNvSpPr>
              <p:nvPr/>
            </p:nvSpPr>
            <p:spPr bwMode="auto">
              <a:xfrm flipH="1">
                <a:off x="2835" y="3249"/>
                <a:ext cx="77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61" name="Text Box 37"/>
              <p:cNvSpPr txBox="1">
                <a:spLocks noChangeArrowheads="1"/>
              </p:cNvSpPr>
              <p:nvPr/>
            </p:nvSpPr>
            <p:spPr bwMode="auto">
              <a:xfrm>
                <a:off x="2200" y="3113"/>
                <a:ext cx="317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3600"/>
                  <a:t>-</a:t>
                </a:r>
              </a:p>
            </p:txBody>
          </p:sp>
          <p:sp>
            <p:nvSpPr>
              <p:cNvPr id="26662" name="Text Box 38"/>
              <p:cNvSpPr txBox="1">
                <a:spLocks noChangeArrowheads="1"/>
              </p:cNvSpPr>
              <p:nvPr/>
            </p:nvSpPr>
            <p:spPr bwMode="auto">
              <a:xfrm>
                <a:off x="2789" y="3249"/>
                <a:ext cx="54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/>
                  <a:t>+</a:t>
                </a:r>
              </a:p>
            </p:txBody>
          </p:sp>
        </p:grpSp>
      </p:grpSp>
      <p:grpSp>
        <p:nvGrpSpPr>
          <p:cNvPr id="26681" name="Group 57"/>
          <p:cNvGrpSpPr>
            <a:grpSpLocks/>
          </p:cNvGrpSpPr>
          <p:nvPr/>
        </p:nvGrpSpPr>
        <p:grpSpPr bwMode="auto">
          <a:xfrm>
            <a:off x="5219700" y="3068638"/>
            <a:ext cx="3492500" cy="3459162"/>
            <a:chOff x="3560" y="1979"/>
            <a:chExt cx="2200" cy="2179"/>
          </a:xfrm>
        </p:grpSpPr>
        <p:sp>
          <p:nvSpPr>
            <p:cNvPr id="26667" name="Line 43"/>
            <p:cNvSpPr>
              <a:spLocks noChangeShapeType="1"/>
            </p:cNvSpPr>
            <p:nvPr/>
          </p:nvSpPr>
          <p:spPr bwMode="auto">
            <a:xfrm flipV="1">
              <a:off x="3696" y="2160"/>
              <a:ext cx="0" cy="16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6668" name="Line 44"/>
            <p:cNvSpPr>
              <a:spLocks noChangeShapeType="1"/>
            </p:cNvSpPr>
            <p:nvPr/>
          </p:nvSpPr>
          <p:spPr bwMode="auto">
            <a:xfrm>
              <a:off x="3696" y="3838"/>
              <a:ext cx="18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6670" name="Freeform 46"/>
            <p:cNvSpPr>
              <a:spLocks/>
            </p:cNvSpPr>
            <p:nvPr/>
          </p:nvSpPr>
          <p:spPr bwMode="auto">
            <a:xfrm>
              <a:off x="3696" y="2931"/>
              <a:ext cx="1906" cy="862"/>
            </a:xfrm>
            <a:custGeom>
              <a:avLst/>
              <a:gdLst/>
              <a:ahLst/>
              <a:cxnLst>
                <a:cxn ang="0">
                  <a:pos x="0" y="862"/>
                </a:cxn>
                <a:cxn ang="0">
                  <a:pos x="273" y="499"/>
                </a:cxn>
                <a:cxn ang="0">
                  <a:pos x="1452" y="454"/>
                </a:cxn>
                <a:cxn ang="0">
                  <a:pos x="1906" y="0"/>
                </a:cxn>
              </a:cxnLst>
              <a:rect l="0" t="0" r="r" b="b"/>
              <a:pathLst>
                <a:path w="1906" h="862">
                  <a:moveTo>
                    <a:pt x="0" y="862"/>
                  </a:moveTo>
                  <a:cubicBezTo>
                    <a:pt x="15" y="714"/>
                    <a:pt x="31" y="567"/>
                    <a:pt x="273" y="499"/>
                  </a:cubicBezTo>
                  <a:cubicBezTo>
                    <a:pt x="515" y="431"/>
                    <a:pt x="1180" y="537"/>
                    <a:pt x="1452" y="454"/>
                  </a:cubicBezTo>
                  <a:cubicBezTo>
                    <a:pt x="1724" y="371"/>
                    <a:pt x="1815" y="185"/>
                    <a:pt x="1906" y="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6674" name="Line 50"/>
            <p:cNvSpPr>
              <a:spLocks noChangeShapeType="1"/>
            </p:cNvSpPr>
            <p:nvPr/>
          </p:nvSpPr>
          <p:spPr bwMode="auto">
            <a:xfrm>
              <a:off x="4105" y="3475"/>
              <a:ext cx="0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6675" name="Line 51"/>
            <p:cNvSpPr>
              <a:spLocks noChangeShapeType="1"/>
            </p:cNvSpPr>
            <p:nvPr/>
          </p:nvSpPr>
          <p:spPr bwMode="auto">
            <a:xfrm>
              <a:off x="5057" y="3475"/>
              <a:ext cx="0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6676" name="Text Box 52"/>
            <p:cNvSpPr txBox="1">
              <a:spLocks noChangeArrowheads="1"/>
            </p:cNvSpPr>
            <p:nvPr/>
          </p:nvSpPr>
          <p:spPr bwMode="auto">
            <a:xfrm>
              <a:off x="3696" y="1979"/>
              <a:ext cx="36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3600"/>
                <a:t>I</a:t>
              </a:r>
              <a:endParaRPr lang="ru-RU" sz="3600"/>
            </a:p>
          </p:txBody>
        </p:sp>
        <p:sp>
          <p:nvSpPr>
            <p:cNvPr id="26677" name="Text Box 53"/>
            <p:cNvSpPr txBox="1">
              <a:spLocks noChangeArrowheads="1"/>
            </p:cNvSpPr>
            <p:nvPr/>
          </p:nvSpPr>
          <p:spPr bwMode="auto">
            <a:xfrm>
              <a:off x="5375" y="3793"/>
              <a:ext cx="38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3200"/>
                <a:t>U</a:t>
              </a:r>
              <a:endParaRPr lang="ru-RU" sz="3200"/>
            </a:p>
          </p:txBody>
        </p:sp>
        <p:sp>
          <p:nvSpPr>
            <p:cNvPr id="26678" name="Text Box 54"/>
            <p:cNvSpPr txBox="1">
              <a:spLocks noChangeArrowheads="1"/>
            </p:cNvSpPr>
            <p:nvPr/>
          </p:nvSpPr>
          <p:spPr bwMode="auto">
            <a:xfrm>
              <a:off x="3560" y="3793"/>
              <a:ext cx="2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3200"/>
                <a:t>0</a:t>
              </a:r>
              <a:endParaRPr lang="ru-RU" sz="3200"/>
            </a:p>
          </p:txBody>
        </p:sp>
        <p:sp>
          <p:nvSpPr>
            <p:cNvPr id="26679" name="Text Box 55"/>
            <p:cNvSpPr txBox="1">
              <a:spLocks noChangeArrowheads="1"/>
            </p:cNvSpPr>
            <p:nvPr/>
          </p:nvSpPr>
          <p:spPr bwMode="auto">
            <a:xfrm>
              <a:off x="3969" y="3793"/>
              <a:ext cx="45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400"/>
                <a:t>U</a:t>
              </a:r>
              <a:r>
                <a:rPr lang="ru-RU" sz="2400" baseline="-25000"/>
                <a:t>н</a:t>
              </a:r>
            </a:p>
          </p:txBody>
        </p:sp>
        <p:sp>
          <p:nvSpPr>
            <p:cNvPr id="26680" name="Text Box 56"/>
            <p:cNvSpPr txBox="1">
              <a:spLocks noChangeArrowheads="1"/>
            </p:cNvSpPr>
            <p:nvPr/>
          </p:nvSpPr>
          <p:spPr bwMode="auto">
            <a:xfrm>
              <a:off x="4921" y="3793"/>
              <a:ext cx="45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2400"/>
                <a:t>U</a:t>
              </a:r>
              <a:r>
                <a:rPr lang="ru-RU" sz="2400" baseline="-25000"/>
                <a:t>к</a:t>
              </a:r>
            </a:p>
          </p:txBody>
        </p:sp>
      </p:grpSp>
      <p:sp>
        <p:nvSpPr>
          <p:cNvPr id="26682" name="Text Box 58"/>
          <p:cNvSpPr txBox="1">
            <a:spLocks noChangeArrowheads="1"/>
          </p:cNvSpPr>
          <p:nvPr/>
        </p:nvSpPr>
        <p:spPr bwMode="auto">
          <a:xfrm>
            <a:off x="4643438" y="115888"/>
            <a:ext cx="43195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Вольт-амперная характеристика тока в газах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6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чение">
  <a:themeElements>
    <a:clrScheme name="Течение 10">
      <a:dk1>
        <a:srgbClr val="000514"/>
      </a:dk1>
      <a:lt1>
        <a:srgbClr val="FFFFFF"/>
      </a:lt1>
      <a:dk2>
        <a:srgbClr val="000066"/>
      </a:dk2>
      <a:lt2>
        <a:srgbClr val="E5E5FF"/>
      </a:lt2>
      <a:accent1>
        <a:srgbClr val="0099CC"/>
      </a:accent1>
      <a:accent2>
        <a:srgbClr val="A886E0"/>
      </a:accent2>
      <a:accent3>
        <a:srgbClr val="AAAAB8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10">
        <a:dk1>
          <a:srgbClr val="000514"/>
        </a:dk1>
        <a:lt1>
          <a:srgbClr val="FFFFFF"/>
        </a:lt1>
        <a:dk2>
          <a:srgbClr val="000066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165</TotalTime>
  <Words>663</Words>
  <Application>Microsoft Office PowerPoint</Application>
  <PresentationFormat>Экран (4:3)</PresentationFormat>
  <Paragraphs>134</Paragraphs>
  <Slides>24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0" baseType="lpstr">
      <vt:lpstr>Arial</vt:lpstr>
      <vt:lpstr>Garamond</vt:lpstr>
      <vt:lpstr>Times New Roman</vt:lpstr>
      <vt:lpstr>Wingdings</vt:lpstr>
      <vt:lpstr>Batang</vt:lpstr>
      <vt:lpstr>Течение</vt:lpstr>
      <vt:lpstr>Электрический ток в газах</vt:lpstr>
      <vt:lpstr>Слайд 2</vt:lpstr>
      <vt:lpstr>Слайд 3</vt:lpstr>
      <vt:lpstr>Слайд 4</vt:lpstr>
      <vt:lpstr>Слайд 5</vt:lpstr>
      <vt:lpstr>Слайд 6</vt:lpstr>
      <vt:lpstr>Слайд 7</vt:lpstr>
      <vt:lpstr>Самостоятельный и несамостоятельный разряды</vt:lpstr>
      <vt:lpstr>Слайд 9</vt:lpstr>
      <vt:lpstr>Слайд 10</vt:lpstr>
      <vt:lpstr>Типы самостоятельных разрядов</vt:lpstr>
      <vt:lpstr>Слайд 12</vt:lpstr>
      <vt:lpstr>Виды самостоятельных разрядов</vt:lpstr>
      <vt:lpstr>Тлеющий разряд</vt:lpstr>
      <vt:lpstr>Дуговой разряд</vt:lpstr>
      <vt:lpstr>Коронный разряд</vt:lpstr>
      <vt:lpstr>Искровой разряд</vt:lpstr>
      <vt:lpstr>Плазма – четвертое состояние вещества</vt:lpstr>
      <vt:lpstr>Определение</vt:lpstr>
      <vt:lpstr>Степень ионизации плазмы </vt:lpstr>
      <vt:lpstr>Степень ионизации плазмы </vt:lpstr>
      <vt:lpstr>Плазма во вселенной и вокруг Земли</vt:lpstr>
      <vt:lpstr>Плазма во вселенной и вокруг Земли</vt:lpstr>
      <vt:lpstr>Плазма в нашей жизни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Электрический ток в газах</dc:title>
  <dc:creator>Валя</dc:creator>
  <cp:lastModifiedBy>Tata</cp:lastModifiedBy>
  <cp:revision>7</cp:revision>
  <dcterms:created xsi:type="dcterms:W3CDTF">2011-08-25T17:47:50Z</dcterms:created>
  <dcterms:modified xsi:type="dcterms:W3CDTF">2013-03-14T21:00:36Z</dcterms:modified>
</cp:coreProperties>
</file>