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6" r:id="rId2"/>
    <p:sldId id="263" r:id="rId3"/>
    <p:sldId id="262" r:id="rId4"/>
    <p:sldId id="257" r:id="rId5"/>
    <p:sldId id="258" r:id="rId6"/>
    <p:sldId id="261" r:id="rId7"/>
    <p:sldId id="260" r:id="rId8"/>
    <p:sldId id="259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8B8467-0179-4125-9C82-7F5E393448EC}" type="datetimeFigureOut">
              <a:rPr lang="ru-RU" smtClean="0"/>
              <a:pPr/>
              <a:t>15.03.2013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969975-B9D9-4B0C-A0F7-06719FEC78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4582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bar_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981677"/>
            <a:ext cx="7010877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0"/>
          <p:cNvSpPr txBox="1">
            <a:spLocks noChangeArrowheads="1"/>
          </p:cNvSpPr>
          <p:nvPr/>
        </p:nvSpPr>
        <p:spPr bwMode="gray">
          <a:xfrm>
            <a:off x="304325" y="471488"/>
            <a:ext cx="1384458" cy="518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9" tIns="45719" rIns="91439" bIns="45719">
            <a:spAutoFit/>
          </a:bodyPr>
          <a:lstStyle/>
          <a:p>
            <a:pPr>
              <a:defRPr/>
            </a:pPr>
            <a:r>
              <a:rPr lang="en-US" sz="2800" b="1" i="1">
                <a:solidFill>
                  <a:schemeClr val="bg1"/>
                </a:solidFill>
              </a:rPr>
              <a:t>LOGO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381000" y="2187576"/>
            <a:ext cx="6019800" cy="708025"/>
          </a:xfrm>
        </p:spPr>
        <p:txBody>
          <a:bodyPr/>
          <a:lstStyle>
            <a:lvl1pPr>
              <a:defRPr sz="4000">
                <a:solidFill>
                  <a:srgbClr val="0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3886200" y="4953000"/>
            <a:ext cx="3429000" cy="457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 bwMode="gray">
          <a:xfrm>
            <a:off x="457200" y="6553677"/>
            <a:ext cx="2133124" cy="171450"/>
          </a:xfrm>
        </p:spPr>
        <p:txBody>
          <a:bodyPr/>
          <a:lstStyle>
            <a:lvl1pPr>
              <a:defRPr sz="1200"/>
            </a:lvl1pPr>
          </a:lstStyle>
          <a:p>
            <a:fld id="{08F33B23-5C10-44E9-A887-9B4C6C85C1D3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 bwMode="gray">
          <a:xfrm>
            <a:off x="6553677" y="6610827"/>
            <a:ext cx="2133123" cy="171450"/>
          </a:xfrm>
        </p:spPr>
        <p:txBody>
          <a:bodyPr/>
          <a:lstStyle>
            <a:lvl1pPr>
              <a:defRPr sz="12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9696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4065-10AA-4ED0-85F3-1168046FDFAD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9423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10350" y="504826"/>
            <a:ext cx="2076450" cy="58959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81000" y="504826"/>
            <a:ext cx="6076950" cy="58959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0422FC-0764-4257-A33A-3C3CF158E168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9180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1" y="504826"/>
            <a:ext cx="49530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381000" y="1371600"/>
            <a:ext cx="8305800" cy="5029200"/>
          </a:xfrm>
        </p:spPr>
        <p:txBody>
          <a:bodyPr/>
          <a:lstStyle/>
          <a:p>
            <a:pPr lvl="0"/>
            <a:r>
              <a:rPr lang="ru-RU" noProof="0" smtClean="0"/>
              <a:t>Вставка диаграммы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55908-78B6-4E3C-A423-A619C446198A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92722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1" y="504826"/>
            <a:ext cx="49530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81000" y="1371600"/>
            <a:ext cx="8305800" cy="5029200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F3CD39-93D5-4B44-8916-478D94E0A187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6927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6C4147-ECD9-449C-8585-09DDE9E7ABEA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3719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6" indent="0">
              <a:buNone/>
              <a:defRPr sz="1800"/>
            </a:lvl2pPr>
            <a:lvl3pPr marL="914391" indent="0">
              <a:buNone/>
              <a:defRPr sz="1600"/>
            </a:lvl3pPr>
            <a:lvl4pPr marL="1371587" indent="0">
              <a:buNone/>
              <a:defRPr sz="1400"/>
            </a:lvl4pPr>
            <a:lvl5pPr marL="1828782" indent="0">
              <a:buNone/>
              <a:defRPr sz="1400"/>
            </a:lvl5pPr>
            <a:lvl6pPr marL="2285978" indent="0">
              <a:buNone/>
              <a:defRPr sz="1400"/>
            </a:lvl6pPr>
            <a:lvl7pPr marL="2743173" indent="0">
              <a:buNone/>
              <a:defRPr sz="1400"/>
            </a:lvl7pPr>
            <a:lvl8pPr marL="3200368" indent="0">
              <a:buNone/>
              <a:defRPr sz="1400"/>
            </a:lvl8pPr>
            <a:lvl9pPr marL="3657563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A7CCA6-152C-4062-8E12-4C53B290C3FE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4026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1000" y="1371600"/>
            <a:ext cx="4076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371600"/>
            <a:ext cx="40767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CE42E1-C322-433C-ACC9-CB0D78DD5C46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01955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6" indent="0">
              <a:buNone/>
              <a:defRPr sz="2000" b="1"/>
            </a:lvl2pPr>
            <a:lvl3pPr marL="914391" indent="0">
              <a:buNone/>
              <a:defRPr sz="1800" b="1"/>
            </a:lvl3pPr>
            <a:lvl4pPr marL="1371587" indent="0">
              <a:buNone/>
              <a:defRPr sz="1600" b="1"/>
            </a:lvl4pPr>
            <a:lvl5pPr marL="1828782" indent="0">
              <a:buNone/>
              <a:defRPr sz="1600" b="1"/>
            </a:lvl5pPr>
            <a:lvl6pPr marL="2285978" indent="0">
              <a:buNone/>
              <a:defRPr sz="1600" b="1"/>
            </a:lvl6pPr>
            <a:lvl7pPr marL="2743173" indent="0">
              <a:buNone/>
              <a:defRPr sz="1600" b="1"/>
            </a:lvl7pPr>
            <a:lvl8pPr marL="3200368" indent="0">
              <a:buNone/>
              <a:defRPr sz="1600" b="1"/>
            </a:lvl8pPr>
            <a:lvl9pPr marL="3657563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28DA1-F075-4427-AA15-07782B5010C5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2152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6A143E-4A03-4053-B294-3A24D7C4B295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2260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21B991-BFBC-44BD-A7A7-6ABD24589F75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9843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9346B6-F4BB-46DC-8C13-41814930D9D2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34227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6" indent="0">
              <a:buNone/>
              <a:defRPr sz="2800"/>
            </a:lvl2pPr>
            <a:lvl3pPr marL="914391" indent="0">
              <a:buNone/>
              <a:defRPr sz="2400"/>
            </a:lvl3pPr>
            <a:lvl4pPr marL="1371587" indent="0">
              <a:buNone/>
              <a:defRPr sz="2000"/>
            </a:lvl4pPr>
            <a:lvl5pPr marL="1828782" indent="0">
              <a:buNone/>
              <a:defRPr sz="2000"/>
            </a:lvl5pPr>
            <a:lvl6pPr marL="2285978" indent="0">
              <a:buNone/>
              <a:defRPr sz="2000"/>
            </a:lvl6pPr>
            <a:lvl7pPr marL="2743173" indent="0">
              <a:buNone/>
              <a:defRPr sz="2000"/>
            </a:lvl7pPr>
            <a:lvl8pPr marL="3200368" indent="0">
              <a:buNone/>
              <a:defRPr sz="2000"/>
            </a:lvl8pPr>
            <a:lvl9pPr marL="3657563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6" indent="0">
              <a:buNone/>
              <a:defRPr sz="1200"/>
            </a:lvl2pPr>
            <a:lvl3pPr marL="914391" indent="0">
              <a:buNone/>
              <a:defRPr sz="1000"/>
            </a:lvl3pPr>
            <a:lvl4pPr marL="1371587" indent="0">
              <a:buNone/>
              <a:defRPr sz="900"/>
            </a:lvl4pPr>
            <a:lvl5pPr marL="1828782" indent="0">
              <a:buNone/>
              <a:defRPr sz="900"/>
            </a:lvl5pPr>
            <a:lvl6pPr marL="2285978" indent="0">
              <a:buNone/>
              <a:defRPr sz="900"/>
            </a:lvl6pPr>
            <a:lvl7pPr marL="2743173" indent="0">
              <a:buNone/>
              <a:defRPr sz="900"/>
            </a:lvl7pPr>
            <a:lvl8pPr marL="3200368" indent="0">
              <a:buNone/>
              <a:defRPr sz="900"/>
            </a:lvl8pPr>
            <a:lvl9pPr marL="3657563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3EBA1C-D5F9-4B79-ADE4-7CF019BC0463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6394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AutoShape 33"/>
          <p:cNvSpPr>
            <a:spLocks noChangeArrowheads="1"/>
          </p:cNvSpPr>
          <p:nvPr/>
        </p:nvSpPr>
        <p:spPr bwMode="white">
          <a:xfrm>
            <a:off x="200025" y="475774"/>
            <a:ext cx="8611077" cy="685800"/>
          </a:xfrm>
          <a:prstGeom prst="roundRect">
            <a:avLst>
              <a:gd name="adj" fmla="val 22292"/>
            </a:avLst>
          </a:prstGeom>
          <a:gradFill rotWithShape="1">
            <a:gsLst>
              <a:gs pos="0">
                <a:schemeClr val="bg1">
                  <a:gamma/>
                  <a:shade val="6275"/>
                  <a:invGamma/>
                  <a:alpha val="60001"/>
                </a:schemeClr>
              </a:gs>
              <a:gs pos="50000">
                <a:schemeClr val="bg1">
                  <a:alpha val="60001"/>
                </a:schemeClr>
              </a:gs>
              <a:gs pos="100000">
                <a:schemeClr val="bg1">
                  <a:gamma/>
                  <a:shade val="6275"/>
                  <a:invGamma/>
                  <a:alpha val="60001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lIns="91439" tIns="45719" rIns="91439" bIns="45719" anchor="ctr"/>
          <a:lstStyle/>
          <a:p>
            <a:pPr>
              <a:defRPr/>
            </a:pPr>
            <a:endParaRPr lang="ru-RU"/>
          </a:p>
        </p:txBody>
      </p:sp>
      <p:sp>
        <p:nvSpPr>
          <p:cNvPr id="1056" name="AutoShape 32"/>
          <p:cNvSpPr>
            <a:spLocks noChangeArrowheads="1"/>
          </p:cNvSpPr>
          <p:nvPr/>
        </p:nvSpPr>
        <p:spPr bwMode="grayWhite">
          <a:xfrm>
            <a:off x="298609" y="1341597"/>
            <a:ext cx="8541068" cy="5212080"/>
          </a:xfrm>
          <a:prstGeom prst="roundRect">
            <a:avLst>
              <a:gd name="adj" fmla="val 3699"/>
            </a:avLst>
          </a:prstGeom>
          <a:gradFill rotWithShape="1">
            <a:gsLst>
              <a:gs pos="0">
                <a:schemeClr val="bg1">
                  <a:gamma/>
                  <a:shade val="6275"/>
                  <a:invGamma/>
                  <a:alpha val="80000"/>
                </a:schemeClr>
              </a:gs>
              <a:gs pos="50000">
                <a:schemeClr val="bg1">
                  <a:alpha val="78999"/>
                </a:schemeClr>
              </a:gs>
              <a:gs pos="100000">
                <a:schemeClr val="bg1">
                  <a:gamma/>
                  <a:shade val="6275"/>
                  <a:invGamma/>
                  <a:alpha val="80000"/>
                </a:schemeClr>
              </a:gs>
            </a:gsLst>
            <a:lin ang="2700000" scaled="1"/>
          </a:gradFill>
          <a:ln w="9525">
            <a:noFill/>
            <a:round/>
            <a:headEnd/>
            <a:tailEnd/>
          </a:ln>
          <a:effectLst/>
        </p:spPr>
        <p:txBody>
          <a:bodyPr wrap="none" lIns="91439" tIns="45719" rIns="91439" bIns="45719" anchor="ctr"/>
          <a:lstStyle/>
          <a:p>
            <a:pPr>
              <a:defRPr/>
            </a:pPr>
            <a:endParaRPr lang="ru-RU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 flipH="1">
            <a:off x="0" y="802958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lIns="91439" tIns="45719" rIns="91439" bIns="45719"/>
          <a:lstStyle/>
          <a:p>
            <a:pPr>
              <a:defRPr/>
            </a:pPr>
            <a:endParaRPr lang="ru-RU"/>
          </a:p>
        </p:txBody>
      </p:sp>
      <p:pic>
        <p:nvPicPr>
          <p:cNvPr id="1029" name="Picture 27" descr="bar_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04324"/>
            <a:ext cx="5715000" cy="106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477" y="504349"/>
            <a:ext cx="4952048" cy="5643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477" y="6553677"/>
            <a:ext cx="2133123" cy="24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21722D0-FC0E-4D0A-A145-5C46C0326784}" type="datetime1">
              <a:rPr lang="ru-RU" smtClean="0"/>
              <a:pPr/>
              <a:t>15.03.2013</a:t>
            </a:fld>
            <a:endParaRPr lang="ru-RU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677" y="6553677"/>
            <a:ext cx="2894648" cy="24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ru-RU" smtClean="0"/>
              <a:t>Автор: Дубинина Н.Э., учитель химии МБУО лицей № 22, г.Иваново</a:t>
            </a: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677" y="6553677"/>
            <a:ext cx="2133123" cy="24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477" y="1371600"/>
            <a:ext cx="830532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5pPr>
      <a:lvl6pPr marL="457196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6pPr>
      <a:lvl7pPr marL="914391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7pPr>
      <a:lvl8pPr marL="1371587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8pPr>
      <a:lvl9pPr marL="1828782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pitchFamily="34" charset="0"/>
        </a:defRPr>
      </a:lvl9pPr>
    </p:titleStyle>
    <p:bodyStyle>
      <a:lvl1pPr marL="341472" indent="-341472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522" indent="-284322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1572" indent="-227172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772" indent="-227172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972" indent="-227172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75" indent="-228597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70" indent="-228597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66" indent="-228597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61" indent="-228597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6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1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7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2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7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8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63" algn="l" defTabSz="914391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2400" dirty="0">
                <a:solidFill>
                  <a:srgbClr val="002060"/>
                </a:solidFill>
              </a:rPr>
              <a:t>Первые шаги в качественном химическом анализе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/>
              <a:t>9 класс</a:t>
            </a:r>
            <a:endParaRPr lang="ru-RU" dirty="0"/>
          </a:p>
        </p:txBody>
      </p:sp>
      <p:sp useBgFill="1">
        <p:nvSpPr>
          <p:cNvPr id="4" name="TextBox 3"/>
          <p:cNvSpPr txBox="1"/>
          <p:nvPr/>
        </p:nvSpPr>
        <p:spPr>
          <a:xfrm>
            <a:off x="395536" y="522537"/>
            <a:ext cx="1296144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9332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Контрольный лист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84141295"/>
              </p:ext>
            </p:extLst>
          </p:nvPr>
        </p:nvGraphicFramePr>
        <p:xfrm>
          <a:off x="467544" y="1556792"/>
          <a:ext cx="8136904" cy="455090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304256"/>
                <a:gridCol w="1763434"/>
                <a:gridCol w="2034607"/>
                <a:gridCol w="2034607"/>
              </a:tblGrid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Самооценка 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</a:rPr>
                        <a:t>Взаимооценка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Оценка учителя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79208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600" dirty="0">
                          <a:effectLst/>
                        </a:rPr>
                        <a:t>Представление плана эксперимента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6490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2"/>
                      </a:pPr>
                      <a:r>
                        <a:rPr lang="ru-RU" sz="1600" dirty="0">
                          <a:effectLst/>
                        </a:rPr>
                        <a:t>Проведение эксперимента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6490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3"/>
                      </a:pPr>
                      <a:r>
                        <a:rPr lang="ru-RU" sz="1600" dirty="0">
                          <a:effectLst/>
                        </a:rPr>
                        <a:t>Запись ионных уравнений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964907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 startAt="4"/>
                      </a:pPr>
                      <a:r>
                        <a:rPr lang="ru-RU" sz="1600" dirty="0">
                          <a:effectLst/>
                        </a:rPr>
                        <a:t>Представление результата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2267744" y="6324026"/>
            <a:ext cx="5400600" cy="50405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12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477" y="692696"/>
            <a:ext cx="4952048" cy="360041"/>
          </a:xfrm>
        </p:spPr>
        <p:txBody>
          <a:bodyPr/>
          <a:lstStyle/>
          <a:p>
            <a:r>
              <a:rPr lang="ru-RU" sz="2400" dirty="0"/>
              <a:t>Критерии оценки устного выступления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38987427"/>
              </p:ext>
            </p:extLst>
          </p:nvPr>
        </p:nvGraphicFramePr>
        <p:xfrm>
          <a:off x="467543" y="1484784"/>
          <a:ext cx="8136905" cy="453650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816274"/>
                <a:gridCol w="1437879"/>
                <a:gridCol w="1627076"/>
                <a:gridCol w="1627838"/>
                <a:gridCol w="1627838"/>
              </a:tblGrid>
              <a:tr h="850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            Баллы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Критерий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Доступность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505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Научность (использование терминологии)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Полнота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1341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Грамотность (отсутствие фактических ошибок)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5670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Общий балл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5617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распознать соли?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2645" y="3805812"/>
            <a:ext cx="2133600" cy="1409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3" y="1453179"/>
            <a:ext cx="2914776" cy="2119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556494"/>
            <a:ext cx="1699220" cy="165508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4875" y="3805812"/>
            <a:ext cx="2849289" cy="24889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556494"/>
            <a:ext cx="1872208" cy="1913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/>
          <p:cNvPicPr>
            <a:picLocks noChangeAspect="1" noChangeArrowheads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3430318" y="3805812"/>
            <a:ext cx="2810482" cy="237041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47664" y="3469699"/>
            <a:ext cx="7374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Сода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936796" y="3469699"/>
            <a:ext cx="1558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Йодид калия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442645" y="3211578"/>
            <a:ext cx="16923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Безводный </a:t>
            </a:r>
          </a:p>
          <a:p>
            <a:r>
              <a:rPr lang="ru-RU" dirty="0" smtClean="0"/>
              <a:t>сульфат меди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81888" y="5304839"/>
            <a:ext cx="20551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Поваренная соль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740740" y="5674171"/>
            <a:ext cx="2189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Хлорид кальция и </a:t>
            </a:r>
          </a:p>
          <a:p>
            <a:r>
              <a:rPr lang="ru-RU" dirty="0" smtClean="0"/>
              <a:t>хлорид бария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911034" y="5925385"/>
            <a:ext cx="2171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Хлорид железа (</a:t>
            </a:r>
            <a:r>
              <a:rPr lang="en-US" dirty="0" smtClean="0"/>
              <a:t>II)</a:t>
            </a:r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>
          <a:xfrm>
            <a:off x="3124676" y="6553677"/>
            <a:ext cx="5010291" cy="244316"/>
          </a:xfrm>
        </p:spPr>
        <p:txBody>
          <a:bodyPr/>
          <a:lstStyle/>
          <a:p>
            <a:r>
              <a:rPr lang="ru-RU" sz="800" dirty="0" smtClean="0"/>
              <a:t>Автор: Дубинина Н.Э., учитель химии МБУО лицей № 22, </a:t>
            </a:r>
            <a:r>
              <a:rPr lang="ru-RU" sz="800" dirty="0" err="1" smtClean="0"/>
              <a:t>г.Иваново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xmlns="" val="107769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и задачи урока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Цель:</a:t>
            </a:r>
            <a:r>
              <a:rPr lang="ru-RU" dirty="0"/>
              <a:t> Учиться распознавать вещества помощью теоретического и </a:t>
            </a:r>
            <a:r>
              <a:rPr lang="ru-RU" dirty="0" smtClean="0"/>
              <a:t>экспериментального  </a:t>
            </a:r>
            <a:r>
              <a:rPr lang="ru-RU" dirty="0"/>
              <a:t>анализа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r>
              <a:rPr lang="ru-RU" b="1" dirty="0"/>
              <a:t>Учебная задача:</a:t>
            </a:r>
            <a:r>
              <a:rPr lang="ru-RU" dirty="0"/>
              <a:t> </a:t>
            </a:r>
            <a:r>
              <a:rPr lang="ru-RU" dirty="0" smtClean="0"/>
              <a:t>Как распознать выданные соли?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5784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Качественные реакции для исследуемых веществ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477" y="1628800"/>
            <a:ext cx="8305323" cy="4772000"/>
          </a:xfrm>
        </p:spPr>
        <p:txBody>
          <a:bodyPr/>
          <a:lstStyle/>
          <a:p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1.Na</a:t>
            </a:r>
            <a:r>
              <a:rPr lang="en-US" baseline="-25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CO</a:t>
            </a:r>
            <a:r>
              <a:rPr lang="en-US" baseline="-25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+2HCl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2NaCl+</a:t>
            </a:r>
            <a:r>
              <a:rPr lang="en-US" dirty="0" smtClean="0"/>
              <a:t>CO</a:t>
            </a:r>
            <a:r>
              <a:rPr lang="en-US" baseline="-25000" dirty="0" smtClean="0"/>
              <a:t>2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↑+H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O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2.BaCl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+H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SO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4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/>
              <a:t>BaSO</a:t>
            </a:r>
            <a:r>
              <a:rPr lang="en-US" baseline="-25000" dirty="0" smtClean="0"/>
              <a:t>4</a:t>
            </a:r>
            <a:r>
              <a:rPr lang="en-US" dirty="0"/>
              <a:t>↓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+2HCl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3. </a:t>
            </a:r>
            <a:r>
              <a:rPr lang="en-US" dirty="0" err="1">
                <a:solidFill>
                  <a:schemeClr val="accent3">
                    <a:lumMod val="40000"/>
                    <a:lumOff val="60000"/>
                  </a:schemeClr>
                </a:solidFill>
              </a:rPr>
              <a:t>NaI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+AgNO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>
                <a:solidFill>
                  <a:srgbClr val="FFFF00"/>
                </a:solidFill>
              </a:rPr>
              <a:t>AgI</a:t>
            </a:r>
            <a:r>
              <a:rPr lang="en-US" dirty="0">
                <a:solidFill>
                  <a:srgbClr val="FFFF00"/>
                </a:solidFill>
              </a:rPr>
              <a:t>↓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+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NaNO</a:t>
            </a:r>
            <a:r>
              <a:rPr lang="en-US" baseline="-25000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4. CuSO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4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+BaCl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/>
              <a:t>BaSO</a:t>
            </a:r>
            <a:r>
              <a:rPr lang="en-US" baseline="-25000" dirty="0" smtClean="0"/>
              <a:t>4</a:t>
            </a:r>
            <a:r>
              <a:rPr lang="en-US" dirty="0"/>
              <a:t>↓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+CuCl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5. 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NaCl+AgNO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err="1" smtClean="0"/>
              <a:t>AgCl</a:t>
            </a:r>
            <a:r>
              <a:rPr lang="en-US" dirty="0"/>
              <a:t>↓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+NaNO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3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6. 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CuSO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4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ru-RU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 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2NaOH</a:t>
            </a:r>
            <a:r>
              <a:rPr lang="en-US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=</a:t>
            </a:r>
            <a:r>
              <a:rPr lang="ru-RU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Cu(OH)</a:t>
            </a:r>
            <a:r>
              <a:rPr lang="en-US" baseline="-25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↓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+Na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SO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4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7. FeCl</a:t>
            </a:r>
            <a:r>
              <a:rPr lang="en-US" baseline="-25000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 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+2NaOH= </a:t>
            </a:r>
            <a:r>
              <a:rPr lang="en-US" dirty="0">
                <a:solidFill>
                  <a:srgbClr val="CCCC00"/>
                </a:solidFill>
              </a:rPr>
              <a:t>Fe(OH)</a:t>
            </a:r>
            <a:r>
              <a:rPr lang="en-US" baseline="-25000" dirty="0">
                <a:solidFill>
                  <a:srgbClr val="CCCC00"/>
                </a:solidFill>
              </a:rPr>
              <a:t>2</a:t>
            </a:r>
            <a:r>
              <a:rPr lang="en-US" dirty="0">
                <a:solidFill>
                  <a:srgbClr val="CCCC00"/>
                </a:solidFill>
              </a:rPr>
              <a:t>↓</a:t>
            </a:r>
            <a:r>
              <a:rPr lang="ru-RU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+</a:t>
            </a:r>
            <a:r>
              <a:rPr lang="en-US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2NaCl</a:t>
            </a:r>
            <a:endParaRPr lang="ru-RU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7343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04349"/>
            <a:ext cx="5082005" cy="564356"/>
          </a:xfrm>
        </p:spPr>
        <p:txBody>
          <a:bodyPr/>
          <a:lstStyle/>
          <a:p>
            <a:r>
              <a:rPr lang="ru-RU" sz="2400" dirty="0" smtClean="0"/>
              <a:t>План </a:t>
            </a:r>
            <a:r>
              <a:rPr lang="ru-RU" sz="2400" dirty="0"/>
              <a:t>проведения эксперимента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Растворить вещества в воде</a:t>
            </a:r>
          </a:p>
          <a:p>
            <a:pPr lvl="0"/>
            <a:r>
              <a:rPr lang="ru-RU" dirty="0"/>
              <a:t>Разделить содержимое каждой пробирки на три части</a:t>
            </a:r>
          </a:p>
          <a:p>
            <a:pPr lvl="0"/>
            <a:r>
              <a:rPr lang="ru-RU" dirty="0"/>
              <a:t>Провести серии качественных реакций</a:t>
            </a:r>
          </a:p>
          <a:p>
            <a:pPr lvl="0"/>
            <a:r>
              <a:rPr lang="ru-RU" dirty="0"/>
              <a:t>Результаты занести в таблицу</a:t>
            </a:r>
          </a:p>
          <a:p>
            <a:r>
              <a:rPr lang="ru-RU" dirty="0"/>
              <a:t>Сделать выводы и представить </a:t>
            </a:r>
            <a:r>
              <a:rPr lang="ru-RU" dirty="0" smtClean="0"/>
              <a:t>результат.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07691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Проведение исследования</a:t>
            </a:r>
            <a:endParaRPr lang="ru-RU" sz="2400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9" name="Picture 3" descr="C:\Users\Natasha\Desktop\Снимок7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2276872"/>
            <a:ext cx="8280920" cy="36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1176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Проведение исследования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08302892"/>
              </p:ext>
            </p:extLst>
          </p:nvPr>
        </p:nvGraphicFramePr>
        <p:xfrm>
          <a:off x="611560" y="1988840"/>
          <a:ext cx="8064897" cy="41143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94629"/>
                <a:gridCol w="1213683"/>
                <a:gridCol w="2013051"/>
                <a:gridCol w="1618536"/>
                <a:gridCol w="1624998"/>
              </a:tblGrid>
              <a:tr h="7200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реактив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вещество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HCl</a:t>
                      </a:r>
                      <a:endParaRPr lang="ru-RU" sz="2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NaOH</a:t>
                      </a:r>
                      <a:endParaRPr lang="ru-RU" sz="2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AgNO</a:t>
                      </a:r>
                      <a:r>
                        <a:rPr lang="ru-RU" sz="24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2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BaCl</a:t>
                      </a:r>
                      <a:r>
                        <a:rPr lang="en-US" sz="24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24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548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Na</a:t>
                      </a:r>
                      <a:r>
                        <a:rPr lang="en-US" sz="20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n-US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CO</a:t>
                      </a:r>
                      <a:r>
                        <a:rPr lang="en-US" sz="20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СО</a:t>
                      </a:r>
                      <a:r>
                        <a:rPr lang="ru-RU" sz="18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↑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AgCO</a:t>
                      </a:r>
                      <a:r>
                        <a:rPr lang="en-US" sz="1800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белый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BaCO</a:t>
                      </a:r>
                      <a:r>
                        <a:rPr lang="en-US" sz="18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8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BaCl</a:t>
                      </a:r>
                      <a:r>
                        <a:rPr lang="en-US" sz="20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AgCl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↓белый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48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NaI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AgI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 желтый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8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NaCl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AgCl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↓белый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548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CuSO</a:t>
                      </a:r>
                      <a:r>
                        <a:rPr lang="en-US" sz="20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Cu(OH)</a:t>
                      </a:r>
                      <a:r>
                        <a:rPr lang="en-US" sz="18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голубой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AgSO</a:t>
                      </a:r>
                      <a:r>
                        <a:rPr lang="en-US" sz="1800" baseline="-25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белый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BaSO</a:t>
                      </a:r>
                      <a:r>
                        <a:rPr lang="en-US" sz="18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</a:t>
                      </a: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белый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485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FeCl</a:t>
                      </a:r>
                      <a:r>
                        <a:rPr lang="ru-RU" sz="20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20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-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Fe(OH)</a:t>
                      </a:r>
                      <a:r>
                        <a:rPr lang="en-US" sz="1800" baseline="-250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2</a:t>
                      </a:r>
                      <a:r>
                        <a:rPr lang="en-US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</a:t>
                      </a:r>
                      <a:r>
                        <a:rPr lang="ru-RU" sz="18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зелёный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AgCl</a:t>
                      </a:r>
                      <a:r>
                        <a:rPr lang="ru-RU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↓белый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152" marR="61152" marT="0" marB="0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619250" y="4557713"/>
            <a:ext cx="9144000" cy="457200"/>
          </a:xfrm>
          <a:prstGeom prst="rect">
            <a:avLst/>
          </a:prstGeom>
          <a:noFill/>
          <a:ln>
            <a:noFill/>
          </a:ln>
          <a:effectLst>
            <a:prstShdw prst="shdw11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200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исследования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lvl="0"/>
            <a:r>
              <a:rPr lang="ru-RU" dirty="0" smtClean="0"/>
              <a:t>Выдвижение гипотез</a:t>
            </a:r>
            <a:endParaRPr lang="ru-RU" dirty="0"/>
          </a:p>
          <a:p>
            <a:pPr lvl="0"/>
            <a:r>
              <a:rPr lang="ru-RU" dirty="0"/>
              <a:t>Теоретический анализ</a:t>
            </a:r>
          </a:p>
          <a:p>
            <a:pPr lvl="0"/>
            <a:r>
              <a:rPr lang="ru-RU" dirty="0"/>
              <a:t>Эксперимент</a:t>
            </a:r>
          </a:p>
          <a:p>
            <a:pPr lvl="0"/>
            <a:r>
              <a:rPr lang="ru-RU" dirty="0"/>
              <a:t>Представление результата</a:t>
            </a:r>
          </a:p>
          <a:p>
            <a:r>
              <a:rPr lang="ru-RU" dirty="0"/>
              <a:t>Выводы.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713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Рефлексия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Наиболее интересная часть исследования - это…</a:t>
            </a:r>
          </a:p>
          <a:p>
            <a:r>
              <a:rPr lang="ru-RU" dirty="0" smtClean="0"/>
              <a:t>Мне нужно работать над…</a:t>
            </a:r>
          </a:p>
          <a:p>
            <a:r>
              <a:rPr lang="ru-RU" dirty="0" smtClean="0"/>
              <a:t>Мне нужна помощь в…</a:t>
            </a:r>
          </a:p>
          <a:p>
            <a:r>
              <a:rPr lang="ru-RU" dirty="0" smtClean="0"/>
              <a:t>У меня хорошо получается…</a:t>
            </a:r>
          </a:p>
          <a:p>
            <a:r>
              <a:rPr lang="ru-RU" dirty="0" smtClean="0"/>
              <a:t>Я научился…</a:t>
            </a:r>
          </a:p>
          <a:p>
            <a:r>
              <a:rPr lang="ru-RU" dirty="0" smtClean="0"/>
              <a:t>Я могу помочь другим с…</a:t>
            </a:r>
          </a:p>
          <a:p>
            <a:r>
              <a:rPr lang="ru-RU" dirty="0" smtClean="0"/>
              <a:t>Я хочу работать над…</a:t>
            </a:r>
          </a:p>
          <a:p>
            <a:r>
              <a:rPr lang="ru-RU" dirty="0" smtClean="0"/>
              <a:t>Я хочу научиться тому, как…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91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Дубинина Н.Э.">
  <a:themeElements>
    <a:clrScheme name="211TGp_connection_dark 1">
      <a:dk1>
        <a:srgbClr val="969696"/>
      </a:dk1>
      <a:lt1>
        <a:srgbClr val="FFFFFF"/>
      </a:lt1>
      <a:dk2>
        <a:srgbClr val="023888"/>
      </a:dk2>
      <a:lt2>
        <a:srgbClr val="85D9F7"/>
      </a:lt2>
      <a:accent1>
        <a:srgbClr val="5AB14B"/>
      </a:accent1>
      <a:accent2>
        <a:srgbClr val="2F7ADF"/>
      </a:accent2>
      <a:accent3>
        <a:srgbClr val="AAAEC3"/>
      </a:accent3>
      <a:accent4>
        <a:srgbClr val="DADADA"/>
      </a:accent4>
      <a:accent5>
        <a:srgbClr val="B5D5B1"/>
      </a:accent5>
      <a:accent6>
        <a:srgbClr val="2A6ECA"/>
      </a:accent6>
      <a:hlink>
        <a:srgbClr val="8793ED"/>
      </a:hlink>
      <a:folHlink>
        <a:srgbClr val="EBA22B"/>
      </a:folHlink>
    </a:clrScheme>
    <a:fontScheme name="211TGp_connection_d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11TGp_connection_dark 1">
        <a:dk1>
          <a:srgbClr val="969696"/>
        </a:dk1>
        <a:lt1>
          <a:srgbClr val="FFFFFF"/>
        </a:lt1>
        <a:dk2>
          <a:srgbClr val="023888"/>
        </a:dk2>
        <a:lt2>
          <a:srgbClr val="85D9F7"/>
        </a:lt2>
        <a:accent1>
          <a:srgbClr val="5AB14B"/>
        </a:accent1>
        <a:accent2>
          <a:srgbClr val="2F7ADF"/>
        </a:accent2>
        <a:accent3>
          <a:srgbClr val="AAAEC3"/>
        </a:accent3>
        <a:accent4>
          <a:srgbClr val="DADADA"/>
        </a:accent4>
        <a:accent5>
          <a:srgbClr val="B5D5B1"/>
        </a:accent5>
        <a:accent6>
          <a:srgbClr val="2A6ECA"/>
        </a:accent6>
        <a:hlink>
          <a:srgbClr val="8793ED"/>
        </a:hlink>
        <a:folHlink>
          <a:srgbClr val="EBA22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1TGp_connection_dark 2">
        <a:dk1>
          <a:srgbClr val="969696"/>
        </a:dk1>
        <a:lt1>
          <a:srgbClr val="FFFFFF"/>
        </a:lt1>
        <a:dk2>
          <a:srgbClr val="3F1F53"/>
        </a:dk2>
        <a:lt2>
          <a:srgbClr val="F3CC9D"/>
        </a:lt2>
        <a:accent1>
          <a:srgbClr val="557FE7"/>
        </a:accent1>
        <a:accent2>
          <a:srgbClr val="EB6363"/>
        </a:accent2>
        <a:accent3>
          <a:srgbClr val="AFABB3"/>
        </a:accent3>
        <a:accent4>
          <a:srgbClr val="DADADA"/>
        </a:accent4>
        <a:accent5>
          <a:srgbClr val="B4C0F1"/>
        </a:accent5>
        <a:accent6>
          <a:srgbClr val="D55959"/>
        </a:accent6>
        <a:hlink>
          <a:srgbClr val="9351C9"/>
        </a:hlink>
        <a:folHlink>
          <a:srgbClr val="28C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11TGp_connection_dark 3">
        <a:dk1>
          <a:srgbClr val="969696"/>
        </a:dk1>
        <a:lt1>
          <a:srgbClr val="FFFFFF"/>
        </a:lt1>
        <a:dk2>
          <a:srgbClr val="005E5C"/>
        </a:dk2>
        <a:lt2>
          <a:srgbClr val="DAEEA2"/>
        </a:lt2>
        <a:accent1>
          <a:srgbClr val="238FD9"/>
        </a:accent1>
        <a:accent2>
          <a:srgbClr val="43A98E"/>
        </a:accent2>
        <a:accent3>
          <a:srgbClr val="AAB6B5"/>
        </a:accent3>
        <a:accent4>
          <a:srgbClr val="DADADA"/>
        </a:accent4>
        <a:accent5>
          <a:srgbClr val="ACC6E9"/>
        </a:accent5>
        <a:accent6>
          <a:srgbClr val="3C9980"/>
        </a:accent6>
        <a:hlink>
          <a:srgbClr val="98C385"/>
        </a:hlink>
        <a:folHlink>
          <a:srgbClr val="D0AA2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Дубинина Н.Э.</Template>
  <TotalTime>72</TotalTime>
  <Words>327</Words>
  <Application>Microsoft Office PowerPoint</Application>
  <PresentationFormat>Экран (4:3)</PresentationFormat>
  <Paragraphs>150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Дубинина Н.Э.</vt:lpstr>
      <vt:lpstr>Первые шаги в качественном химическом анализе</vt:lpstr>
      <vt:lpstr>Как распознать соли?</vt:lpstr>
      <vt:lpstr>Цели и задачи урока</vt:lpstr>
      <vt:lpstr>Качественные реакции для исследуемых веществ</vt:lpstr>
      <vt:lpstr>План проведения эксперимента</vt:lpstr>
      <vt:lpstr>Проведение исследования</vt:lpstr>
      <vt:lpstr>Проведение исследования</vt:lpstr>
      <vt:lpstr>Этапы исследования</vt:lpstr>
      <vt:lpstr>Рефлексия </vt:lpstr>
      <vt:lpstr>Контрольный лист</vt:lpstr>
      <vt:lpstr>Критерии оценки устного выступления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Урок-микроисследование по теме: «Основы качественного анализа» </dc:title>
  <dc:creator>Natasha</dc:creator>
  <cp:lastModifiedBy>Tata</cp:lastModifiedBy>
  <cp:revision>7</cp:revision>
  <dcterms:created xsi:type="dcterms:W3CDTF">2013-01-27T12:58:42Z</dcterms:created>
  <dcterms:modified xsi:type="dcterms:W3CDTF">2013-03-14T21:10:59Z</dcterms:modified>
</cp:coreProperties>
</file>