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BA089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2F03264-E0D5-4AC0-9DD8-540D817E72C7}" type="datetimeFigureOut">
              <a:rPr lang="ru-RU"/>
              <a:pPr>
                <a:defRPr/>
              </a:pPr>
              <a:t>19.02.2013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EEA7200-48CD-41BE-95F5-B657B6F3A8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940A0-E3FB-487C-8A6B-0DE1EB55DF8D}" type="datetimeFigureOut">
              <a:rPr lang="ru-RU"/>
              <a:pPr>
                <a:defRPr/>
              </a:pPr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2DD80-3953-41BF-BE3E-287700912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55B4B-2B8F-4738-B301-E7A9602ECEDD}" type="datetimeFigureOut">
              <a:rPr lang="ru-RU"/>
              <a:pPr>
                <a:defRPr/>
              </a:pPr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B2CDC-53B8-4852-B434-992FF5588B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82D4-21AB-4E8D-B307-D2B9081DF5B5}" type="datetimeFigureOut">
              <a:rPr lang="ru-RU"/>
              <a:pPr>
                <a:defRPr/>
              </a:pPr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AFBAD-3162-4B9E-9DA3-2B75A6E1C0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257FB-4A49-4518-B10D-AD995B766865}" type="datetimeFigureOut">
              <a:rPr lang="ru-RU"/>
              <a:pPr>
                <a:defRPr/>
              </a:pPr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6E29F-69D7-40F6-9655-F9A5CAD12D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20D5B-2F1E-462A-8F47-C45DFFCAED88}" type="datetimeFigureOut">
              <a:rPr lang="ru-RU"/>
              <a:pPr>
                <a:defRPr/>
              </a:pPr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E997E-5044-49E1-A210-F532780EFB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FCB47-A86B-490D-BED5-9BD7E1B28B95}" type="datetimeFigureOut">
              <a:rPr lang="ru-RU"/>
              <a:pPr>
                <a:defRPr/>
              </a:pPr>
              <a:t>19.02.2013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9DBC6-773B-477C-8BEC-79A4D9DFF3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F49BA-C7DA-4DF5-A05F-44BFBA9102D2}" type="datetimeFigureOut">
              <a:rPr lang="ru-RU"/>
              <a:pPr>
                <a:defRPr/>
              </a:pPr>
              <a:t>19.02.2013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D5A0F-8EAA-4B53-9CE0-E167EADA88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89B54-BADE-4B77-810F-D99AF09B0248}" type="datetimeFigureOut">
              <a:rPr lang="ru-RU"/>
              <a:pPr>
                <a:defRPr/>
              </a:pPr>
              <a:t>19.02.2013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0505B-D8DB-4FC7-AF30-F74C95EB8F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3BA36-ECD1-48D9-88F5-831775F119C5}" type="datetimeFigureOut">
              <a:rPr lang="ru-RU"/>
              <a:pPr>
                <a:defRPr/>
              </a:pPr>
              <a:t>19.02.2013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586C2-E23C-47E8-A85A-09FA06B2AB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698DF-F03F-4C5C-88A7-20E4B760EFF2}" type="datetimeFigureOut">
              <a:rPr lang="ru-RU"/>
              <a:pPr>
                <a:defRPr/>
              </a:pPr>
              <a:t>19.02.2013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C4102-F357-4F28-9EC8-C42F195F63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740FD-6689-4CE1-A7E0-0C0649121A96}" type="datetimeFigureOut">
              <a:rPr lang="ru-RU"/>
              <a:pPr>
                <a:defRPr/>
              </a:pPr>
              <a:t>19.02.2013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7E547-3CF2-468A-ABEE-1A5115DCFC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99340F-7C17-47BE-AAA1-3AB978856D47}" type="datetimeFigureOut">
              <a:rPr lang="ru-RU"/>
              <a:pPr>
                <a:defRPr/>
              </a:pPr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0B73E8-DE3D-485C-A781-1E0D0ACE6F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text=%D1%81%D0%B5%D0%BA%D0%B2%D0%BE%D0%B9%D1%8F%20%D1%84%D0%BE%D1%82%D0%BE&amp;noreask=1&amp;img_url=www.xenia.k12.oh.us/xhs/Academics/teacher_pages/ca_giant_sequoia.jpg&amp;pos=18&amp;rpt=simage&amp;lr=213" TargetMode="External"/><Relationship Id="rId3" Type="http://schemas.openxmlformats.org/officeDocument/2006/relationships/hyperlink" Target="http://do.gendocs.ru/docs/index-368042.html" TargetMode="External"/><Relationship Id="rId7" Type="http://schemas.openxmlformats.org/officeDocument/2006/relationships/hyperlink" Target="http://images.yandex.ru/yandsearch?text=%D1%82%D0%B5%D1%82%D1%80%D0%B0%D0%B4%D0%BE%D0%BC%20%20%D1%84%D0%BE%D1%82%D0%BE&amp;noreask=1&amp;img_url=www.accionverde.com/wp-content/uploads/2010/07/pez-leon-rd.jpg&amp;pos=1&amp;rpt=simage&amp;lr=213" TargetMode="External"/><Relationship Id="rId2" Type="http://schemas.openxmlformats.org/officeDocument/2006/relationships/hyperlink" Target="http://udivitelno.com/animal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ildwildworld.net.ua/articles/samye-sladkie-veshchestva-na-zemle" TargetMode="External"/><Relationship Id="rId5" Type="http://schemas.openxmlformats.org/officeDocument/2006/relationships/hyperlink" Target="http://images.yandex.ru/yandsearch?p=1&amp;text" TargetMode="External"/><Relationship Id="rId10" Type="http://schemas.openxmlformats.org/officeDocument/2006/relationships/hyperlink" Target="http://images.yandex.ru/yandsearch?text=%D0%BF%D0%B0%D0%BF%D1%83%D0%B0%D1%81%D1%8B%20%D0%BD%D0%BE%D0%B2%D0%BE%D0%B9%20%D0%B3%D0%B2%D0%B8%D0%BD%D0%B5%D0%B8%20%D1%84%D0%BE%D1%82%D0%BE&amp;img_url=byaki.net/uploads/posts/2011-08/1314282332_papua_10.jpg&amp;pos=14&amp;rpt=simage" TargetMode="External"/><Relationship Id="rId4" Type="http://schemas.openxmlformats.org/officeDocument/2006/relationships/hyperlink" Target="http://www.valleyflora.ru/121.html" TargetMode="External"/><Relationship Id="rId9" Type="http://schemas.openxmlformats.org/officeDocument/2006/relationships/hyperlink" Target="http://images.yandex.ru/yandsearch?text=%D1%80%D0%BE%D1%81%D1%8F%D0%BD%D0%BA%D0%B0%20%D1%84%D0%BE%D1%82%D0%B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750" y="404813"/>
            <a:ext cx="7918450" cy="9366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Удивительный мир растений и животных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650" y="1412875"/>
            <a:ext cx="7777163" cy="482441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14339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3860800"/>
            <a:ext cx="3671888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Рисунок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84438" y="1412875"/>
            <a:ext cx="3721100" cy="223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Рисунок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73613" y="3860800"/>
            <a:ext cx="3902075" cy="252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532813" y="6524625"/>
            <a:ext cx="503237" cy="32543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613" cy="777875"/>
          </a:xfrm>
        </p:spPr>
        <p:txBody>
          <a:bodyPr/>
          <a:lstStyle/>
          <a:p>
            <a:r>
              <a:rPr lang="ru-RU" sz="3600" smtClean="0"/>
              <a:t>Использованные ресурсы:</a:t>
            </a:r>
          </a:p>
        </p:txBody>
      </p:sp>
      <p:sp>
        <p:nvSpPr>
          <p:cNvPr id="23554" name="Объект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Г. Скарлато «Занимательная география для детей и взрослых», Киев, «Альтерпрес», 1996 год;</a:t>
            </a:r>
          </a:p>
          <a:p>
            <a:r>
              <a:rPr lang="ru-RU" sz="1400" u="sng" smtClean="0">
                <a:latin typeface="Times New Roman" pitchFamily="18" charset="0"/>
                <a:cs typeface="Times New Roman" pitchFamily="18" charset="0"/>
                <a:hlinkClick r:id="rId2"/>
              </a:rPr>
              <a:t>http://udivitelno.com/animals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u="sng" smtClean="0">
                <a:latin typeface="Times New Roman" pitchFamily="18" charset="0"/>
                <a:cs typeface="Times New Roman" pitchFamily="18" charset="0"/>
                <a:hlinkClick r:id="rId3"/>
              </a:rPr>
              <a:t>http://do.gendocs.ru/docs/index-368042.html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u="sng" smtClean="0">
                <a:latin typeface="Times New Roman" pitchFamily="18" charset="0"/>
                <a:cs typeface="Times New Roman" pitchFamily="18" charset="0"/>
                <a:hlinkClick r:id="rId4"/>
              </a:rPr>
              <a:t>http://www.valleyflora.ru/121.html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u="sng" smtClean="0">
                <a:latin typeface="Times New Roman" pitchFamily="18" charset="0"/>
                <a:cs typeface="Times New Roman" pitchFamily="18" charset="0"/>
                <a:hlinkClick r:id="rId5"/>
              </a:rPr>
              <a:t>http://images.yandex.ru/yandsearch?p=1&amp;text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u="sng" smtClean="0">
                <a:latin typeface="Times New Roman" pitchFamily="18" charset="0"/>
                <a:cs typeface="Times New Roman" pitchFamily="18" charset="0"/>
                <a:hlinkClick r:id="rId6"/>
              </a:rPr>
              <a:t>http://wildwildworld.net.ua/articles/samye-sladkie-veshchestva-na-zemle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u="sng" smtClean="0">
                <a:latin typeface="Times New Roman" pitchFamily="18" charset="0"/>
                <a:cs typeface="Times New Roman" pitchFamily="18" charset="0"/>
                <a:hlinkClick r:id="rId7"/>
              </a:rPr>
              <a:t>http://images.yandex.ru/yandsearch?text=%D1%82%D0%B5%D1%82%D1%80%D0%B0%D0%B4%D0%BE%D0%BC%20%20%D1%84%D0%BE%D1%82%D0%BE&amp;noreask=1&amp;img_url=www.accionverde.com%2Fwp-content%2Fuploads%2F2010%2F07%2Fpez-leon-rd.jpg&amp;pos=1&amp;rpt=simage&amp;lr=213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u="sng" smtClean="0">
                <a:latin typeface="Times New Roman" pitchFamily="18" charset="0"/>
                <a:cs typeface="Times New Roman" pitchFamily="18" charset="0"/>
                <a:hlinkClick r:id="rId7"/>
              </a:rPr>
              <a:t>http://images.yandex.ru/yandsearch?text=%D1%82%D0%B5%D1%82%D1%80%D0%B0%D0%B4%D0%BE%D0%BC%20%20%D1%84%D0%BE%D1%82%D0%BE&amp;noreask=1&amp;img_url=www.accionverde.com%2Fwp-content%2Fuploads%2F2010%2F07%2Fpez-leon-rd.jpg&amp;pos=1&amp;rpt=simage&amp;lr=213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u="sng" smtClean="0">
                <a:latin typeface="Times New Roman" pitchFamily="18" charset="0"/>
                <a:cs typeface="Times New Roman" pitchFamily="18" charset="0"/>
                <a:hlinkClick r:id="rId8"/>
              </a:rPr>
              <a:t>http://images.yandex.ru/yandsearch?text=%D1%81%D0%B5%D0%BA%D0%B2%D0%BE%D0%B9%D1%8F%20%D1%84%D0%BE%D1%82%D0%BE&amp;noreask=1&amp;img_url=www.xenia.k12.oh.us%2Fxhs%2FAcademics%2Fteacher_pages%2Fca_giant_sequoia.jpg&amp;pos=18&amp;rpt=simage&amp;lr=213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u="sng" smtClean="0">
                <a:latin typeface="Times New Roman" pitchFamily="18" charset="0"/>
                <a:cs typeface="Times New Roman" pitchFamily="18" charset="0"/>
                <a:hlinkClick r:id="rId9"/>
              </a:rPr>
              <a:t>http://images.yandex.ru/yandsearch?text=%D1%80%D0%BE%D1%81%D1%8F%D0%BD%D0%BA%D0%B0%20%D1%84%D0%BE%D1%82%D0%BE</a:t>
            </a:r>
            <a:endParaRPr lang="ru-RU" sz="1400" u="sng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u="sng" smtClean="0">
                <a:hlinkClick r:id="rId10"/>
              </a:rPr>
              <a:t>http://images.yandex.ru/yandsearch?text=%D0%BF%D0%B0%D0%BF%D1%83%D0%B0%D1%81%D1%8B%20%D0%BD%D0%BE%D0%B2%D0%BE%D0%B9%20%D0%B3%D0%B2%D0%B8%D0%BD%D0%B5%D0%B8%20%D1%84%D0%BE%D1%82%D0%BE&amp;img_url=byaki.net%2Fuploads%2Fposts%2F2011-08%2F1314282332_papua_10.jpg&amp;pos=14&amp;rpt=simage</a:t>
            </a:r>
            <a:endParaRPr lang="ru-RU" sz="1400" smtClean="0"/>
          </a:p>
          <a:p>
            <a:endParaRPr lang="ru-RU" sz="1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74638"/>
            <a:ext cx="8291512" cy="561975"/>
          </a:xfrm>
          <a:solidFill>
            <a:srgbClr val="92D050"/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1 тройка игроков</a:t>
            </a:r>
            <a:endParaRPr lang="ru-RU" dirty="0"/>
          </a:p>
        </p:txBody>
      </p:sp>
      <p:pic>
        <p:nvPicPr>
          <p:cNvPr id="15362" name="Объект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1196975"/>
            <a:ext cx="4464050" cy="3816350"/>
          </a:xfrm>
        </p:spPr>
      </p:pic>
      <p:sp>
        <p:nvSpPr>
          <p:cNvPr id="5" name="Прямоугольник 4"/>
          <p:cNvSpPr/>
          <p:nvPr/>
        </p:nvSpPr>
        <p:spPr>
          <a:xfrm>
            <a:off x="5076825" y="981075"/>
            <a:ext cx="3816350" cy="3600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Всем известно, что нефть добывается из недр земли, и запасы ее из года в год исчерпываются. А вот на Филиппинских островах растет дерево, которое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часто называют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нефтяным деревом.  Дело в том, что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его плоды содержат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почти... чистую нефть. Поэтому в стране разрабатывается технология использования ее как источника топлива для двигателей внутреннего сгорания.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883525" y="4557713"/>
            <a:ext cx="720725" cy="719137"/>
          </a:xfrm>
          <a:prstGeom prst="rect">
            <a:avLst/>
          </a:prstGeom>
          <a:solidFill>
            <a:srgbClr val="FFFF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/>
              <a:t>А</a:t>
            </a:r>
            <a:endParaRPr lang="ru-RU" sz="5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164388" y="4557713"/>
            <a:ext cx="719137" cy="719137"/>
          </a:xfrm>
          <a:prstGeom prst="rect">
            <a:avLst/>
          </a:prstGeom>
          <a:solidFill>
            <a:srgbClr val="FFFF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/>
              <a:t>Г</a:t>
            </a:r>
            <a:endParaRPr lang="ru-RU" sz="5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443663" y="4557713"/>
            <a:ext cx="720725" cy="719137"/>
          </a:xfrm>
          <a:prstGeom prst="rect">
            <a:avLst/>
          </a:prstGeom>
          <a:solidFill>
            <a:srgbClr val="FFFF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/>
              <a:t>Н</a:t>
            </a:r>
            <a:endParaRPr lang="ru-RU" sz="54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724525" y="4557713"/>
            <a:ext cx="719138" cy="719137"/>
          </a:xfrm>
          <a:prstGeom prst="rect">
            <a:avLst/>
          </a:prstGeom>
          <a:solidFill>
            <a:srgbClr val="FFFF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/>
              <a:t>А</a:t>
            </a:r>
            <a:endParaRPr lang="ru-RU" sz="54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003800" y="4557713"/>
            <a:ext cx="720725" cy="719137"/>
          </a:xfrm>
          <a:prstGeom prst="rect">
            <a:avLst/>
          </a:prstGeom>
          <a:solidFill>
            <a:srgbClr val="FFFF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/>
              <a:t>Х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003800" y="4557713"/>
            <a:ext cx="720725" cy="719137"/>
          </a:xfrm>
          <a:prstGeom prst="rect">
            <a:avLst/>
          </a:prstGeom>
          <a:solidFill>
            <a:srgbClr val="FFFF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734050" y="4557713"/>
            <a:ext cx="720725" cy="719137"/>
          </a:xfrm>
          <a:prstGeom prst="rect">
            <a:avLst/>
          </a:prstGeom>
          <a:solidFill>
            <a:srgbClr val="FFFF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454775" y="4557713"/>
            <a:ext cx="719138" cy="719137"/>
          </a:xfrm>
          <a:prstGeom prst="rect">
            <a:avLst/>
          </a:prstGeom>
          <a:solidFill>
            <a:srgbClr val="FFFF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7173913" y="4557713"/>
            <a:ext cx="720725" cy="719137"/>
          </a:xfrm>
          <a:prstGeom prst="rect">
            <a:avLst/>
          </a:prstGeom>
          <a:solidFill>
            <a:srgbClr val="FFFF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7883525" y="4557713"/>
            <a:ext cx="720725" cy="719137"/>
          </a:xfrm>
          <a:prstGeom prst="rect">
            <a:avLst/>
          </a:prstGeom>
          <a:solidFill>
            <a:srgbClr val="FFFF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243888" y="6308725"/>
            <a:ext cx="649287" cy="3238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74638"/>
            <a:ext cx="8291512" cy="706437"/>
          </a:xfrm>
          <a:solidFill>
            <a:srgbClr val="FFFF00"/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2 тройка игроков</a:t>
            </a:r>
            <a:endParaRPr lang="ru-RU" dirty="0"/>
          </a:p>
        </p:txBody>
      </p:sp>
      <p:pic>
        <p:nvPicPr>
          <p:cNvPr id="16386" name="Объект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1052513"/>
            <a:ext cx="3313112" cy="4752975"/>
          </a:xfrm>
        </p:spPr>
      </p:pic>
      <p:sp>
        <p:nvSpPr>
          <p:cNvPr id="5" name="Прямоугольник 4"/>
          <p:cNvSpPr/>
          <p:nvPr/>
        </p:nvSpPr>
        <p:spPr>
          <a:xfrm>
            <a:off x="3995738" y="1125538"/>
            <a:ext cx="4752975" cy="19431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Воск известен исключительно как продукт пчеловодства. Однако, как оказывается,  ягоды небольшого дерева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растущего в Южной Америке, покрыты таким толстым слоем воска, что он уже стал основой для промышленного производства свечей, мазей, мыла и некоторых лекарств.</a:t>
            </a:r>
            <a:r>
              <a:rPr lang="ru-RU" dirty="0"/>
              <a:t>	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70413" y="4157663"/>
            <a:ext cx="719137" cy="719137"/>
          </a:xfrm>
          <a:prstGeom prst="rect">
            <a:avLst/>
          </a:prstGeom>
          <a:solidFill>
            <a:srgbClr val="92D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002060"/>
                </a:solidFill>
              </a:rPr>
              <a:t>М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89550" y="4157663"/>
            <a:ext cx="720725" cy="719137"/>
          </a:xfrm>
          <a:prstGeom prst="rect">
            <a:avLst/>
          </a:prstGeom>
          <a:solidFill>
            <a:srgbClr val="92D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002060"/>
                </a:solidFill>
              </a:rPr>
              <a:t>И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10275" y="4157663"/>
            <a:ext cx="719138" cy="719137"/>
          </a:xfrm>
          <a:prstGeom prst="rect">
            <a:avLst/>
          </a:prstGeom>
          <a:solidFill>
            <a:srgbClr val="92D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002060"/>
                </a:solidFill>
              </a:rPr>
              <a:t>Р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732588" y="4157663"/>
            <a:ext cx="719137" cy="719137"/>
          </a:xfrm>
          <a:prstGeom prst="rect">
            <a:avLst/>
          </a:prstGeom>
          <a:solidFill>
            <a:srgbClr val="92D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002060"/>
                </a:solidFill>
              </a:rPr>
              <a:t>И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451725" y="4157663"/>
            <a:ext cx="720725" cy="719137"/>
          </a:xfrm>
          <a:prstGeom prst="rect">
            <a:avLst/>
          </a:prstGeom>
          <a:solidFill>
            <a:srgbClr val="92D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002060"/>
                </a:solidFill>
              </a:rPr>
              <a:t>К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172450" y="4157663"/>
            <a:ext cx="720725" cy="719137"/>
          </a:xfrm>
          <a:prstGeom prst="rect">
            <a:avLst/>
          </a:prstGeom>
          <a:solidFill>
            <a:srgbClr val="92D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002060"/>
                </a:solidFill>
              </a:rPr>
              <a:t>А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70413" y="4151313"/>
            <a:ext cx="719137" cy="720725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307013" y="4157663"/>
            <a:ext cx="720725" cy="719137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027738" y="4157663"/>
            <a:ext cx="719137" cy="719137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743700" y="4157663"/>
            <a:ext cx="720725" cy="719137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464425" y="4151313"/>
            <a:ext cx="719138" cy="720725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8172450" y="4154488"/>
            <a:ext cx="720725" cy="720725"/>
          </a:xfrm>
          <a:prstGeom prst="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183563" y="6381750"/>
            <a:ext cx="576262" cy="3238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74638"/>
            <a:ext cx="8291512" cy="633412"/>
          </a:xfrm>
          <a:solidFill>
            <a:srgbClr val="00B0F0"/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3 тройка игроков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052513"/>
            <a:ext cx="8218487" cy="1800225"/>
          </a:xfrm>
        </p:spPr>
        <p:txBody>
          <a:bodyPr rtlCol="0"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 внутренних районах острова Новая Гвинея растет  поистине  необычная трава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Она удивительно тверда и остра, как сталь. Местные папуасы,  отличающиеся густой растительностью на лице и жесткими волосами, широко используют листья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этой травы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как лезвия для бритья.  Поскольку эта трава растет здесь в изобилии,  проблема с лезвиями у  здешних  мужчин отсутствует.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56100" y="3238500"/>
            <a:ext cx="720725" cy="720725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/>
              <a:t>П</a:t>
            </a:r>
            <a:endParaRPr lang="ru-RU" sz="5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76825" y="3238500"/>
            <a:ext cx="719138" cy="720725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/>
              <a:t>У</a:t>
            </a:r>
            <a:endParaRPr lang="ru-RU" sz="5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95963" y="3238500"/>
            <a:ext cx="720725" cy="720725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/>
              <a:t>Т</a:t>
            </a:r>
            <a:endParaRPr lang="ru-RU" sz="5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500813" y="3238500"/>
            <a:ext cx="720725" cy="720725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/>
              <a:t>Я</a:t>
            </a:r>
            <a:endParaRPr lang="ru-RU" sz="5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221538" y="3232150"/>
            <a:ext cx="719137" cy="720725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/>
              <a:t>Н</a:t>
            </a:r>
            <a:endParaRPr lang="ru-RU" sz="5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940675" y="3225800"/>
            <a:ext cx="720725" cy="719138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/>
              <a:t>Г</a:t>
            </a:r>
            <a:endParaRPr lang="ru-RU" sz="5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351338" y="3244850"/>
            <a:ext cx="720725" cy="720725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056188" y="3244850"/>
            <a:ext cx="720725" cy="720725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776913" y="3238500"/>
            <a:ext cx="719137" cy="720725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496050" y="3240088"/>
            <a:ext cx="720725" cy="719137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216775" y="3244850"/>
            <a:ext cx="720725" cy="720725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937500" y="3244850"/>
            <a:ext cx="719138" cy="720725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243888" y="6308725"/>
            <a:ext cx="649287" cy="3238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7424" name="Рисунок 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2852738"/>
            <a:ext cx="3240087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  <a:solidFill>
            <a:srgbClr val="FF66FF"/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Игра со зрителями</a:t>
            </a:r>
            <a:endParaRPr lang="ru-RU" b="1" dirty="0"/>
          </a:p>
        </p:txBody>
      </p:sp>
      <p:pic>
        <p:nvPicPr>
          <p:cNvPr id="18434" name="Объект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23850" y="908050"/>
            <a:ext cx="2735263" cy="4105275"/>
          </a:xfrm>
        </p:spPr>
      </p:pic>
      <p:sp>
        <p:nvSpPr>
          <p:cNvPr id="5" name="Прямоугольник 4"/>
          <p:cNvSpPr/>
          <p:nvPr/>
        </p:nvSpPr>
        <p:spPr>
          <a:xfrm>
            <a:off x="3203575" y="1014413"/>
            <a:ext cx="5472113" cy="29511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solidFill>
                <a:srgbClr val="FFFFFF"/>
              </a:solidFill>
              <a:ea typeface="Calibri" pitchFamily="34" charset="0"/>
              <a:cs typeface="Times New Roman" pitchFamily="18" charset="0"/>
            </a:endParaRPr>
          </a:p>
          <a:p>
            <a:endParaRPr lang="ru-RU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endParaRPr lang="ru-RU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endParaRPr lang="ru-RU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r>
              <a:rPr lang="ru-RU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Эти деревья принадлежат к «живым ископаемым». Они были распространены ещё в доледниковый  период. Под такими деревьями прогуливались бронтозавры и динозавры, а в их ветвях отдыхали птеродактили. В наше время эти деревья сохранились только в Калифорнии. Их средний возраст 3 – 4 тысячи лет.  Одно такое дерево пилили семиметровой пилой 17 дней, а для перевозки потребовалось 30 больших железнодорожных платформ.</a:t>
            </a:r>
            <a:r>
              <a:rPr lang="ru-RU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всему Северному полушарию</a:t>
            </a:r>
            <a:r>
              <a:rPr lang="ru-RU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, в том числе и на юге Восточной Европы еще в доледниковый период. Под такими деревьями когда-то прогуливались гигантские ящеры - бронтозавры и динозавры, а на ветвях отдыхали предки современных птиц - птеродактили.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833813" y="4110038"/>
            <a:ext cx="719137" cy="720725"/>
          </a:xfrm>
          <a:prstGeom prst="rect">
            <a:avLst/>
          </a:prstGeom>
          <a:solidFill>
            <a:srgbClr val="FF66FF"/>
          </a:solidFill>
          <a:ln>
            <a:solidFill>
              <a:srgbClr val="BA0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BA0894"/>
                </a:solidFill>
              </a:rPr>
              <a:t>С</a:t>
            </a:r>
            <a:endParaRPr lang="ru-RU" sz="5400" b="1" dirty="0">
              <a:solidFill>
                <a:srgbClr val="BA0894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52950" y="4110038"/>
            <a:ext cx="720725" cy="720725"/>
          </a:xfrm>
          <a:prstGeom prst="rect">
            <a:avLst/>
          </a:prstGeom>
          <a:solidFill>
            <a:srgbClr val="FF66FF"/>
          </a:solidFill>
          <a:ln>
            <a:solidFill>
              <a:srgbClr val="BA0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BA0894"/>
                </a:solidFill>
              </a:rPr>
              <a:t>Е</a:t>
            </a:r>
            <a:endParaRPr lang="ru-RU" sz="5400" b="1" dirty="0">
              <a:solidFill>
                <a:srgbClr val="BA0894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73675" y="4110038"/>
            <a:ext cx="719138" cy="720725"/>
          </a:xfrm>
          <a:prstGeom prst="rect">
            <a:avLst/>
          </a:prstGeom>
          <a:solidFill>
            <a:srgbClr val="FF66FF"/>
          </a:solidFill>
          <a:ln>
            <a:solidFill>
              <a:srgbClr val="BA0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BA0894"/>
                </a:solidFill>
              </a:rPr>
              <a:t>К</a:t>
            </a:r>
            <a:endParaRPr lang="ru-RU" sz="5400" b="1" dirty="0">
              <a:solidFill>
                <a:srgbClr val="BA0894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992813" y="4110038"/>
            <a:ext cx="720725" cy="720725"/>
          </a:xfrm>
          <a:prstGeom prst="rect">
            <a:avLst/>
          </a:prstGeom>
          <a:solidFill>
            <a:srgbClr val="FF66FF"/>
          </a:solidFill>
          <a:ln>
            <a:solidFill>
              <a:srgbClr val="BA0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BA0894"/>
                </a:solidFill>
              </a:rPr>
              <a:t>В</a:t>
            </a:r>
            <a:endParaRPr lang="ru-RU" sz="5400" b="1" dirty="0">
              <a:solidFill>
                <a:srgbClr val="BA0894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29413" y="4110038"/>
            <a:ext cx="720725" cy="720725"/>
          </a:xfrm>
          <a:prstGeom prst="rect">
            <a:avLst/>
          </a:prstGeom>
          <a:solidFill>
            <a:srgbClr val="FF66FF"/>
          </a:solidFill>
          <a:ln>
            <a:solidFill>
              <a:srgbClr val="BA0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BA0894"/>
                </a:solidFill>
              </a:rPr>
              <a:t>О</a:t>
            </a:r>
            <a:endParaRPr lang="ru-RU" sz="5400" b="1" dirty="0">
              <a:solidFill>
                <a:srgbClr val="BA0894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450138" y="4110038"/>
            <a:ext cx="719137" cy="720725"/>
          </a:xfrm>
          <a:prstGeom prst="rect">
            <a:avLst/>
          </a:prstGeom>
          <a:solidFill>
            <a:srgbClr val="FF66FF"/>
          </a:solidFill>
          <a:ln>
            <a:solidFill>
              <a:srgbClr val="BA0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BA0894"/>
                </a:solidFill>
              </a:rPr>
              <a:t>Й</a:t>
            </a:r>
            <a:endParaRPr lang="ru-RU" sz="5400" b="1" dirty="0">
              <a:solidFill>
                <a:srgbClr val="BA0894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172450" y="4110038"/>
            <a:ext cx="720725" cy="720725"/>
          </a:xfrm>
          <a:prstGeom prst="rect">
            <a:avLst/>
          </a:prstGeom>
          <a:solidFill>
            <a:srgbClr val="FF66FF"/>
          </a:solidFill>
          <a:ln>
            <a:solidFill>
              <a:srgbClr val="BA0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BA0894"/>
                </a:solidFill>
              </a:rPr>
              <a:t>Я</a:t>
            </a:r>
            <a:endParaRPr lang="ru-RU" sz="5400" b="1" dirty="0">
              <a:solidFill>
                <a:srgbClr val="BA0894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21113" y="4110038"/>
            <a:ext cx="719137" cy="720725"/>
          </a:xfrm>
          <a:prstGeom prst="rect">
            <a:avLst/>
          </a:prstGeom>
          <a:solidFill>
            <a:srgbClr val="FF66FF"/>
          </a:solidFill>
          <a:ln>
            <a:solidFill>
              <a:srgbClr val="BA0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576763" y="4110038"/>
            <a:ext cx="719137" cy="720725"/>
          </a:xfrm>
          <a:prstGeom prst="rect">
            <a:avLst/>
          </a:prstGeom>
          <a:solidFill>
            <a:srgbClr val="FF66FF"/>
          </a:solidFill>
          <a:ln>
            <a:solidFill>
              <a:srgbClr val="BA0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295900" y="4110038"/>
            <a:ext cx="720725" cy="720725"/>
          </a:xfrm>
          <a:prstGeom prst="rect">
            <a:avLst/>
          </a:prstGeom>
          <a:solidFill>
            <a:srgbClr val="FF66FF"/>
          </a:solidFill>
          <a:ln>
            <a:solidFill>
              <a:srgbClr val="BA0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992813" y="4110038"/>
            <a:ext cx="720725" cy="720725"/>
          </a:xfrm>
          <a:prstGeom prst="rect">
            <a:avLst/>
          </a:prstGeom>
          <a:solidFill>
            <a:srgbClr val="FF66FF"/>
          </a:solidFill>
          <a:ln>
            <a:solidFill>
              <a:srgbClr val="BA0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715125" y="4110038"/>
            <a:ext cx="719138" cy="720725"/>
          </a:xfrm>
          <a:prstGeom prst="rect">
            <a:avLst/>
          </a:prstGeom>
          <a:solidFill>
            <a:srgbClr val="FF66FF"/>
          </a:solidFill>
          <a:ln>
            <a:solidFill>
              <a:srgbClr val="BA0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451725" y="4110038"/>
            <a:ext cx="720725" cy="720725"/>
          </a:xfrm>
          <a:prstGeom prst="rect">
            <a:avLst/>
          </a:prstGeom>
          <a:solidFill>
            <a:srgbClr val="FF66FF"/>
          </a:solidFill>
          <a:ln>
            <a:solidFill>
              <a:srgbClr val="BA0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8169275" y="4110038"/>
            <a:ext cx="720725" cy="720725"/>
          </a:xfrm>
          <a:prstGeom prst="rect">
            <a:avLst/>
          </a:prstGeom>
          <a:solidFill>
            <a:srgbClr val="FF66FF"/>
          </a:solidFill>
          <a:ln>
            <a:solidFill>
              <a:srgbClr val="BA0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8532813" y="6524625"/>
            <a:ext cx="503237" cy="32543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74638"/>
            <a:ext cx="8291512" cy="633412"/>
          </a:xfrm>
          <a:solidFill>
            <a:schemeClr val="accent6">
              <a:lumMod val="60000"/>
              <a:lumOff val="40000"/>
            </a:schemeClr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4 тройка игроков</a:t>
            </a:r>
            <a:endParaRPr lang="ru-RU" dirty="0"/>
          </a:p>
        </p:txBody>
      </p:sp>
      <p:pic>
        <p:nvPicPr>
          <p:cNvPr id="19458" name="Объект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981075"/>
            <a:ext cx="3600450" cy="2663825"/>
          </a:xfrm>
        </p:spPr>
      </p:pic>
      <p:sp>
        <p:nvSpPr>
          <p:cNvPr id="5" name="Прямоугольник 4"/>
          <p:cNvSpPr/>
          <p:nvPr/>
        </p:nvSpPr>
        <p:spPr>
          <a:xfrm>
            <a:off x="4067175" y="1052513"/>
            <a:ext cx="4826000" cy="27368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Чемпионом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сверхсладких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растений является  кустарник,  который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растет в тропических  лесах  Западной  Африки. Ученые выделили из него самое сладкое в мире вещество  -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тоуматин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Оно слаще сахара (трудно представить) в 100000  раз!  Это  вещество  будет сладким  даже  если 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тоуматин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растворить в концентрации 10 г на целую тонну воды!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25663" y="4552950"/>
            <a:ext cx="720725" cy="7191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К</a:t>
            </a:r>
            <a:endParaRPr lang="ru-RU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43213" y="4564063"/>
            <a:ext cx="719137" cy="7207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Е</a:t>
            </a:r>
            <a:endParaRPr lang="ru-RU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65525" y="4564063"/>
            <a:ext cx="719138" cy="7207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Т</a:t>
            </a:r>
            <a:endParaRPr lang="ru-RU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3075" y="4552950"/>
            <a:ext cx="720725" cy="7191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Е</a:t>
            </a:r>
            <a:endParaRPr lang="ru-RU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3800" y="4552950"/>
            <a:ext cx="719138" cy="7191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М</a:t>
            </a:r>
            <a:endParaRPr lang="ru-RU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22938" y="4552950"/>
            <a:ext cx="720725" cy="7191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Ф</a:t>
            </a:r>
            <a:endParaRPr lang="ru-RU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28838" y="4565650"/>
            <a:ext cx="720725" cy="7191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846388" y="4573588"/>
            <a:ext cx="719137" cy="7207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565525" y="4565650"/>
            <a:ext cx="719138" cy="7191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284663" y="4565650"/>
            <a:ext cx="720725" cy="7191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005388" y="4573588"/>
            <a:ext cx="719137" cy="7207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726113" y="4573588"/>
            <a:ext cx="720725" cy="7207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43888" y="6308725"/>
            <a:ext cx="649287" cy="3238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74638"/>
            <a:ext cx="8291512" cy="706437"/>
          </a:xfrm>
          <a:solidFill>
            <a:schemeClr val="accent2">
              <a:lumMod val="40000"/>
              <a:lumOff val="60000"/>
            </a:schemeClr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 тройка игроков</a:t>
            </a:r>
            <a:endParaRPr lang="ru-RU" dirty="0"/>
          </a:p>
        </p:txBody>
      </p:sp>
      <p:pic>
        <p:nvPicPr>
          <p:cNvPr id="20482" name="Объект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1125538"/>
            <a:ext cx="3382962" cy="2232025"/>
          </a:xfrm>
        </p:spPr>
      </p:pic>
      <p:sp>
        <p:nvSpPr>
          <p:cNvPr id="5" name="Прямоугольник 4"/>
          <p:cNvSpPr/>
          <p:nvPr/>
        </p:nvSpPr>
        <p:spPr>
          <a:xfrm>
            <a:off x="4067175" y="1052513"/>
            <a:ext cx="4752975" cy="38163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Поистине удивительное создание живет в джунглях Южной Америки. На первый взгляд, это казалось бы ничем не примечательный небольшой жук размером всего в один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сантиметр.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Однако ближайшее знакомство с ним вызвало настоящую сенсацию среди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ученых. Дело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том, что жук этот, в отличие от подавляющего большинства подобных, отнюдь не беззащитен: природа вооружила его мощной, соответственно его размерам...  "артиллерийской установкой".  Защищаясь от врагов, главным образом птиц, он с большей меткостью выстреливает в нападающего струей кипящей жидкости с температурой до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100° С.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Естественно, что ошеломленная и обожженная птица  на  всю  жизнь запомнит это не очень приятное "знакомство" и будет держаться подальше от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маленького жучка.</a:t>
            </a:r>
            <a:endParaRPr lang="ru-RU" sz="1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95450" y="4986338"/>
            <a:ext cx="720725" cy="7191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2">
                    <a:lumMod val="50000"/>
                  </a:schemeClr>
                </a:solidFill>
              </a:rPr>
              <a:t>Б</a:t>
            </a:r>
            <a:endParaRPr lang="ru-RU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16175" y="4986338"/>
            <a:ext cx="719138" cy="7191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2">
                    <a:lumMod val="50000"/>
                  </a:schemeClr>
                </a:solidFill>
              </a:rPr>
              <a:t>Р</a:t>
            </a:r>
            <a:endParaRPr lang="ru-RU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35313" y="4986338"/>
            <a:ext cx="720725" cy="7191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2">
                    <a:lumMod val="50000"/>
                  </a:schemeClr>
                </a:solidFill>
              </a:rPr>
              <a:t>А</a:t>
            </a:r>
            <a:endParaRPr lang="ru-RU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40163" y="4986338"/>
            <a:ext cx="720725" cy="7191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2">
                    <a:lumMod val="50000"/>
                  </a:schemeClr>
                </a:solidFill>
              </a:rPr>
              <a:t>Х</a:t>
            </a:r>
            <a:endParaRPr lang="ru-RU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60888" y="4986338"/>
            <a:ext cx="719137" cy="7191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2">
                    <a:lumMod val="50000"/>
                  </a:schemeClr>
                </a:solidFill>
              </a:rPr>
              <a:t>И</a:t>
            </a:r>
            <a:endParaRPr lang="ru-RU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81613" y="4986338"/>
            <a:ext cx="720725" cy="7191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2">
                    <a:lumMod val="50000"/>
                  </a:schemeClr>
                </a:solidFill>
              </a:rPr>
              <a:t>Н</a:t>
            </a:r>
            <a:endParaRPr lang="ru-RU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00750" y="5005388"/>
            <a:ext cx="719138" cy="7207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2">
                    <a:lumMod val="50000"/>
                  </a:schemeClr>
                </a:solidFill>
              </a:rPr>
              <a:t>У</a:t>
            </a:r>
            <a:endParaRPr lang="ru-RU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05600" y="5005388"/>
            <a:ext cx="719138" cy="7207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2">
                    <a:lumMod val="50000"/>
                  </a:schemeClr>
                </a:solidFill>
              </a:rPr>
              <a:t>С</a:t>
            </a:r>
            <a:endParaRPr lang="ru-RU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70050" y="4983163"/>
            <a:ext cx="720725" cy="7207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390775" y="4994275"/>
            <a:ext cx="719138" cy="7207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128963" y="4994275"/>
            <a:ext cx="719137" cy="7207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857625" y="4994275"/>
            <a:ext cx="720725" cy="7207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578350" y="4992688"/>
            <a:ext cx="719138" cy="7191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310188" y="4994275"/>
            <a:ext cx="719137" cy="7207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029325" y="4994275"/>
            <a:ext cx="720725" cy="7207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750050" y="4994275"/>
            <a:ext cx="719138" cy="7207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532813" y="6524625"/>
            <a:ext cx="503237" cy="32543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74638"/>
            <a:ext cx="8291512" cy="633412"/>
          </a:xfr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Финальная игра</a:t>
            </a:r>
            <a:endParaRPr lang="ru-RU" dirty="0"/>
          </a:p>
        </p:txBody>
      </p:sp>
      <p:pic>
        <p:nvPicPr>
          <p:cNvPr id="21506" name="Объект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1341438"/>
            <a:ext cx="3816350" cy="2447925"/>
          </a:xfrm>
        </p:spPr>
      </p:pic>
      <p:sp>
        <p:nvSpPr>
          <p:cNvPr id="5" name="Прямоугольник 4"/>
          <p:cNvSpPr/>
          <p:nvPr/>
        </p:nvSpPr>
        <p:spPr>
          <a:xfrm>
            <a:off x="4500563" y="1341438"/>
            <a:ext cx="4392612" cy="28082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наших дальневосточных морях есть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РЫБА с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четырьмя постоянно торчащими,  похожими на долото зубами.  Рыбаки Приморья называют ее скалозубом..  В Японии эта рыба называется фугу, мясо ее считается деликатесом.  Однако в некоторых ее видах содержится яд  более  сильный, чем цианистый калий.  Поэтому нередко любители такого опасного деликатеса расплачиваются жизнью.  "Если хочешь  полакомиться  фугу,  напиши сначала завещание", - говорят в Японии.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57350" y="4868863"/>
            <a:ext cx="719138" cy="7207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0070C0"/>
                </a:solidFill>
              </a:rPr>
              <a:t>Т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76488" y="4868863"/>
            <a:ext cx="720725" cy="7207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0070C0"/>
                </a:solidFill>
              </a:rPr>
              <a:t>Е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7213" y="4868863"/>
            <a:ext cx="720725" cy="7207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0070C0"/>
                </a:solidFill>
              </a:rPr>
              <a:t>Т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17938" y="4868863"/>
            <a:ext cx="719137" cy="7207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0070C0"/>
                </a:solidFill>
              </a:rPr>
              <a:t>Р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37075" y="4868863"/>
            <a:ext cx="720725" cy="7207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0070C0"/>
                </a:solidFill>
              </a:rPr>
              <a:t>А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57800" y="4868863"/>
            <a:ext cx="719138" cy="7207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0070C0"/>
                </a:solidFill>
              </a:rPr>
              <a:t>Д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976938" y="4868863"/>
            <a:ext cx="719137" cy="7207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0070C0"/>
                </a:solidFill>
              </a:rPr>
              <a:t>О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696075" y="4868863"/>
            <a:ext cx="720725" cy="7207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0070C0"/>
                </a:solidFill>
              </a:rPr>
              <a:t>М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57350" y="4849813"/>
            <a:ext cx="719138" cy="7207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387600" y="4843463"/>
            <a:ext cx="719138" cy="7207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097213" y="4849813"/>
            <a:ext cx="720725" cy="7207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825875" y="4852988"/>
            <a:ext cx="720725" cy="7191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545013" y="4860925"/>
            <a:ext cx="719137" cy="7191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264150" y="4860925"/>
            <a:ext cx="720725" cy="7191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969000" y="4860925"/>
            <a:ext cx="720725" cy="7191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689725" y="4860925"/>
            <a:ext cx="719138" cy="7191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532813" y="6524625"/>
            <a:ext cx="503237" cy="32543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18487" cy="647700"/>
          </a:xfr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err="1" smtClean="0"/>
              <a:t>Суперигра</a:t>
            </a:r>
            <a:endParaRPr lang="ru-RU" dirty="0"/>
          </a:p>
        </p:txBody>
      </p:sp>
      <p:pic>
        <p:nvPicPr>
          <p:cNvPr id="22530" name="Объект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1052513"/>
            <a:ext cx="1800225" cy="2808287"/>
          </a:xfrm>
        </p:spPr>
      </p:pic>
      <p:sp>
        <p:nvSpPr>
          <p:cNvPr id="5" name="Прямоугольник 4"/>
          <p:cNvSpPr/>
          <p:nvPr/>
        </p:nvSpPr>
        <p:spPr>
          <a:xfrm>
            <a:off x="2124075" y="1052513"/>
            <a:ext cx="6769100" cy="37449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умеренном поясе на болотах растут небольшие растения с листочками, покрытыми мелкими ворсинками, наполненными липкой жидкостью. Это известный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насекомоед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Стоит какому-нибудь насекомому коснуться хоть одной из ее многочисленных ворсинок, как срабатывает природная ловушка. Жертва вязнет в липкой слизи, а соседние ворсинки, как бы по команде, дружно хватают ее за лапки, хвост, крылышки и топят в клейком веществе. Интересно, что клей, который вырабатывают насекомоядные растения, не только "схватывает" неосторожных насекомых, а действует подобно наркозу. Мертвое насекомое с края листочка попадает на его середину, листочек сжимается, превращаясь в нечто похожее на желудок. А когда через несколько дней раскрывается, на нем можно увидеть останки жертвы - один лишь хитиновый покров.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Поверхность листочка становится на некоторое время сухой, но когда у растения "разыгрывается аппетит", оно снова покрывается липкой росой и ожидает новую жертву.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700" dirty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124075" y="4856163"/>
            <a:ext cx="719138" cy="719137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</a:rPr>
              <a:t>Р</a:t>
            </a:r>
            <a:endParaRPr lang="ru-RU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43213" y="4856163"/>
            <a:ext cx="720725" cy="719137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</a:rPr>
              <a:t>О</a:t>
            </a:r>
            <a:endParaRPr lang="ru-RU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63938" y="4856163"/>
            <a:ext cx="720725" cy="719137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</a:rPr>
              <a:t>С</a:t>
            </a:r>
            <a:endParaRPr lang="ru-RU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4663" y="4856163"/>
            <a:ext cx="719137" cy="719137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</a:rPr>
              <a:t>Я</a:t>
            </a:r>
            <a:endParaRPr lang="ru-RU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2213" y="4856163"/>
            <a:ext cx="720725" cy="719137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</a:rPr>
              <a:t>Н</a:t>
            </a:r>
            <a:endParaRPr lang="ru-RU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34050" y="4856163"/>
            <a:ext cx="720725" cy="719137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</a:rPr>
              <a:t>К</a:t>
            </a:r>
            <a:endParaRPr lang="ru-RU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54775" y="4856163"/>
            <a:ext cx="719138" cy="719137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</a:rPr>
              <a:t>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135188" y="4856163"/>
            <a:ext cx="719137" cy="719137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854325" y="4856163"/>
            <a:ext cx="720725" cy="719137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575050" y="4856163"/>
            <a:ext cx="719138" cy="719137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298950" y="4856163"/>
            <a:ext cx="719138" cy="719137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008563" y="4856163"/>
            <a:ext cx="720725" cy="719137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729288" y="4856163"/>
            <a:ext cx="719137" cy="719137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438900" y="4856163"/>
            <a:ext cx="720725" cy="719137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Управляющая кнопка: назад 2">
            <a:hlinkClick r:id="" action="ppaction://hlinkshowjump?jump=firstslide" highlightClick="1"/>
          </p:cNvPr>
          <p:cNvSpPr/>
          <p:nvPr/>
        </p:nvSpPr>
        <p:spPr>
          <a:xfrm>
            <a:off x="8532813" y="6524625"/>
            <a:ext cx="576262" cy="3254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681</Words>
  <Application>Microsoft Office PowerPoint</Application>
  <PresentationFormat>Экран (4:3)</PresentationFormat>
  <Paragraphs>88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Arial</vt:lpstr>
      <vt:lpstr>Times New Roman</vt:lpstr>
      <vt:lpstr>Тема Office</vt:lpstr>
      <vt:lpstr>Удивительный мир растений и животных</vt:lpstr>
      <vt:lpstr>1 тройка игроков</vt:lpstr>
      <vt:lpstr>2 тройка игроков</vt:lpstr>
      <vt:lpstr>3 тройка игроков</vt:lpstr>
      <vt:lpstr>Игра со зрителями</vt:lpstr>
      <vt:lpstr>4 тройка игроков</vt:lpstr>
      <vt:lpstr>5 тройка игроков</vt:lpstr>
      <vt:lpstr>Финальная игра</vt:lpstr>
      <vt:lpstr>Суперигра</vt:lpstr>
      <vt:lpstr>Использованные ресурсы: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Удивительный мир растений и животных</dc:title>
  <dc:creator>Нина</dc:creator>
  <cp:lastModifiedBy>User</cp:lastModifiedBy>
  <cp:revision>28</cp:revision>
  <cp:lastPrinted>2013-01-16T16:33:32Z</cp:lastPrinted>
  <dcterms:created xsi:type="dcterms:W3CDTF">2012-11-05T16:48:22Z</dcterms:created>
  <dcterms:modified xsi:type="dcterms:W3CDTF">2013-02-19T18:03:27Z</dcterms:modified>
</cp:coreProperties>
</file>