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74" r:id="rId2"/>
    <p:sldId id="271" r:id="rId3"/>
    <p:sldId id="275" r:id="rId4"/>
    <p:sldId id="279" r:id="rId5"/>
    <p:sldId id="283" r:id="rId6"/>
    <p:sldId id="261" r:id="rId7"/>
    <p:sldId id="258" r:id="rId8"/>
    <p:sldId id="262" r:id="rId9"/>
    <p:sldId id="259" r:id="rId10"/>
    <p:sldId id="260" r:id="rId11"/>
    <p:sldId id="269" r:id="rId12"/>
    <p:sldId id="257" r:id="rId13"/>
    <p:sldId id="263" r:id="rId14"/>
    <p:sldId id="266" r:id="rId15"/>
    <p:sldId id="265" r:id="rId16"/>
    <p:sldId id="280" r:id="rId17"/>
    <p:sldId id="277" r:id="rId18"/>
    <p:sldId id="264" r:id="rId19"/>
    <p:sldId id="276" r:id="rId20"/>
  </p:sldIdLst>
  <p:sldSz cx="9144000" cy="6858000" type="screen4x3"/>
  <p:notesSz cx="6858000" cy="9144000"/>
  <p:embeddedFontLst>
    <p:embeddedFont>
      <p:font typeface="Trebuchet MS" pitchFamily="34" charset="0"/>
      <p:regular r:id="rId22"/>
      <p:bold r:id="rId23"/>
      <p:italic r:id="rId24"/>
      <p:boldItalic r:id="rId25"/>
    </p:embeddedFont>
    <p:embeddedFont>
      <p:font typeface="Georgia" pitchFamily="18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Garamond" pitchFamily="18" charset="0"/>
      <p:regular r:id="rId34"/>
      <p:bold r:id="rId35"/>
      <p:italic r:id="rId36"/>
    </p:embeddedFont>
    <p:embeddedFont>
      <p:font typeface="Century Schoolbook" pitchFamily="18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7BFC9F-8EED-418F-8042-8438C7A69F27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2D1F6A-34D2-4B23-A0FF-8E6B62747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1F2334-2D79-4588-AD7F-D47DB6C175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CA3B-80E2-4CBB-AAFA-5E3DA3696DD7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9BC4-5D25-4284-A969-13EBFB000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76A3-87C4-4E9F-ABBB-C4893C44DDC0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A46C-8A5D-4882-B35D-E2C80646E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1536-0C04-4E22-8597-1625963A22FD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BD12-CF1D-434D-A52A-24FEE5A3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E226-EBBF-4B03-B9F9-E01EBDCB4624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BD4B-4312-4D7F-AA1F-E65DB3291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90E2-2380-4D0B-9B01-0D500316ADEF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02116-A910-4771-B889-C04958DAD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B29A-DE67-47BF-BD1C-249323288A38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2457-BE98-423D-8AEF-BB49E7279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EDEE-5E7A-4CE4-93D3-0DFD715B7E7C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B70E5-9CCA-4EF9-AA5D-44CB4AA67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B5FD-34A1-48E9-8E51-303FABC03E83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AF79-760D-4F87-A434-CDA0E299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EA9A-E5D1-44BC-887C-3DF8828189F3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6909-5571-4B56-B9D8-AA8B5D7FD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025B-CFA7-421A-8E15-C10315C633A4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8774-F276-4405-B6C4-FE1778B9A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BCAF-A341-4D54-8026-328C4B8A219E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D542-B9C1-4726-A4B2-CA135D6F2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90485-2B87-471E-8814-7A62A78A38DB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ECEA0B-B54F-474F-861F-8CAF5A0A5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//upload.wikimedia.org/wikipedia/commons/8/88/Star-Jungvoge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ru/imgres?imgurl=http://img1.liveinternet.ru/images/attach/c/0/40/179/40179010_Skvorushka.jpg&amp;imgrefurl=http://www.liveinternet.ru/users/uncle_sasha/post98459755/&amp;usg=__r62aTUOUP90TlcCqNKQgqkx9iYU=&amp;h=304&amp;w=450&amp;sz=91&amp;hl=ru&amp;start=35&amp;zoom=1&amp;tbnid=B1g941UbAGtuyM:&amp;tbnh=86&amp;tbnw=127&amp;ei=MQJmT6e5ArDc4QSBvcWMCA&amp;prev=/search?q=%D1%81%D0%BA%D0%B2%D0%BE%D1%80%D1%86%D1%8B&amp;start=20&amp;hl=ru&amp;newwindow=1&amp;sa=N&amp;biw=1600&amp;bih=638&amp;tbm=isch&amp;prmd=imvns&amp;itbs=1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3%D1%81%D0%B5%D0%BD%D0%B8%D1%86%D0%B0" TargetMode="External"/><Relationship Id="rId13" Type="http://schemas.openxmlformats.org/officeDocument/2006/relationships/hyperlink" Target="http://ru.wikipedia.org/wiki/%D0%AF%D0%B1%D0%BB%D0%BE%D0%BA%D0%BE" TargetMode="External"/><Relationship Id="rId18" Type="http://schemas.openxmlformats.org/officeDocument/2006/relationships/hyperlink" Target="http://ru.wikipedia.org/wiki/%D0%A0%D1%8B%D1%87%D0%B0%D0%B3" TargetMode="External"/><Relationship Id="rId3" Type="http://schemas.openxmlformats.org/officeDocument/2006/relationships/hyperlink" Target="http://ru.wikipedia.org/wiki/%D0%9B%D0%B8%D1%87%D0%B8%D0%BD%D0%BA%D0%B0" TargetMode="External"/><Relationship Id="rId21" Type="http://schemas.openxmlformats.org/officeDocument/2006/relationships/image" Target="../media/image24.jpeg"/><Relationship Id="rId7" Type="http://schemas.openxmlformats.org/officeDocument/2006/relationships/hyperlink" Target="http://ru.wikipedia.org/wiki/%D0%91%D0%B0%D0%B1%D0%BE%D1%87%D0%BA%D0%B8" TargetMode="External"/><Relationship Id="rId12" Type="http://schemas.openxmlformats.org/officeDocument/2006/relationships/hyperlink" Target="http://ru.wikipedia.org/wiki/%D0%AF%D0%B3%D0%BE%D0%B4%D0%B0" TargetMode="External"/><Relationship Id="rId17" Type="http://schemas.openxmlformats.org/officeDocument/2006/relationships/hyperlink" Target="http://ru.wikipedia.org/wiki/%D0%92%D0%B8%D0%BD%D0%BE%D0%B3%D1%80%D0%B0%D0%B4" TargetMode="External"/><Relationship Id="rId25" Type="http://schemas.openxmlformats.org/officeDocument/2006/relationships/image" Target="../media/image6.jpeg"/><Relationship Id="rId2" Type="http://schemas.openxmlformats.org/officeDocument/2006/relationships/hyperlink" Target="http://ru.wikipedia.org/wiki/%D0%94%D0%BE%D0%B6%D0%B4%D0%B5%D0%B2%D1%8B%D0%B5_%D1%87%D0%B5%D1%80%D0%B2%D0%B8" TargetMode="External"/><Relationship Id="rId16" Type="http://schemas.openxmlformats.org/officeDocument/2006/relationships/hyperlink" Target="http://ru.wikipedia.org/wiki/%D0%92%D0%B8%D1%88%D0%BD%D1%8F" TargetMode="External"/><Relationship Id="rId20" Type="http://schemas.openxmlformats.org/officeDocument/2006/relationships/hyperlink" Target="http://www.google.ru/imgres?imgurl=http://iz.com.ua/image/12388/&amp;imgrefurl=http://iz.com.ua/2009/04/23/majskij-zhuk--ego-ljubimaja-pischa/&amp;usg=__hlViAQBGcMDeOO5344R-KiAKiTE=&amp;h=300&amp;w=231&amp;sz=16&amp;hl=ru&amp;start=32&amp;zoom=1&amp;tbnid=lvn7QhSOrZ_VqM:&amp;tbnh=116&amp;tbnw=89&amp;ei=MQJmT6e5ArDc4QSBvcWMCA&amp;prev=/search?q=%D1%81%D0%BA%D0%B2%D0%BE%D1%80%D1%86%D1%8B&amp;start=20&amp;hl=ru&amp;newwindow=1&amp;sa=N&amp;biw=1600&amp;bih=638&amp;tbm=isch&amp;prmd=imvns&amp;itbs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F%D0%B0%D1%83%D0%BA%D0%BE%D0%BE%D0%B1%D1%80%D0%B0%D0%B7%D0%BD%D1%8B%D0%B5" TargetMode="External"/><Relationship Id="rId11" Type="http://schemas.openxmlformats.org/officeDocument/2006/relationships/hyperlink" Target="http://ru.wikipedia.org/wiki/%D0%9F%D0%BB%D0%BE%D0%B4" TargetMode="External"/><Relationship Id="rId24" Type="http://schemas.openxmlformats.org/officeDocument/2006/relationships/image" Target="../media/image25.jpeg"/><Relationship Id="rId5" Type="http://schemas.openxmlformats.org/officeDocument/2006/relationships/hyperlink" Target="http://ru.wikipedia.org/wiki/%D0%9A%D1%83%D0%B7%D0%BD%D0%B5%D1%87%D0%B8%D0%BA%D0%B8" TargetMode="External"/><Relationship Id="rId15" Type="http://schemas.openxmlformats.org/officeDocument/2006/relationships/hyperlink" Target="http://ru.wikipedia.org/wiki/%D0%A1%D0%BB%D0%B8%D0%B2%D0%B0" TargetMode="External"/><Relationship Id="rId23" Type="http://schemas.openxmlformats.org/officeDocument/2006/relationships/hyperlink" Target="http://www.google.ru/imgres?imgurl=http://www.ptushki.org/files/pictures/skvorec.jpg&amp;imgrefurl=http://www.ptushki.org/info/press/item/824.html&amp;usg=__3ajVzxmjCpk6nRm923e-cFeW10A=&amp;h=255&amp;w=362&amp;sz=20&amp;hl=ru&amp;start=23&amp;zoom=1&amp;tbnid=eiiMsAKoj6h6mM:&amp;tbnh=85&amp;tbnw=121&amp;ei=MQJmT6e5ArDc4QSBvcWMCA&amp;prev=/search?q=%D1%81%D0%BA%D0%B2%D0%BE%D1%80%D1%86%D1%8B&amp;start=20&amp;hl=ru&amp;newwindow=1&amp;sa=N&amp;biw=1600&amp;bih=638&amp;tbm=isch&amp;prmd=imvns&amp;itbs=1" TargetMode="External"/><Relationship Id="rId10" Type="http://schemas.openxmlformats.org/officeDocument/2006/relationships/hyperlink" Target="http://ru.wikipedia.org/wiki/%D0%A1%D0%B5%D0%BC%D1%8F" TargetMode="External"/><Relationship Id="rId19" Type="http://schemas.openxmlformats.org/officeDocument/2006/relationships/hyperlink" Target="http://www.google.ru/imgres?imgurl=http://img1.liveinternet.ru/images/attach/c/0/40/179/40179010_Skvorushka.jpg&amp;imgrefurl=http://www.liveinternet.ru/users/uncle_sasha/post98459755/&amp;usg=__r62aTUOUP90TlcCqNKQgqkx9iYU=&amp;h=304&amp;w=450&amp;sz=91&amp;hl=ru&amp;start=35&amp;zoom=1&amp;tbnid=B1g941UbAGtuyM:&amp;tbnh=86&amp;tbnw=127&amp;ei=MQJmT6e5ArDc4QSBvcWMCA&amp;prev=/search?q=%D1%81%D0%BA%D0%B2%D0%BE%D1%80%D1%86%D1%8B&amp;start=20&amp;hl=ru&amp;newwindow=1&amp;sa=N&amp;biw=1600&amp;bih=638&amp;tbm=isch&amp;prmd=imvns&amp;itbs=1" TargetMode="External"/><Relationship Id="rId4" Type="http://schemas.openxmlformats.org/officeDocument/2006/relationships/hyperlink" Target="http://ru.wikipedia.org/wiki/%D0%9D%D0%B0%D1%81%D0%B5%D0%BA%D0%BE%D0%BC%D1%8B%D0%B5" TargetMode="External"/><Relationship Id="rId9" Type="http://schemas.openxmlformats.org/officeDocument/2006/relationships/hyperlink" Target="http://ru.wikipedia.org/wiki/%D0%A1%D0%B8%D0%BC%D1%84%D0%B8%D0%BB%D1%8B" TargetMode="External"/><Relationship Id="rId14" Type="http://schemas.openxmlformats.org/officeDocument/2006/relationships/hyperlink" Target="http://ru.wikipedia.org/wiki/%D0%93%D1%80%D1%83%D1%88%D0%B0" TargetMode="External"/><Relationship Id="rId2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Файл:Star-Jungvoge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upload.wikimedia.org/wikipedia/commons/thumb/1/1b/European_Starling_2006.jpg/265px-European_Starling_2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25241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ptushki.org/files/pictures/skvore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425950"/>
            <a:ext cx="34480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birds-altay.ru/wp-content/uploads/2010/06/10-350x3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2638" y="3502025"/>
            <a:ext cx="3333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http://zveri.on.ufanet.ru/skvoro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8315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1.gstatic.com/images?q=tbn:ANd9GcTMxcLsOF3s7twlxF6VTqEvhiJyKUEODlwighCNefcqi69RCBffLg&amp;t=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0663" y="47625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t2.gstatic.com/images?q=tbn:ANd9GcTaO-ZUVa_kcXaYelsoOAqYSEUBI48SA6bg0_GHxbnh__qKl8P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47988" y="1428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1.gstatic.com/images?q=tbn:ANd9GcTx8qpIfGTkPfUKBvdiCf_9L3nWM4Q7LcuDfmDiCmz83_AmfulIj8htTok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2125" y="2589213"/>
            <a:ext cx="17748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87450" y="692150"/>
            <a:ext cx="64087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Урок математики 2 класс ПНШ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87450" y="2909888"/>
            <a:ext cx="72723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запись вычитания в строчку и столбиком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23975" y="5321300"/>
            <a:ext cx="6911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Рыбалко Ольга Николаевна учитель начальных классов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г. Кемерово, МБОУ «Гимназия №41»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2012год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2011363"/>
            <a:ext cx="7704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latin typeface="Times New Roman" pitchFamily="18" charset="0"/>
                <a:cs typeface="Times New Roman" pitchFamily="18" charset="0"/>
              </a:rPr>
              <a:t>Урок математики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415925" y="1744663"/>
            <a:ext cx="1009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46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6100" y="2924175"/>
            <a:ext cx="5651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2275" y="2403475"/>
            <a:ext cx="163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Box 14"/>
          <p:cNvSpPr txBox="1">
            <a:spLocks noChangeArrowheads="1"/>
          </p:cNvSpPr>
          <p:nvPr/>
        </p:nvSpPr>
        <p:spPr bwMode="auto">
          <a:xfrm>
            <a:off x="2133600" y="1743075"/>
            <a:ext cx="11509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59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23557" name="TextBox 15"/>
          <p:cNvSpPr txBox="1">
            <a:spLocks noChangeArrowheads="1"/>
          </p:cNvSpPr>
          <p:nvPr/>
        </p:nvSpPr>
        <p:spPr bwMode="auto">
          <a:xfrm>
            <a:off x="3668713" y="1797050"/>
            <a:ext cx="863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87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5414963" y="1746250"/>
            <a:ext cx="10080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475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253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18400" y="1743075"/>
            <a:ext cx="10096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398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71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85825" y="5229225"/>
            <a:ext cx="72517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Какое выражение требует при записи в столбик от вас особого внимания?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4803" y="1419419"/>
            <a:ext cx="35856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3180" y="1444134"/>
            <a:ext cx="300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9514" y="1427607"/>
            <a:ext cx="36004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8120" y="1427607"/>
            <a:ext cx="36004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810" y="1406215"/>
            <a:ext cx="355380" cy="374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6688" y="4149725"/>
            <a:ext cx="1547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46-21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14500" y="4167188"/>
            <a:ext cx="1570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59-48</a:t>
            </a:r>
          </a:p>
        </p:txBody>
      </p:sp>
      <p:sp>
        <p:nvSpPr>
          <p:cNvPr id="1024" name="TextBox 1023"/>
          <p:cNvSpPr txBox="1">
            <a:spLocks noChangeArrowheads="1"/>
          </p:cNvSpPr>
          <p:nvPr/>
        </p:nvSpPr>
        <p:spPr bwMode="auto">
          <a:xfrm>
            <a:off x="3349625" y="4122738"/>
            <a:ext cx="1408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87-30</a:t>
            </a:r>
          </a:p>
        </p:txBody>
      </p:sp>
      <p:sp>
        <p:nvSpPr>
          <p:cNvPr id="1025" name="TextBox 1024"/>
          <p:cNvSpPr txBox="1">
            <a:spLocks noChangeArrowheads="1"/>
          </p:cNvSpPr>
          <p:nvPr/>
        </p:nvSpPr>
        <p:spPr bwMode="auto">
          <a:xfrm>
            <a:off x="5084763" y="4116388"/>
            <a:ext cx="2030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475-253</a:t>
            </a:r>
          </a:p>
        </p:txBody>
      </p:sp>
      <p:sp>
        <p:nvSpPr>
          <p:cNvPr id="1027" name="TextBox 1026"/>
          <p:cNvSpPr txBox="1">
            <a:spLocks noChangeArrowheads="1"/>
          </p:cNvSpPr>
          <p:nvPr/>
        </p:nvSpPr>
        <p:spPr bwMode="auto">
          <a:xfrm>
            <a:off x="7273925" y="4146550"/>
            <a:ext cx="17287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398-71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251450" y="2381250"/>
            <a:ext cx="163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505200" y="2403475"/>
            <a:ext cx="163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70088" y="2397125"/>
            <a:ext cx="163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354888" y="2381250"/>
            <a:ext cx="1635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206625" y="2930525"/>
            <a:ext cx="5635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735388" y="2957513"/>
            <a:ext cx="5651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472113" y="2916238"/>
            <a:ext cx="771525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667625" y="2916238"/>
            <a:ext cx="674688" cy="11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9" name="TextBox 4"/>
          <p:cNvSpPr txBox="1">
            <a:spLocks noChangeArrowheads="1"/>
          </p:cNvSpPr>
          <p:nvPr/>
        </p:nvSpPr>
        <p:spPr bwMode="auto">
          <a:xfrm>
            <a:off x="844550" y="404813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Задание №3           Самопроверка</a:t>
            </a:r>
          </a:p>
        </p:txBody>
      </p:sp>
      <p:pic>
        <p:nvPicPr>
          <p:cNvPr id="32" name="Picture 1" descr="http://www.gifpark.su/Gifs/ANIMALS/photo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663" y="3068638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1" grpId="0"/>
      <p:bldP spid="1024" grpId="0"/>
      <p:bldP spid="1025" grpId="0"/>
      <p:bldP spid="10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35718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Ждет гостей высокий клен -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Дом на ветке укреплен.</a:t>
            </a:r>
          </a:p>
          <a:p>
            <a:r>
              <a:rPr lang="ru-RU">
                <a:latin typeface="Trebuchet MS" pitchFamily="34" charset="0"/>
              </a:rPr>
              <a:t>Краской выкрашена крыша,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Есть крылечко для певцов…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В синем небе щебет слышен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К нам летит семья скворцов.</a:t>
            </a:r>
          </a:p>
          <a:p>
            <a:r>
              <a:rPr lang="ru-RU">
                <a:latin typeface="Trebuchet MS" pitchFamily="34" charset="0"/>
              </a:rPr>
              <a:t>Мы сегодня встали рано,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Ждали птиц еще вчера.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Ходит по двору охрана,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Гонит кошек со двора.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/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Мы скворцам руками машем,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Барабаним и поем: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- Поживите в доме нашем!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Хорошо вам будет в нем!</a:t>
            </a:r>
          </a:p>
          <a:p>
            <a:r>
              <a:rPr lang="ru-RU">
                <a:latin typeface="Trebuchet MS" pitchFamily="34" charset="0"/>
              </a:rPr>
              <a:t>Стали птицы приближаться,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Долетели до двора,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Не смогли мы удержаться,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Хором крикнули: – Ура!</a:t>
            </a:r>
          </a:p>
          <a:p>
            <a:r>
              <a:rPr lang="ru-RU">
                <a:latin typeface="Trebuchet MS" pitchFamily="34" charset="0"/>
              </a:rPr>
              <a:t>Удивительное дело:</a:t>
            </a:r>
            <a:br>
              <a:rPr lang="ru-RU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>Все семейство улетело!</a:t>
            </a:r>
          </a:p>
        </p:txBody>
      </p:sp>
      <p:pic>
        <p:nvPicPr>
          <p:cNvPr id="4" name="Picture 4" descr="http://audioskazki.net/wp-content/gallery/agnia_barto/barto_skvorcy_prilete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482600"/>
            <a:ext cx="4191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7863" y="247650"/>
            <a:ext cx="33480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физминутка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7975" y="1916113"/>
            <a:ext cx="48958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entury Schoolbook" pitchFamily="18" charset="0"/>
              </a:rPr>
              <a:t>«Скворцы прилетели» Агния Львовна Барто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50"/>
                            </p:stCondLst>
                            <p:childTnLst>
                              <p:par>
                                <p:cTn id="26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20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2" grpId="0"/>
      <p:bldP spid="2" grpId="1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1412875"/>
            <a:ext cx="705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u="sng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u="sng">
                <a:latin typeface="Garamond" pitchFamily="18" charset="0"/>
              </a:rPr>
              <a:t>. </a:t>
            </a:r>
            <a:r>
              <a:rPr lang="en-US" sz="4000" b="1" u="sng">
                <a:latin typeface="Garamond" pitchFamily="18" charset="0"/>
              </a:rPr>
              <a:t>   </a:t>
            </a:r>
            <a:r>
              <a:rPr lang="ru-RU" sz="4000" b="1" u="sng">
                <a:latin typeface="Garamond" pitchFamily="18" charset="0"/>
              </a:rPr>
              <a:t> </a:t>
            </a:r>
            <a:r>
              <a:rPr lang="en-US" sz="4000" b="1" u="sng">
                <a:latin typeface="Garamond" pitchFamily="18" charset="0"/>
              </a:rPr>
              <a:t>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ru-RU" sz="40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36     </a:t>
            </a:r>
            <a:r>
              <a:rPr lang="ru-RU" sz="4000" b="1" u="sng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     823</a:t>
            </a:r>
            <a:r>
              <a:rPr lang="ru-RU" sz="40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76</a:t>
            </a:r>
            <a:endParaRPr lang="ru-RU" sz="4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2636838"/>
            <a:ext cx="6913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b="1" u="sng">
                <a:latin typeface="Times New Roman" pitchFamily="18" charset="0"/>
                <a:cs typeface="Times New Roman" pitchFamily="18" charset="0"/>
              </a:rPr>
              <a:t>в.     43 - 25            463 - 321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9475" y="3862388"/>
            <a:ext cx="2881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59          823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36          76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75288" y="3817938"/>
            <a:ext cx="3024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43            463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25            321 </a:t>
            </a:r>
          </a:p>
        </p:txBody>
      </p:sp>
      <p:sp>
        <p:nvSpPr>
          <p:cNvPr id="11" name="Минус 10"/>
          <p:cNvSpPr/>
          <p:nvPr/>
        </p:nvSpPr>
        <p:spPr>
          <a:xfrm>
            <a:off x="719138" y="4425950"/>
            <a:ext cx="296862" cy="16033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246813" y="6021388"/>
            <a:ext cx="295275" cy="16033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484438" y="4408488"/>
            <a:ext cx="295275" cy="16033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5327650" y="4344988"/>
            <a:ext cx="295275" cy="160337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7308850" y="4343400"/>
            <a:ext cx="295275" cy="15875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02138" y="5457825"/>
            <a:ext cx="14398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latin typeface="Garamond" pitchFamily="18" charset="0"/>
            </a:endParaRP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54-38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40488" y="5440363"/>
            <a:ext cx="8683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9" name="Минус 18"/>
          <p:cNvSpPr/>
          <p:nvPr/>
        </p:nvSpPr>
        <p:spPr>
          <a:xfrm>
            <a:off x="6432550" y="6553200"/>
            <a:ext cx="696913" cy="15081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Минус 20"/>
          <p:cNvSpPr/>
          <p:nvPr/>
        </p:nvSpPr>
        <p:spPr>
          <a:xfrm>
            <a:off x="2484438" y="4994275"/>
            <a:ext cx="1079500" cy="12065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5464175" y="4951413"/>
            <a:ext cx="665163" cy="16351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7335838" y="4949825"/>
            <a:ext cx="1079500" cy="12065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719138" y="5021263"/>
            <a:ext cx="900112" cy="9366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187450" y="1989138"/>
            <a:ext cx="2089150" cy="20161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5163" y="1989138"/>
            <a:ext cx="3338512" cy="20161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563938" y="3213100"/>
            <a:ext cx="2160587" cy="7921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780213" y="3259138"/>
            <a:ext cx="866775" cy="660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484438" y="5457825"/>
            <a:ext cx="11509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823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76</a:t>
            </a:r>
          </a:p>
        </p:txBody>
      </p:sp>
      <p:sp>
        <p:nvSpPr>
          <p:cNvPr id="50" name="Минус 49"/>
          <p:cNvSpPr/>
          <p:nvPr/>
        </p:nvSpPr>
        <p:spPr>
          <a:xfrm>
            <a:off x="2289175" y="5959475"/>
            <a:ext cx="296863" cy="15875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Минус 50"/>
          <p:cNvSpPr/>
          <p:nvPr/>
        </p:nvSpPr>
        <p:spPr>
          <a:xfrm>
            <a:off x="2484438" y="6553200"/>
            <a:ext cx="1008062" cy="211138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24" name="TextBox 2"/>
          <p:cNvSpPr txBox="1">
            <a:spLocks noChangeArrowheads="1"/>
          </p:cNvSpPr>
          <p:nvPr/>
        </p:nvSpPr>
        <p:spPr bwMode="auto">
          <a:xfrm>
            <a:off x="719138" y="476250"/>
            <a:ext cx="7956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Задание №4       Взаимопроверка</a:t>
            </a:r>
          </a:p>
        </p:txBody>
      </p:sp>
      <p:pic>
        <p:nvPicPr>
          <p:cNvPr id="27" name="Picture 1" descr="http://www.gifpark.su/Gifs/ANIMALS/photo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7638" y="1412875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" descr="http://www.gifpark.su/Gifs/ANIMALS/photo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7638" y="2782888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2" grpId="1" animBg="1"/>
      <p:bldP spid="14" grpId="0" animBg="1"/>
      <p:bldP spid="15" grpId="0" animBg="1"/>
      <p:bldP spid="16" grpId="0" animBg="1"/>
      <p:bldP spid="17" grpId="0"/>
      <p:bldP spid="17" grpId="1"/>
      <p:bldP spid="18" grpId="0"/>
      <p:bldP spid="18" grpId="1"/>
      <p:bldP spid="19" grpId="0" animBg="1"/>
      <p:bldP spid="19" grpId="1" animBg="1"/>
      <p:bldP spid="21" grpId="0" animBg="1"/>
      <p:bldP spid="22" grpId="0" animBg="1"/>
      <p:bldP spid="23" grpId="0" animBg="1"/>
      <p:bldP spid="24" grpId="0" animBg="1"/>
      <p:bldP spid="49" grpId="0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819400"/>
          <a:ext cx="4643438" cy="1436688"/>
        </p:xfrm>
        <a:graphic>
          <a:graphicData uri="http://schemas.openxmlformats.org/drawingml/2006/table">
            <a:tbl>
              <a:tblPr/>
              <a:tblGrid>
                <a:gridCol w="4644008"/>
              </a:tblGrid>
              <a:tr h="1436742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latin typeface="Garamond" pitchFamily="18" charset="0"/>
                        </a:rPr>
                        <a:t>  </a:t>
                      </a:r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509        400      741      </a:t>
                      </a:r>
                    </a:p>
                    <a:p>
                      <a:r>
                        <a:rPr lang="ru-RU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10          30        86       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00788" y="3127375"/>
            <a:ext cx="1657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Миша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750" y="486886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509        400      741     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10          30        86    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27775" y="5227638"/>
            <a:ext cx="1655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Маша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3863" y="3994150"/>
            <a:ext cx="7191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43125" y="4005263"/>
            <a:ext cx="720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75063" y="4005263"/>
            <a:ext cx="720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2638" y="6105525"/>
            <a:ext cx="720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65388" y="6105525"/>
            <a:ext cx="720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13200" y="6092825"/>
            <a:ext cx="720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7975" y="5581650"/>
            <a:ext cx="2317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19300" y="5527675"/>
            <a:ext cx="249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15900" y="3382963"/>
            <a:ext cx="1793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28813" y="3398838"/>
            <a:ext cx="1809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384550" y="3392488"/>
            <a:ext cx="1793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675063" y="5489575"/>
            <a:ext cx="249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3438" y="2840038"/>
            <a:ext cx="1152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Garamond" pitchFamily="18" charset="0"/>
              </a:rPr>
              <a:t>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77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9</a:t>
            </a:r>
          </a:p>
          <a:p>
            <a:endParaRPr lang="ru-RU" sz="4000" b="1">
              <a:latin typeface="Garamond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643438" y="3489325"/>
            <a:ext cx="249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751388" y="4005263"/>
            <a:ext cx="720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930775" y="2998788"/>
            <a:ext cx="433388" cy="11509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6" name="TextBox 6"/>
          <p:cNvSpPr txBox="1">
            <a:spLocks noChangeArrowheads="1"/>
          </p:cNvSpPr>
          <p:nvPr/>
        </p:nvSpPr>
        <p:spPr bwMode="auto">
          <a:xfrm>
            <a:off x="949325" y="765175"/>
            <a:ext cx="7389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Задание №5        Самопроверка</a:t>
            </a:r>
          </a:p>
        </p:txBody>
      </p:sp>
      <p:pic>
        <p:nvPicPr>
          <p:cNvPr id="25" name="Picture 1" descr="http://www.gifpark.su/Gifs/ANIMALS/photo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788" y="1917700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2514600"/>
            <a:ext cx="30972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Было –        руб.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Потратили -…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Осталось -…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42000" y="2565400"/>
            <a:ext cx="29702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Было –     кг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Продали -…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Осталось -…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76600" y="4741863"/>
            <a:ext cx="28051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Было –      м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Отрезали - …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Осталось -…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988" y="1763713"/>
            <a:ext cx="935037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ряд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14788" y="4070350"/>
            <a:ext cx="757237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ряд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5088" y="1763713"/>
            <a:ext cx="755650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 ряд</a:t>
            </a:r>
            <a:endParaRPr lang="ru-RU" dirty="0"/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1258888" y="549275"/>
            <a:ext cx="684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Задание №7       Работа в паре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0113" y="1196975"/>
            <a:ext cx="74882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230-110=120 (...) - осталось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2349500"/>
            <a:ext cx="20939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230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110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120 (…)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2988" y="278130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31913" y="3579813"/>
            <a:ext cx="7191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87450" y="5013325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Ответ: 120  …..  осталось.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68538" y="260350"/>
            <a:ext cx="446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Решение задачи</a:t>
            </a:r>
          </a:p>
        </p:txBody>
      </p:sp>
      <p:pic>
        <p:nvPicPr>
          <p:cNvPr id="10" name="Picture 1" descr="http://www.gifpark.su/Gifs/ANIMALS/photo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9088" y="3340100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0075" y="414338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2300" y="2533650"/>
            <a:ext cx="4741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6 скворушек  - «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238" y="3811588"/>
            <a:ext cx="5173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4 - 5 скворушек – «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5" name="Picture 1" descr="http://www.gifpark.su/Gifs/SMILES/2/36_2_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838" y="3597275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gifpark.su/Gifs/SMILES/2/36_4_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413" y="2386013"/>
            <a:ext cx="1019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ангел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457700"/>
            <a:ext cx="2466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575" y="4938713"/>
            <a:ext cx="5788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 Спасибо за работу на уроке, ребята!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6575" y="1122363"/>
            <a:ext cx="579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Цель урока достигнута?</a:t>
            </a:r>
          </a:p>
        </p:txBody>
      </p:sp>
      <p:pic>
        <p:nvPicPr>
          <p:cNvPr id="14" name="Picture 3" descr="http://www.gifpark.su/Gifs/PEOPLE/ANGELS/e3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6975" y="260350"/>
            <a:ext cx="2663825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5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5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827088" y="2565400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Домашнее задание: Т. стр.30, №4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395288" y="479425"/>
            <a:ext cx="45720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Скворцы всеядны — питаются как растительной, так и животной пищей. Ранней весной охотятся за </a:t>
            </a:r>
            <a:r>
              <a:rPr lang="ru-RU">
                <a:latin typeface="Trebuchet MS" pitchFamily="34" charset="0"/>
                <a:hlinkClick r:id="rId2" action="ppaction://hlinkfile" tooltip="Дождевые черви"/>
              </a:rPr>
              <a:t>дождевыми червями</a:t>
            </a:r>
            <a:r>
              <a:rPr lang="ru-RU">
                <a:latin typeface="Trebuchet MS" pitchFamily="34" charset="0"/>
              </a:rPr>
              <a:t>, выбирающимися к поверхности земли на проталинах либо собирают </a:t>
            </a:r>
            <a:r>
              <a:rPr lang="ru-RU">
                <a:latin typeface="Trebuchet MS" pitchFamily="34" charset="0"/>
                <a:hlinkClick r:id="rId3" action="ppaction://hlinkfile" tooltip="Личинка"/>
              </a:rPr>
              <a:t>личинок насекомых</a:t>
            </a:r>
            <a:r>
              <a:rPr lang="ru-RU">
                <a:latin typeface="Trebuchet MS" pitchFamily="34" charset="0"/>
              </a:rPr>
              <a:t>, зимовавших в укромных местах. Когда тёплая погода будит природу, ловят разнообразных </a:t>
            </a:r>
            <a:r>
              <a:rPr lang="ru-RU">
                <a:latin typeface="Trebuchet MS" pitchFamily="34" charset="0"/>
                <a:hlinkClick r:id="rId4" action="ppaction://hlinkfile" tooltip="Насекомые"/>
              </a:rPr>
              <a:t>насекомых</a:t>
            </a:r>
            <a:r>
              <a:rPr lang="ru-RU">
                <a:latin typeface="Trebuchet MS" pitchFamily="34" charset="0"/>
              </a:rPr>
              <a:t>: </a:t>
            </a:r>
            <a:r>
              <a:rPr lang="ru-RU">
                <a:latin typeface="Trebuchet MS" pitchFamily="34" charset="0"/>
                <a:hlinkClick r:id="rId5" action="ppaction://hlinkfile" tooltip="Кузнечики"/>
              </a:rPr>
              <a:t>кузнечиков</a:t>
            </a:r>
            <a:r>
              <a:rPr lang="ru-RU">
                <a:latin typeface="Trebuchet MS" pitchFamily="34" charset="0"/>
              </a:rPr>
              <a:t>, </a:t>
            </a:r>
            <a:r>
              <a:rPr lang="ru-RU">
                <a:latin typeface="Trebuchet MS" pitchFamily="34" charset="0"/>
                <a:hlinkClick r:id="rId6" action="ppaction://hlinkfile" tooltip="Паукообразные"/>
              </a:rPr>
              <a:t>пауков</a:t>
            </a:r>
            <a:r>
              <a:rPr lang="ru-RU">
                <a:latin typeface="Trebuchet MS" pitchFamily="34" charset="0"/>
              </a:rPr>
              <a:t>, </a:t>
            </a:r>
            <a:r>
              <a:rPr lang="ru-RU">
                <a:latin typeface="Trebuchet MS" pitchFamily="34" charset="0"/>
                <a:hlinkClick r:id="rId7" action="ppaction://hlinkfile" tooltip="Бабочки"/>
              </a:rPr>
              <a:t>бабочек</a:t>
            </a:r>
            <a:r>
              <a:rPr lang="ru-RU">
                <a:latin typeface="Trebuchet MS" pitchFamily="34" charset="0"/>
              </a:rPr>
              <a:t>, </a:t>
            </a:r>
            <a:r>
              <a:rPr lang="ru-RU">
                <a:latin typeface="Trebuchet MS" pitchFamily="34" charset="0"/>
                <a:hlinkClick r:id="rId8" action="ppaction://hlinkfile" tooltip="Гусеница"/>
              </a:rPr>
              <a:t>гусениц</a:t>
            </a:r>
            <a:r>
              <a:rPr lang="ru-RU">
                <a:latin typeface="Trebuchet MS" pitchFamily="34" charset="0"/>
              </a:rPr>
              <a:t>, </a:t>
            </a:r>
            <a:r>
              <a:rPr lang="ru-RU">
                <a:latin typeface="Trebuchet MS" pitchFamily="34" charset="0"/>
                <a:hlinkClick r:id="rId9" action="ppaction://hlinkfile" tooltip="Симфилы"/>
              </a:rPr>
              <a:t>симфил</a:t>
            </a:r>
            <a:r>
              <a:rPr lang="ru-RU">
                <a:latin typeface="Trebuchet MS" pitchFamily="34" charset="0"/>
              </a:rPr>
              <a:t> (Symphila) и червей. Из растительной пищи употребляют </a:t>
            </a:r>
            <a:r>
              <a:rPr lang="ru-RU">
                <a:latin typeface="Trebuchet MS" pitchFamily="34" charset="0"/>
                <a:hlinkClick r:id="rId10" action="ppaction://hlinkfile" tooltip="Семя"/>
              </a:rPr>
              <a:t>семена</a:t>
            </a:r>
            <a:r>
              <a:rPr lang="ru-RU">
                <a:latin typeface="Trebuchet MS" pitchFamily="34" charset="0"/>
              </a:rPr>
              <a:t> и </a:t>
            </a:r>
            <a:r>
              <a:rPr lang="ru-RU">
                <a:latin typeface="Trebuchet MS" pitchFamily="34" charset="0"/>
                <a:hlinkClick r:id="rId11" action="ppaction://hlinkfile" tooltip="Плод"/>
              </a:rPr>
              <a:t>плоды</a:t>
            </a:r>
            <a:r>
              <a:rPr lang="ru-RU">
                <a:latin typeface="Trebuchet MS" pitchFamily="34" charset="0"/>
              </a:rPr>
              <a:t> растений: </a:t>
            </a:r>
            <a:r>
              <a:rPr lang="ru-RU">
                <a:latin typeface="Trebuchet MS" pitchFamily="34" charset="0"/>
                <a:hlinkClick r:id="rId12" action="ppaction://hlinkfile" tooltip="Ягода"/>
              </a:rPr>
              <a:t>ягоды</a:t>
            </a:r>
            <a:r>
              <a:rPr lang="ru-RU">
                <a:latin typeface="Trebuchet MS" pitchFamily="34" charset="0"/>
              </a:rPr>
              <a:t>, </a:t>
            </a:r>
            <a:r>
              <a:rPr lang="ru-RU">
                <a:latin typeface="Trebuchet MS" pitchFamily="34" charset="0"/>
                <a:hlinkClick r:id="rId13" action="ppaction://hlinkfile" tooltip="Яблоко"/>
              </a:rPr>
              <a:t>яблоки</a:t>
            </a:r>
            <a:r>
              <a:rPr lang="ru-RU">
                <a:latin typeface="Trebuchet MS" pitchFamily="34" charset="0"/>
              </a:rPr>
              <a:t>, </a:t>
            </a:r>
            <a:r>
              <a:rPr lang="ru-RU">
                <a:latin typeface="Trebuchet MS" pitchFamily="34" charset="0"/>
                <a:hlinkClick r:id="rId14" action="ppaction://hlinkfile" tooltip="Груша"/>
              </a:rPr>
              <a:t>груши</a:t>
            </a:r>
            <a:r>
              <a:rPr lang="ru-RU">
                <a:latin typeface="Trebuchet MS" pitchFamily="34" charset="0"/>
              </a:rPr>
              <a:t>, </a:t>
            </a:r>
            <a:r>
              <a:rPr lang="ru-RU">
                <a:latin typeface="Trebuchet MS" pitchFamily="34" charset="0"/>
                <a:hlinkClick r:id="rId15" action="ppaction://hlinkfile" tooltip="Слива"/>
              </a:rPr>
              <a:t>сливы</a:t>
            </a:r>
            <a:r>
              <a:rPr lang="ru-RU">
                <a:latin typeface="Trebuchet MS" pitchFamily="34" charset="0"/>
              </a:rPr>
              <a:t>, </a:t>
            </a:r>
            <a:r>
              <a:rPr lang="ru-RU">
                <a:latin typeface="Trebuchet MS" pitchFamily="34" charset="0"/>
                <a:hlinkClick r:id="rId16" action="ppaction://hlinkfile" tooltip="Вишня"/>
              </a:rPr>
              <a:t>вишню</a:t>
            </a:r>
            <a:r>
              <a:rPr lang="ru-RU">
                <a:latin typeface="Trebuchet MS" pitchFamily="34" charset="0"/>
              </a:rPr>
              <a:t> и пр. Способны принести серьёзный вред зерновым посевам и </a:t>
            </a:r>
            <a:r>
              <a:rPr lang="ru-RU">
                <a:latin typeface="Trebuchet MS" pitchFamily="34" charset="0"/>
                <a:hlinkClick r:id="rId17" action="ppaction://hlinkfile" tooltip="Виноград"/>
              </a:rPr>
              <a:t>виноградникам</a:t>
            </a:r>
            <a:r>
              <a:rPr lang="ru-RU">
                <a:latin typeface="Trebuchet MS" pitchFamily="34" charset="0"/>
              </a:rPr>
              <a:t>. Если плод защищён скорлупой либо жёсткой кожицей, они расщепляют его с помощью </a:t>
            </a:r>
            <a:r>
              <a:rPr lang="ru-RU">
                <a:latin typeface="Trebuchet MS" pitchFamily="34" charset="0"/>
                <a:hlinkClick r:id="rId18" action="ppaction://hlinkfile" tooltip="Рычаг"/>
              </a:rPr>
              <a:t>рычага</a:t>
            </a:r>
            <a:r>
              <a:rPr lang="ru-RU">
                <a:latin typeface="Trebuchet MS" pitchFamily="34" charset="0"/>
              </a:rPr>
              <a:t>: вставляют клюв в маленькую дырочку и постепенно разжимая его, вскрывают содержимое</a:t>
            </a:r>
            <a:r>
              <a:rPr lang="ru-RU" baseline="30000">
                <a:latin typeface="Trebuchet MS" pitchFamily="34" charset="0"/>
                <a:hlinkClick r:id="rId19" action="ppaction://hlinkfile"/>
              </a:rPr>
              <a:t>[4]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  <p:pic>
        <p:nvPicPr>
          <p:cNvPr id="32770" name="Picture 2" descr="http://t3.gstatic.com/images?q=tbn:ANd9GcRinn0AcDQNLc0RmjpqxzhfwoPUmQ4pnqGS0HJfrVVMWv275_1Zx7cHN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02238" y="836613"/>
            <a:ext cx="13271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t1.gstatic.com/images?q=tbn:ANd9GcTx8qpIfGTkPfUKBvdiCf_9L3nWM4Q7LcuDfmDiCmz83_AmfulIj8htTok">
            <a:hlinkClick r:id="rId19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953250" y="330200"/>
            <a:ext cx="17748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http://t0.gstatic.com/images?q=tbn:ANd9GcStrx-IZFybrlASkwOky2aZUohiCd6N_2kOwHbCgQ3xrSTQA4TFTHPu1g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884988" y="2422525"/>
            <a:ext cx="18430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t1.gstatic.com/images?q=tbn:ANd9GcTMxcLsOF3s7twlxF6VTqEvhiJyKUEODlwighCNefcqi69RCBffLg&amp;t=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540500" y="47244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2286000" y="196850"/>
            <a:ext cx="4572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rebuchet MS" pitchFamily="34" charset="0"/>
              </a:rPr>
              <a:t>Издавна любят скворцов в народе, не только потому, что от этих птиц много пользы: весной вместе </a:t>
            </a:r>
            <a:br>
              <a:rPr lang="ru-RU" b="1">
                <a:latin typeface="Trebuchet MS" pitchFamily="34" charset="0"/>
              </a:rPr>
            </a:br>
            <a:r>
              <a:rPr lang="ru-RU" b="1">
                <a:latin typeface="Trebuchet MS" pitchFamily="34" charset="0"/>
              </a:rPr>
              <a:t>с грачами ходят они по полям, собирая насекомых и их личинок, зимовавших в земле, летом отыскивают различных гусениц, жуков – листоедов, вскармливая птенцов, прилетают к гнезду 300 -400 раз в день. Неважно, что у них нет  своих песен, они прекрасные звукоподражатели. Испокон веков скворцы жили даже и тогда, когда скворечники никто не развешивал. Они прилетали к жилью из леса. Их и сейчас немало там живет. Гнёзда свои устраивают в дуплах, но дупел часто не хватает. Поэтому, проявляя заботу о скворцах, вывешивая скворечники у домов, в садах, парках, вы делаете очень полезное дело.</a:t>
            </a:r>
            <a:br>
              <a:rPr lang="ru-RU" b="1">
                <a:latin typeface="Trebuchet MS" pitchFamily="34" charset="0"/>
              </a:rPr>
            </a:br>
            <a:r>
              <a:rPr lang="ru-RU">
                <a:latin typeface="Trebuchet MS" pitchFamily="34" charset="0"/>
              </a:rPr>
              <a:t/>
            </a:r>
            <a:br>
              <a:rPr lang="ru-RU">
                <a:latin typeface="Trebuchet MS" pitchFamily="34" charset="0"/>
              </a:rPr>
            </a:br>
            <a:endParaRPr lang="ru-RU">
              <a:latin typeface="Trebuchet MS" pitchFamily="34" charset="0"/>
            </a:endParaRPr>
          </a:p>
        </p:txBody>
      </p:sp>
      <p:pic>
        <p:nvPicPr>
          <p:cNvPr id="33794" name="Picture 1" descr="http://www.gifpark.su/Gifs/ANIMALS/ani-bird_h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205038"/>
            <a:ext cx="18811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osaica.ru/sites/default/files/news/preview/2011/04/28/skvorec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8" y="-1588"/>
            <a:ext cx="6362700" cy="437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givotnie.com/wp-content/uploads/2011/06/skvores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7650"/>
            <a:ext cx="54006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bpark.ru/uploads54/110204/Birds_house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2913063"/>
            <a:ext cx="5238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volkovproject.ru/blog/wp-content/uploads/noid-6_ok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4138"/>
            <a:ext cx="5391150" cy="39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worci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1075"/>
            <a:ext cx="59404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dup.tomsk.ru/engine/download.php?id=8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6350"/>
            <a:ext cx="5276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sad-ufa.ru/userfiles/image/%D1%81%D0%BA%D0%B2%D0%BE%D1%80%D0%B5%D1%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-1588"/>
            <a:ext cx="3829050" cy="561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kondakoff.com/resources/photos/animals/1318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9225" y="1238250"/>
            <a:ext cx="38004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1700213"/>
            <a:ext cx="7775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Garamond" pitchFamily="18" charset="0"/>
                <a:cs typeface="Times New Roman" pitchFamily="18" charset="0"/>
              </a:rPr>
              <a:t>78 – 41= (70+8) - (40+1) =</a:t>
            </a:r>
          </a:p>
          <a:p>
            <a:r>
              <a:rPr lang="ru-RU" sz="4400" b="1">
                <a:latin typeface="Garamond" pitchFamily="18" charset="0"/>
                <a:cs typeface="Times New Roman" pitchFamily="18" charset="0"/>
              </a:rPr>
              <a:t>( 70 - 40)+ (8 - 1) =30+7=37</a:t>
            </a:r>
          </a:p>
        </p:txBody>
      </p:sp>
      <p:pic>
        <p:nvPicPr>
          <p:cNvPr id="3073" name="Picture 1" descr="http://www.gifpark.su/Gifs/ANIMALS/photo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348163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2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2525" y="3141663"/>
            <a:ext cx="1079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78</a:t>
            </a:r>
          </a:p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37</a:t>
            </a:r>
          </a:p>
          <a:p>
            <a:endParaRPr lang="ru-RU">
              <a:latin typeface="Trebuchet MS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187450" y="3357563"/>
            <a:ext cx="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9200" y="4508500"/>
            <a:ext cx="5889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57275" y="3859213"/>
            <a:ext cx="2603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84438" y="3643313"/>
            <a:ext cx="3671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Маша решила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55875" y="5013325"/>
            <a:ext cx="5472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Чья запись верна?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386013" y="5732463"/>
            <a:ext cx="5759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Garamond" pitchFamily="18" charset="0"/>
              </a:rPr>
              <a:t> 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Кто прав из ребят?</a:t>
            </a:r>
          </a:p>
        </p:txBody>
      </p:sp>
      <p:sp>
        <p:nvSpPr>
          <p:cNvPr id="19464" name="TextBox 28"/>
          <p:cNvSpPr txBox="1">
            <a:spLocks noChangeArrowheads="1"/>
          </p:cNvSpPr>
          <p:nvPr/>
        </p:nvSpPr>
        <p:spPr bwMode="auto">
          <a:xfrm>
            <a:off x="2562225" y="2203450"/>
            <a:ext cx="3529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Миша решил</a:t>
            </a:r>
          </a:p>
        </p:txBody>
      </p:sp>
      <p:sp>
        <p:nvSpPr>
          <p:cNvPr id="19465" name="Прямоугольник 5"/>
          <p:cNvSpPr>
            <a:spLocks noChangeArrowheads="1"/>
          </p:cNvSpPr>
          <p:nvPr/>
        </p:nvSpPr>
        <p:spPr bwMode="auto">
          <a:xfrm>
            <a:off x="1057275" y="476250"/>
            <a:ext cx="72723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78 – 41= (70+8) - (40+1) =</a:t>
            </a:r>
          </a:p>
          <a:p>
            <a:r>
              <a:rPr lang="ru-RU" sz="4400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( 70 - 40)+ (8 - 1) =30+7=37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479425" y="188913"/>
            <a:ext cx="856773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запись вычитания в строчку и столбиком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1752600"/>
            <a:ext cx="19446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Знаем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73700" y="1774825"/>
            <a:ext cx="2322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знаем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9425" y="2601913"/>
            <a:ext cx="23637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Главное правило: сложение и вычитание выполняем поразрядно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163" y="2624138"/>
            <a:ext cx="2805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Не знаем как записывать в столбик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8400" y="4772025"/>
            <a:ext cx="47513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Garamond" pitchFamily="18" charset="0"/>
              </a:rPr>
              <a:t>              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научиться записывать вычитание в строчку и столбиком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08463" y="4772025"/>
            <a:ext cx="144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sz="quarter" idx="13"/>
          </p:nvPr>
        </p:nvSpPr>
        <p:spPr>
          <a:xfrm>
            <a:off x="611188" y="731838"/>
            <a:ext cx="7273925" cy="1617662"/>
          </a:xfrm>
        </p:spPr>
        <p:txBody>
          <a:bodyPr/>
          <a:lstStyle/>
          <a:p>
            <a:r>
              <a:rPr lang="ru-RU" sz="4400" b="1" smtClean="0">
                <a:latin typeface="Garamond" pitchFamily="18" charset="0"/>
              </a:rPr>
              <a:t> 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78 - 41=(70+8) - (40+1)= (70 - 40)+(8 - 1)= 30+7=37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152525" y="3141663"/>
            <a:ext cx="1079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rebuchet MS" pitchFamily="34" charset="0"/>
              </a:rPr>
              <a:t>78</a:t>
            </a:r>
          </a:p>
          <a:p>
            <a:r>
              <a:rPr lang="ru-RU" sz="4400" b="1">
                <a:latin typeface="Trebuchet MS" pitchFamily="34" charset="0"/>
              </a:rPr>
              <a:t>41</a:t>
            </a:r>
          </a:p>
          <a:p>
            <a:r>
              <a:rPr lang="ru-RU" sz="4400" b="1">
                <a:latin typeface="Trebuchet MS" pitchFamily="34" charset="0"/>
              </a:rPr>
              <a:t>37</a:t>
            </a:r>
          </a:p>
          <a:p>
            <a:endParaRPr lang="ru-RU">
              <a:latin typeface="Trebuchet MS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17625" y="4437063"/>
            <a:ext cx="590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57275" y="3859213"/>
            <a:ext cx="2603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21"/>
          <p:cNvSpPr txBox="1">
            <a:spLocks noChangeArrowheads="1"/>
          </p:cNvSpPr>
          <p:nvPr/>
        </p:nvSpPr>
        <p:spPr bwMode="auto">
          <a:xfrm>
            <a:off x="2449513" y="3633788"/>
            <a:ext cx="367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Маша решила</a:t>
            </a:r>
          </a:p>
        </p:txBody>
      </p:sp>
      <p:sp>
        <p:nvSpPr>
          <p:cNvPr id="21510" name="TextBox 22"/>
          <p:cNvSpPr txBox="1">
            <a:spLocks noChangeArrowheads="1"/>
          </p:cNvSpPr>
          <p:nvPr/>
        </p:nvSpPr>
        <p:spPr bwMode="auto">
          <a:xfrm>
            <a:off x="2447925" y="5187950"/>
            <a:ext cx="5473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Чья запись верна?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2420938" y="5895975"/>
            <a:ext cx="5759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Garamond" pitchFamily="18" charset="0"/>
              </a:rPr>
              <a:t> 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Кто прав из ребят?</a:t>
            </a:r>
          </a:p>
        </p:txBody>
      </p:sp>
      <p:sp>
        <p:nvSpPr>
          <p:cNvPr id="21512" name="Прямоугольник 3"/>
          <p:cNvSpPr>
            <a:spLocks noChangeArrowheads="1"/>
          </p:cNvSpPr>
          <p:nvPr/>
        </p:nvSpPr>
        <p:spPr bwMode="auto">
          <a:xfrm>
            <a:off x="2447925" y="2179638"/>
            <a:ext cx="3311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Миша решил</a:t>
            </a:r>
          </a:p>
        </p:txBody>
      </p:sp>
      <p:pic>
        <p:nvPicPr>
          <p:cNvPr id="10" name="Picture 1" descr="http://www.gifpark.su/Gifs/ANIMALS/photo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906713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550" y="620713"/>
            <a:ext cx="1079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rebuchet MS" pitchFamily="34" charset="0"/>
              </a:rPr>
              <a:t>78</a:t>
            </a:r>
          </a:p>
          <a:p>
            <a:r>
              <a:rPr lang="ru-RU" sz="4400" b="1">
                <a:latin typeface="Trebuchet MS" pitchFamily="34" charset="0"/>
              </a:rPr>
              <a:t>41</a:t>
            </a:r>
          </a:p>
          <a:p>
            <a:r>
              <a:rPr lang="ru-RU" sz="4400" b="1">
                <a:latin typeface="Trebuchet MS" pitchFamily="34" charset="0"/>
              </a:rPr>
              <a:t>37</a:t>
            </a:r>
          </a:p>
          <a:p>
            <a:endParaRPr lang="ru-RU">
              <a:latin typeface="Trebuchet M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088" y="1268413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62038" y="1989138"/>
            <a:ext cx="6365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00338" y="981075"/>
            <a:ext cx="59039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- Назовите уменьшаемое.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- Назовите вычитаемое.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- Назовите значение разности.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- Как можно назвать такую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  запись?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- Почему значение разности   состоит из 3 десятков и ещё 7 единиц?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- Как нашли эти числа?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1788</TotalTime>
  <Words>558</Words>
  <Application>Microsoft Office PowerPoint</Application>
  <PresentationFormat>Экран (4:3)</PresentationFormat>
  <Paragraphs>117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Trebuchet MS</vt:lpstr>
      <vt:lpstr>Arial</vt:lpstr>
      <vt:lpstr>Georgia</vt:lpstr>
      <vt:lpstr>Calibri</vt:lpstr>
      <vt:lpstr>Times New Roman</vt:lpstr>
      <vt:lpstr>Garamond</vt:lpstr>
      <vt:lpstr>Century Schoolbook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Рыбалко</dc:creator>
  <cp:lastModifiedBy>User</cp:lastModifiedBy>
  <cp:revision>129</cp:revision>
  <dcterms:created xsi:type="dcterms:W3CDTF">2012-03-18T07:11:55Z</dcterms:created>
  <dcterms:modified xsi:type="dcterms:W3CDTF">2013-02-18T19:39:14Z</dcterms:modified>
</cp:coreProperties>
</file>