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8" r:id="rId11"/>
    <p:sldId id="277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E51E-96F9-4EF5-A20B-1B2BBECADBF1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1AA2-9B25-4F5B-B5D7-DB162CC5A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851A-F453-4616-9BCE-B853494BF1FE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8698-4DFC-4EC9-8AFE-1A9BDBA69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3753-AA95-47F6-A6B8-6670FEBD0EE7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FFB50-1BFE-4DD8-B4EE-D56365A19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E3D6-36EE-437A-AD8D-0C15C1DEAF6A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FB72-F590-4407-AEEE-4FB8B690E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CA3FD-A5F9-4F45-964C-783117B0A02E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14A2-558B-4CCB-8B6A-F1F03CDC6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B101-4C43-4E5F-B7E4-3E04EF2556D3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7A8F-034F-458B-989E-41975975C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79B0-F975-4E6D-9CA8-0B789E6A0F37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4314-F7DE-4C3B-88AB-F5D021AC9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00E9F-F499-42F1-9DB4-9A20E0D0BE41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19BC-EB9C-46B0-A829-C387E189C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1634-4A01-48DD-929B-B24C09229DE1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B71A-9CCA-433E-9977-429ECE4ED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2C50-A207-4CEE-8757-512C880FD355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6C44-D705-4035-82DD-BB44DFF57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DC2C-8362-441D-A8E3-FF9EA4DEDB3B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D26EA-3632-4DF0-B7C7-D60825267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E75267-1F93-4F8C-85F7-DF362FBD2650}" type="datetimeFigureOut">
              <a:rPr lang="ru-RU"/>
              <a:pPr>
                <a:defRPr/>
              </a:pPr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083A7C-983F-42E0-91FA-DD8863FD7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spd="slow" advClick="0" advTm="10000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://www.n52n.ru/shtml/symbols/symbols-img-gerb-2006.s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72;&#1085;&#1082;&#1088;&#1072;&#1090;&#1086;&#1074;&#1072;%202\Nizegorodskajliriceskaj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n52n.ru/shtml/symbols/symbols-img-gerb-2006.s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n52n.ru/shtml/symbols/symbols-img-gerb-2006.s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video" Target="file:///F:\&#1055;&#1072;&#1085;&#1082;&#1088;&#1072;&#1090;&#1086;&#1074;&#1072;%202\MOV02711.MPG" TargetMode="External"/><Relationship Id="rId1" Type="http://schemas.openxmlformats.org/officeDocument/2006/relationships/video" Target="file:///F:\&#1055;&#1072;&#1085;&#1082;&#1088;&#1072;&#1090;&#1086;&#1074;&#1072;%202\MVI_0872.AVI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femerid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s/geografija/Nizhnij-Novgorod-gorod/0006-006-Gerb-nizhnego-novgoroda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n52n.ru/shtml/symbols/symbols-img-gerb-1992.s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.n52n.ru/shtml/symbols/symbols-img-gerb-1992(2).s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n52n.ru/shtml/symbols/symbols-img-gerb-2006.s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Nizegorodskajliriceska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214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Прямоугольный треугольник 5"/>
          <p:cNvGrpSpPr>
            <a:grpSpLocks/>
          </p:cNvGrpSpPr>
          <p:nvPr/>
        </p:nvGrpSpPr>
        <p:grpSpPr bwMode="auto">
          <a:xfrm>
            <a:off x="-60325" y="2901950"/>
            <a:ext cx="7546975" cy="4035425"/>
            <a:chOff x="-38" y="1828"/>
            <a:chExt cx="4754" cy="2542"/>
          </a:xfrm>
        </p:grpSpPr>
        <p:pic>
          <p:nvPicPr>
            <p:cNvPr id="13314" name="Прямоугольный треугольник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8" y="1828"/>
              <a:ext cx="4754" cy="2542"/>
            </a:xfrm>
            <a:prstGeom prst="rect">
              <a:avLst/>
            </a:prstGeom>
            <a:noFill/>
          </p:spPr>
        </p:pic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390" y="3293"/>
              <a:ext cx="2340" cy="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-1847850" y="-890588"/>
            <a:ext cx="12419013" cy="8778876"/>
            <a:chOff x="-1164" y="-561"/>
            <a:chExt cx="7823" cy="5530"/>
          </a:xfrm>
        </p:grpSpPr>
        <p:pic>
          <p:nvPicPr>
            <p:cNvPr id="13317" name="Прямоугольник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64" y="-561"/>
              <a:ext cx="7823" cy="5530"/>
            </a:xfrm>
            <a:prstGeom prst="rect">
              <a:avLst/>
            </a:prstGeom>
            <a:noFill/>
          </p:spPr>
        </p:pic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 rot="12511016">
              <a:off x="-1112" y="1182"/>
              <a:ext cx="7726" cy="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2857520" y="642297"/>
            <a:ext cx="9144000" cy="6858000"/>
          </a:xfrm>
          <a:prstGeom prst="roundRect">
            <a:avLst/>
          </a:prstGeom>
          <a:gradFill flip="none" rotWithShape="1">
            <a:gsLst>
              <a:gs pos="100000">
                <a:srgbClr val="FFEFD1">
                  <a:alpha val="0"/>
                </a:srgbClr>
              </a:gs>
              <a:gs pos="64999">
                <a:srgbClr val="F0EBD5">
                  <a:alpha val="23000"/>
                </a:srgbClr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3571876"/>
            <a:ext cx="8786842" cy="2357454"/>
          </a:xfrm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                                  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1221 – 2012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 презентации: </a:t>
            </a: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    </a:t>
            </a: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«СОШ № 190»                            </a:t>
            </a: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Нижнего Новгорода                     </a:t>
            </a: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Мазина Альбина Леонидовна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403350" y="7269163"/>
            <a:ext cx="6400800" cy="120650"/>
          </a:xfrm>
        </p:spPr>
        <p:txBody>
          <a:bodyPr rtlCol="0">
            <a:normAutofit fontScale="40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/>
          </a:p>
        </p:txBody>
      </p:sp>
      <p:sp>
        <p:nvSpPr>
          <p:cNvPr id="13325" name="Rectangle 4"/>
          <p:cNvSpPr>
            <a:spLocks noChangeArrowheads="1"/>
          </p:cNvSpPr>
          <p:nvPr/>
        </p:nvSpPr>
        <p:spPr bwMode="auto">
          <a:xfrm flipV="1">
            <a:off x="3924300" y="7245350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tabLst>
                <a:tab pos="3322638" algn="l"/>
              </a:tabLst>
            </a:pPr>
            <a:r>
              <a:rPr lang="ru-RU">
                <a:latin typeface="Calibri" pitchFamily="34" charset="0"/>
              </a:rPr>
              <a:t>Ю.А.Лебедеву</a:t>
            </a: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7613" y="877888"/>
            <a:ext cx="6235700" cy="1493837"/>
          </a:xfrm>
          <a:prstGeom prst="rect">
            <a:avLst/>
          </a:prstGeom>
          <a:noFill/>
        </p:spPr>
      </p:pic>
      <p:pic>
        <p:nvPicPr>
          <p:cNvPr id="9" name="Рисунок 8" descr="Герб Нижнего Новгорода c 2006 г.">
            <a:hlinkClick r:id="rId7"/>
          </p:cNvPr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4013" y="280988"/>
            <a:ext cx="2170112" cy="2401887"/>
          </a:xfrm>
          <a:prstGeom prst="rect">
            <a:avLst/>
          </a:prstGeom>
          <a:noFill/>
        </p:spPr>
      </p:pic>
      <p:pic>
        <p:nvPicPr>
          <p:cNvPr id="10" name="Рисунок 7" descr="Описание: Флаг города Нижнего Новгорода 2006 г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07025" y="3492500"/>
            <a:ext cx="3743325" cy="2506663"/>
          </a:xfrm>
          <a:prstGeom prst="rect">
            <a:avLst/>
          </a:prstGeom>
          <a:noFill/>
        </p:spPr>
      </p:pic>
      <p:pic>
        <p:nvPicPr>
          <p:cNvPr id="2" name="TextBox 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0913" y="2530475"/>
            <a:ext cx="1779587" cy="706438"/>
          </a:xfrm>
          <a:prstGeom prst="rect">
            <a:avLst/>
          </a:prstGeom>
          <a:noFill/>
        </p:spPr>
      </p:pic>
      <p:pic>
        <p:nvPicPr>
          <p:cNvPr id="12" name="TextBox 11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91263" y="6065838"/>
            <a:ext cx="1792287" cy="7000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0" y="0"/>
            <a:ext cx="9144000" cy="1655763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Геральдическое описание и изображение на гербе города Нижнего Новгорода гласит: «На серебряном щите идущий червлёный </a:t>
            </a:r>
            <a:r>
              <a:rPr lang="ru-RU" sz="2400" b="1" u="sng" dirty="0">
                <a:solidFill>
                  <a:srgbClr val="C00000"/>
                </a:solidFill>
                <a:latin typeface="Monotype Corsiva" pitchFamily="66" charset="0"/>
              </a:rPr>
              <a:t>ОЛЕНЬ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рога, глаза и копыта чёрные. Щит увенчан золотой башенной </a:t>
            </a:r>
            <a:r>
              <a:rPr lang="ru-RU" sz="2400" b="1" u="sng" dirty="0">
                <a:solidFill>
                  <a:srgbClr val="FFC000"/>
                </a:solidFill>
                <a:latin typeface="Monotype Corsiva" pitchFamily="66" charset="0"/>
              </a:rPr>
              <a:t>КОРОНОЙ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о пяти зубцах, окружённой по обручу золотым лавровым венком, и обрамлён по сторонам и снизу </a:t>
            </a:r>
            <a:r>
              <a:rPr lang="ru-RU" sz="2400" b="1" u="sng" dirty="0">
                <a:solidFill>
                  <a:srgbClr val="C00000"/>
                </a:solidFill>
                <a:latin typeface="Monotype Corsiva" pitchFamily="66" charset="0"/>
              </a:rPr>
              <a:t>ЛЕНТОЙ ОРДЕНА ЛЕНИНА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450074">
            <a:off x="5856288" y="2203450"/>
            <a:ext cx="3032125" cy="24511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C000"/>
                </a:solidFill>
                <a:latin typeface="Arial Narrow" pitchFamily="34" charset="0"/>
              </a:rPr>
              <a:t>КОРОНА</a:t>
            </a:r>
            <a:r>
              <a:rPr lang="ru-RU" b="1" dirty="0">
                <a:solidFill>
                  <a:srgbClr val="FFC000"/>
                </a:solidFill>
                <a:latin typeface="Arial Narrow" pitchFamily="34" charset="0"/>
              </a:rPr>
              <a:t> — символ достижения высокой ступени развития. В данном случае </a:t>
            </a:r>
            <a:r>
              <a:rPr lang="ru-RU" b="1" dirty="0">
                <a:solidFill>
                  <a:srgbClr val="FFC000"/>
                </a:solidFill>
                <a:latin typeface="Arial Narrow" pitchFamily="34" charset="0"/>
              </a:rPr>
              <a:t>город </a:t>
            </a:r>
            <a:r>
              <a:rPr lang="ru-RU" b="1" dirty="0">
                <a:solidFill>
                  <a:srgbClr val="FFC000"/>
                </a:solidFill>
                <a:latin typeface="Arial Narrow" pitchFamily="34" charset="0"/>
              </a:rPr>
              <a:t>Нижний Новгород является городским округом — административным </a:t>
            </a:r>
            <a:r>
              <a:rPr lang="ru-RU" b="1" dirty="0">
                <a:solidFill>
                  <a:srgbClr val="FFC000"/>
                </a:solidFill>
                <a:latin typeface="Arial Narrow" pitchFamily="34" charset="0"/>
              </a:rPr>
              <a:t>центром Нижегородской области.</a:t>
            </a:r>
            <a:endParaRPr lang="ru-RU" b="1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21013626">
            <a:off x="192088" y="2452688"/>
            <a:ext cx="2232025" cy="2452687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ОЛЕНЬ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является символом благородства, чистоты и величия, жизни, мудрости и справедливости.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511300" y="5445125"/>
            <a:ext cx="6292850" cy="1084263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Обрамляющая гербовый щит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ЛЕНТА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</a:rPr>
              <a:t>указывает на то, что город Нижний Новгород награждён орденом Ленина.</a:t>
            </a:r>
          </a:p>
        </p:txBody>
      </p:sp>
      <p:pic>
        <p:nvPicPr>
          <p:cNvPr id="22533" name="Рисунок 11" descr="Герб Нижнего Новгорода c 2006 г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677988"/>
            <a:ext cx="2073275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>
            <a:off x="2411413" y="3284538"/>
            <a:ext cx="1584325" cy="28892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" name="Стрелка вправо 13"/>
          <p:cNvGrpSpPr>
            <a:grpSpLocks/>
          </p:cNvGrpSpPr>
          <p:nvPr/>
        </p:nvGrpSpPr>
        <p:grpSpPr bwMode="auto">
          <a:xfrm>
            <a:off x="4870450" y="2024063"/>
            <a:ext cx="1122363" cy="395287"/>
            <a:chOff x="3068" y="1275"/>
            <a:chExt cx="707" cy="249"/>
          </a:xfrm>
        </p:grpSpPr>
        <p:pic>
          <p:nvPicPr>
            <p:cNvPr id="22535" name="Стрелка вправо 1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68" y="1275"/>
              <a:ext cx="707" cy="249"/>
            </a:xfrm>
            <a:prstGeom prst="rect">
              <a:avLst/>
            </a:prstGeom>
            <a:noFill/>
          </p:spPr>
        </p:pic>
        <p:sp>
          <p:nvSpPr>
            <p:cNvPr id="22536" name="Text Box 8"/>
            <p:cNvSpPr txBox="1">
              <a:spLocks noChangeArrowheads="1"/>
            </p:cNvSpPr>
            <p:nvPr/>
          </p:nvSpPr>
          <p:spPr bwMode="auto">
            <a:xfrm rot="10800000">
              <a:off x="3152" y="1344"/>
              <a:ext cx="59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 rot="16200000">
            <a:off x="4048125" y="4911725"/>
            <a:ext cx="673100" cy="330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 Нижнего Новгорода c 2006 г.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1652588"/>
            <a:ext cx="2028825" cy="2889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75" y="4179888"/>
            <a:ext cx="903605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Символические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значения цветов: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серебряный цвет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 — символ совершенства, благородства, чистоты помыслов, мира;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червлёный цвет</a:t>
            </a: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 — символ храбрости, мужества, неустрашимости, зрелости, </a:t>
            </a: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энергии;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чёрный цвет — символ благоразумия, мудрости, честности, скромности, вечности бытия.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0" y="0"/>
            <a:ext cx="9144000" cy="1655763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Геральдическое описание и изображение на гербе города Нижнего Новгорода гласит: «На </a:t>
            </a:r>
            <a:r>
              <a:rPr lang="ru-RU" sz="2400" b="1" u="sng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серебряном щите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идущий </a:t>
            </a:r>
            <a:r>
              <a:rPr lang="ru-RU" sz="2400" b="1" u="sng" dirty="0">
                <a:solidFill>
                  <a:srgbClr val="C00000"/>
                </a:solidFill>
                <a:latin typeface="Monotype Corsiva" pitchFamily="66" charset="0"/>
              </a:rPr>
              <a:t>червлёный </a:t>
            </a:r>
            <a:r>
              <a:rPr lang="ru-RU" sz="2400" b="1" u="sng" dirty="0">
                <a:solidFill>
                  <a:srgbClr val="C00000"/>
                </a:solidFill>
                <a:latin typeface="Monotype Corsiva" pitchFamily="66" charset="0"/>
              </a:rPr>
              <a:t>олень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400" b="1" u="sng" dirty="0">
                <a:solidFill>
                  <a:schemeClr val="tx1"/>
                </a:solidFill>
                <a:latin typeface="Monotype Corsiva" pitchFamily="66" charset="0"/>
              </a:rPr>
              <a:t>рога, глаза и копыта чёрные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. Щит увенчан золотой башенной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короной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о пяти зубцах, окружённой по обручу золотым лавровым венком, и обрамлён по сторонам и снизу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otype Corsiva" pitchFamily="66" charset="0"/>
              </a:rPr>
              <a:t>лентой ордена Ленина».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VI_087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" y="4214813"/>
            <a:ext cx="2960688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ый треугольник 5"/>
          <p:cNvSpPr/>
          <p:nvPr/>
        </p:nvSpPr>
        <p:spPr>
          <a:xfrm>
            <a:off x="0" y="2928934"/>
            <a:ext cx="7429520" cy="3929066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711017" flipV="1">
            <a:off x="-1765234" y="1875974"/>
            <a:ext cx="12264239" cy="32035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 flipV="1">
            <a:off x="3924300" y="7245350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tabLst>
                <a:tab pos="3322638" algn="l"/>
              </a:tabLst>
            </a:pPr>
            <a:r>
              <a:rPr lang="ru-RU">
                <a:latin typeface="Calibri" pitchFamily="34" charset="0"/>
              </a:rPr>
              <a:t>Ю.А.Лебедеву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3143250" y="0"/>
            <a:ext cx="5613400" cy="681355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Дорогой, любимый город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Очень любим мы тебя.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Нижний Новгород, любимый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Мы навек с тобой друзья.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Кремль, площади и церкви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 ярком цвете хороши,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Но и ночью, в лунном свете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Так красивы и свежи.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               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На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гербе олень красавец.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                Гордый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, величавый стан.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                 Вдохновлял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и вдохновляет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                Всех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людей из разных стран.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                 Величавый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, горделивый.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                 На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слиянии двух рек.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                 Ты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душою вечно молод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                 Хоть 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>и много тебе лет. </a:t>
            </a:r>
            <a:endParaRPr lang="ru-RU" sz="2000" b="1" dirty="0">
              <a:solidFill>
                <a:srgbClr val="0070C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                               Панкратова Наталья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                                 МБОУ «СОШ №190»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" name="Picture 2" descr="D:\Таня\проект\Фото\DSC001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-6350"/>
            <a:ext cx="3121025" cy="4029075"/>
          </a:xfrm>
          <a:prstGeom prst="rect">
            <a:avLst/>
          </a:prstGeom>
          <a:noFill/>
        </p:spPr>
      </p:pic>
      <p:pic>
        <p:nvPicPr>
          <p:cNvPr id="15" name="Picture 2" descr="D:\ФОТО\Фото\Кремль 2009\DSC001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53797">
            <a:off x="895350" y="3619500"/>
            <a:ext cx="3817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MOV02711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285750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9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0" y="2928934"/>
            <a:ext cx="7429520" cy="3929066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711017" flipV="1">
            <a:off x="-1765234" y="1875974"/>
            <a:ext cx="12264239" cy="32035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100000">
                <a:srgbClr val="FFEFD1">
                  <a:alpha val="0"/>
                </a:srgbClr>
              </a:gs>
              <a:gs pos="64999">
                <a:srgbClr val="F0EBD5">
                  <a:alpha val="23000"/>
                </a:srgbClr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46" name="Rectangle 4"/>
          <p:cNvSpPr>
            <a:spLocks noChangeArrowheads="1"/>
          </p:cNvSpPr>
          <p:nvPr/>
        </p:nvSpPr>
        <p:spPr bwMode="auto">
          <a:xfrm flipV="1">
            <a:off x="3924300" y="7245350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tabLst>
                <a:tab pos="3322638" algn="l"/>
              </a:tabLst>
            </a:pPr>
            <a:r>
              <a:rPr lang="ru-RU">
                <a:latin typeface="Calibri" pitchFamily="34" charset="0"/>
              </a:rPr>
              <a:t>Ю.А.Лебедеву</a:t>
            </a:r>
          </a:p>
        </p:txBody>
      </p:sp>
      <p:pic>
        <p:nvPicPr>
          <p:cNvPr id="3" name="TextBox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8" y="554038"/>
            <a:ext cx="4322762" cy="6072187"/>
          </a:xfrm>
          <a:prstGeom prst="rect">
            <a:avLst/>
          </a:prstGeom>
          <a:noFill/>
        </p:spPr>
      </p:pic>
      <p:pic>
        <p:nvPicPr>
          <p:cNvPr id="14348" name="Рисунок 8" descr="Какой герб у Нижнего Новгорода?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2357438"/>
            <a:ext cx="35718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0" y="2928934"/>
            <a:ext cx="7429520" cy="3929066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Прямоугольник 6"/>
          <p:cNvGrpSpPr>
            <a:grpSpLocks/>
          </p:cNvGrpSpPr>
          <p:nvPr/>
        </p:nvGrpSpPr>
        <p:grpSpPr bwMode="auto">
          <a:xfrm>
            <a:off x="-1590675" y="-742950"/>
            <a:ext cx="12417425" cy="8783638"/>
            <a:chOff x="-1002" y="-468"/>
            <a:chExt cx="7822" cy="5533"/>
          </a:xfrm>
        </p:grpSpPr>
        <p:pic>
          <p:nvPicPr>
            <p:cNvPr id="15364" name="Прямоугольник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002" y="-468"/>
              <a:ext cx="7822" cy="5533"/>
            </a:xfrm>
            <a:prstGeom prst="rect">
              <a:avLst/>
            </a:prstGeom>
            <a:noFill/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 rot="12511016">
              <a:off x="-953" y="1277"/>
              <a:ext cx="7726" cy="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702502" y="-1964533"/>
            <a:ext cx="9144000" cy="6858000"/>
          </a:xfrm>
          <a:prstGeom prst="roundRect">
            <a:avLst/>
          </a:prstGeom>
          <a:gradFill flip="none" rotWithShape="1">
            <a:gsLst>
              <a:gs pos="100000">
                <a:srgbClr val="FFEFD1">
                  <a:alpha val="0"/>
                </a:srgbClr>
              </a:gs>
              <a:gs pos="64999">
                <a:srgbClr val="F0EBD5">
                  <a:alpha val="23000"/>
                </a:srgbClr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Картинка 1 из 136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813" y="-146050"/>
            <a:ext cx="4567237" cy="3535363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-12700" y="3357563"/>
            <a:ext cx="2713038" cy="2595562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Лось???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"Печать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Нижегородская, на ней лось ступает". </a:t>
            </a: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6372225" y="3281363"/>
            <a:ext cx="2735263" cy="2740025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Олень???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"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Печать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Нижегородска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: олень, под оленем земля".</a:t>
            </a:r>
          </a:p>
        </p:txBody>
      </p:sp>
      <p:sp>
        <p:nvSpPr>
          <p:cNvPr id="14" name="Стрелка влево 13"/>
          <p:cNvSpPr/>
          <p:nvPr/>
        </p:nvSpPr>
        <p:spPr>
          <a:xfrm rot="18998229">
            <a:off x="1928813" y="2362200"/>
            <a:ext cx="792162" cy="122396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3958255">
            <a:off x="6335712" y="2330451"/>
            <a:ext cx="792163" cy="122396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2273300" y="4406900"/>
            <a:ext cx="2227263" cy="24511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-е-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селая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коза???»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 rot="16200000">
            <a:off x="2934494" y="3159919"/>
            <a:ext cx="1041400" cy="122396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4356100" y="4406900"/>
            <a:ext cx="2232025" cy="2427288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Северный олень???».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16200000">
            <a:off x="4951413" y="3159125"/>
            <a:ext cx="1041400" cy="122555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0" y="2928934"/>
            <a:ext cx="7429520" cy="3929066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711017" flipV="1">
            <a:off x="-1765234" y="1875974"/>
            <a:ext cx="12264239" cy="32035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0"/>
            <a:ext cx="9144000" cy="6858000"/>
          </a:xfrm>
          <a:prstGeom prst="roundRect">
            <a:avLst/>
          </a:prstGeom>
          <a:gradFill flip="none" rotWithShape="1">
            <a:gsLst>
              <a:gs pos="100000">
                <a:srgbClr val="FFEFD1">
                  <a:alpha val="0"/>
                </a:srgbClr>
              </a:gs>
              <a:gs pos="64999">
                <a:srgbClr val="F0EBD5">
                  <a:alpha val="23000"/>
                </a:srgbClr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94" name="Rectangle 4"/>
          <p:cNvSpPr>
            <a:spLocks noChangeArrowheads="1"/>
          </p:cNvSpPr>
          <p:nvPr/>
        </p:nvSpPr>
        <p:spPr bwMode="auto">
          <a:xfrm flipV="1">
            <a:off x="3924300" y="7245350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tabLst>
                <a:tab pos="3322638" algn="l"/>
              </a:tabLst>
            </a:pPr>
            <a:r>
              <a:rPr lang="ru-RU">
                <a:latin typeface="Calibri" pitchFamily="34" charset="0"/>
              </a:rPr>
              <a:t>Ю.А.Лебедеву</a:t>
            </a:r>
          </a:p>
        </p:txBody>
      </p:sp>
      <p:pic>
        <p:nvPicPr>
          <p:cNvPr id="9" name="Picture 2" descr="http://im8-tub-ru.yandex.net/i?id=351740674-02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6438" y="109538"/>
            <a:ext cx="4591050" cy="3451225"/>
          </a:xfrm>
          <a:prstGeom prst="rect">
            <a:avLst/>
          </a:prstGeom>
          <a:noFill/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79388" y="692150"/>
            <a:ext cx="4187825" cy="5473700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История символики герба Нижнего Новгорода остается по сей день спорной. Одни историки считают, что гербом Нижнего Новгорода в XVI-XVII веках был лось, и только в XVIII веке герольдмейстеры переделали его в оленя. В указе 1666 года царя Алексея Михайловича об изготовлении гербового знамени говорится: "Печать Нижегородская, на ней лось ступает". 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537200" y="3595688"/>
            <a:ext cx="2713038" cy="2595562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Лось???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"Печать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Нижегородская, на ней лось ступает". </a:t>
            </a: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0" y="2928934"/>
            <a:ext cx="7429520" cy="3929066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711017" flipV="1">
            <a:off x="-1765234" y="1875974"/>
            <a:ext cx="12264239" cy="32035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0731" y="572017"/>
            <a:ext cx="9144000" cy="6858000"/>
          </a:xfrm>
          <a:prstGeom prst="roundRect">
            <a:avLst/>
          </a:prstGeom>
          <a:gradFill flip="none" rotWithShape="1">
            <a:gsLst>
              <a:gs pos="100000">
                <a:srgbClr val="FFEFD1">
                  <a:alpha val="0"/>
                </a:srgbClr>
              </a:gs>
              <a:gs pos="64999">
                <a:srgbClr val="F0EBD5">
                  <a:alpha val="23000"/>
                </a:srgbClr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8" name="Rectangle 4"/>
          <p:cNvSpPr>
            <a:spLocks noChangeArrowheads="1"/>
          </p:cNvSpPr>
          <p:nvPr/>
        </p:nvSpPr>
        <p:spPr bwMode="auto">
          <a:xfrm flipV="1">
            <a:off x="3924300" y="7245350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tabLst>
                <a:tab pos="3322638" algn="l"/>
              </a:tabLst>
            </a:pPr>
            <a:r>
              <a:rPr lang="ru-RU">
                <a:latin typeface="Calibri" pitchFamily="34" charset="0"/>
              </a:rPr>
              <a:t>Ю.А.Лебедеву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0" y="528638"/>
            <a:ext cx="4572000" cy="5473700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Бытописатель Владимир Гиляровский («дядя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Гиляй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») в очерке «Под Веселой козой» отмечал, что бурлаки называли нижегородский герб (красный олень с закинутыми на спину рогами и как-то весело приподнятой передней ногой)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-е-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селой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козой». Он казался им символом долгожданного отдыха (ведь до этого были долгие дни изнурительной работы, когда надо было тянуть баржи до самого Нижнего). </a:t>
            </a:r>
          </a:p>
        </p:txBody>
      </p:sp>
      <p:pic>
        <p:nvPicPr>
          <p:cNvPr id="3" name="Picture 4" descr="http://im5-tub-ru.yandex.net/i?id=313553367-50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700"/>
            <a:ext cx="4376738" cy="3297238"/>
          </a:xfrm>
          <a:prstGeom prst="rect">
            <a:avLst/>
          </a:prstGeom>
          <a:noFill/>
        </p:spPr>
      </p:pic>
      <p:pic>
        <p:nvPicPr>
          <p:cNvPr id="10" name="Picture 2" descr="http://im7-tub-ru.yandex.net/i?id=336701546-14-72&amp;n=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963" y="1865313"/>
            <a:ext cx="2846387" cy="2139950"/>
          </a:xfrm>
          <a:prstGeom prst="rect">
            <a:avLst/>
          </a:prstGeom>
          <a:noFill/>
        </p:spPr>
      </p:pic>
      <p:sp>
        <p:nvSpPr>
          <p:cNvPr id="9" name="Вертикальный свиток 8"/>
          <p:cNvSpPr/>
          <p:nvPr/>
        </p:nvSpPr>
        <p:spPr>
          <a:xfrm>
            <a:off x="6011863" y="4292600"/>
            <a:ext cx="2227262" cy="24511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-е-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селая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коза???»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0" y="2928934"/>
            <a:ext cx="7429520" cy="3929066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711017" flipV="1">
            <a:off x="-1765234" y="1875974"/>
            <a:ext cx="12264239" cy="32035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gradFill flip="none" rotWithShape="1">
            <a:gsLst>
              <a:gs pos="100000">
                <a:srgbClr val="FFEFD1">
                  <a:alpha val="0"/>
                </a:srgbClr>
              </a:gs>
              <a:gs pos="64999">
                <a:srgbClr val="F0EBD5">
                  <a:alpha val="23000"/>
                </a:srgbClr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42" name="Rectangle 4"/>
          <p:cNvSpPr>
            <a:spLocks noChangeArrowheads="1"/>
          </p:cNvSpPr>
          <p:nvPr/>
        </p:nvSpPr>
        <p:spPr bwMode="auto">
          <a:xfrm flipV="1">
            <a:off x="3924300" y="7245350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tabLst>
                <a:tab pos="3322638" algn="l"/>
              </a:tabLst>
            </a:pPr>
            <a:r>
              <a:rPr lang="ru-RU">
                <a:latin typeface="Calibri" pitchFamily="34" charset="0"/>
              </a:rPr>
              <a:t>Ю.А.Лебедеву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179388" y="692150"/>
            <a:ext cx="4187825" cy="5473700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Краеведы-географы Нижегородской области считают, что на гербе города изображен северный олень, который обитал на территории нашего  края до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XVI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века.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 descr="http://im7-tub-ru.yandex.net/i?id=216265240-50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146050"/>
            <a:ext cx="4359275" cy="3267075"/>
          </a:xfrm>
          <a:prstGeom prst="rect">
            <a:avLst/>
          </a:prstGeom>
          <a:noFill/>
        </p:spPr>
      </p:pic>
      <p:sp>
        <p:nvSpPr>
          <p:cNvPr id="9" name="Вертикальный свиток 8"/>
          <p:cNvSpPr/>
          <p:nvPr/>
        </p:nvSpPr>
        <p:spPr>
          <a:xfrm>
            <a:off x="5867400" y="4005263"/>
            <a:ext cx="2233613" cy="24257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Северный олень???».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0" y="2928934"/>
            <a:ext cx="7429520" cy="3929066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711017" flipV="1">
            <a:off x="-1765234" y="1875974"/>
            <a:ext cx="12264239" cy="32035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647699" y="1222141"/>
            <a:ext cx="9144000" cy="6858000"/>
          </a:xfrm>
          <a:prstGeom prst="roundRect">
            <a:avLst/>
          </a:prstGeom>
          <a:gradFill flip="none" rotWithShape="1">
            <a:gsLst>
              <a:gs pos="100000">
                <a:srgbClr val="FFEFD1">
                  <a:alpha val="0"/>
                </a:srgbClr>
              </a:gs>
              <a:gs pos="64999">
                <a:srgbClr val="F0EBD5">
                  <a:alpha val="23000"/>
                </a:srgbClr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66" name="Rectangle 4"/>
          <p:cNvSpPr>
            <a:spLocks noChangeArrowheads="1"/>
          </p:cNvSpPr>
          <p:nvPr/>
        </p:nvSpPr>
        <p:spPr bwMode="auto">
          <a:xfrm flipV="1">
            <a:off x="3924300" y="7245350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tabLst>
                <a:tab pos="3322638" algn="l"/>
              </a:tabLst>
            </a:pPr>
            <a:r>
              <a:rPr lang="ru-RU">
                <a:latin typeface="Calibri" pitchFamily="34" charset="0"/>
              </a:rPr>
              <a:t>Ю.А.Лебедеву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179388" y="692150"/>
            <a:ext cx="4187825" cy="5473700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Другие ученые полагают, что уже в XVII веке на гербе был изображен олень, ссылаясь при этом на "Роспись всем государевым печатям 1626 года", составленную в Посольском приказе после большого московского пожара 1626 года. В ней сказано: "Печать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Нижегородска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: олень, под оленем земля".</a:t>
            </a:r>
          </a:p>
        </p:txBody>
      </p:sp>
      <p:pic>
        <p:nvPicPr>
          <p:cNvPr id="5122" name="Picture 2" descr="http://im4-tub-ru.yandex.net/i?id=106092978-32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09538"/>
            <a:ext cx="4333875" cy="3255962"/>
          </a:xfrm>
          <a:prstGeom prst="rect">
            <a:avLst/>
          </a:prstGeom>
          <a:noFill/>
        </p:spPr>
      </p:pic>
      <p:sp>
        <p:nvSpPr>
          <p:cNvPr id="9" name="Вертикальный свиток 8"/>
          <p:cNvSpPr/>
          <p:nvPr/>
        </p:nvSpPr>
        <p:spPr>
          <a:xfrm>
            <a:off x="5761038" y="3789363"/>
            <a:ext cx="2735262" cy="2740025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Олень???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"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Печать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Нижегородска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: олень, под оленем земля".</a:t>
            </a:r>
          </a:p>
        </p:txBody>
      </p:sp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0" y="2928934"/>
            <a:ext cx="7429520" cy="3929066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711017" flipV="1">
            <a:off x="-1765234" y="1875974"/>
            <a:ext cx="12264239" cy="32035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-11600"/>
            <a:ext cx="9144000" cy="6858000"/>
          </a:xfrm>
          <a:prstGeom prst="roundRect">
            <a:avLst/>
          </a:prstGeom>
          <a:gradFill flip="none" rotWithShape="1">
            <a:gsLst>
              <a:gs pos="100000">
                <a:srgbClr val="FFEFD1">
                  <a:alpha val="0"/>
                </a:srgbClr>
              </a:gs>
              <a:gs pos="64999">
                <a:srgbClr val="F0EBD5">
                  <a:alpha val="23000"/>
                </a:srgbClr>
              </a:gs>
              <a:gs pos="100000">
                <a:srgbClr val="D1C39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90" name="Rectangle 4"/>
          <p:cNvSpPr>
            <a:spLocks noChangeArrowheads="1"/>
          </p:cNvSpPr>
          <p:nvPr/>
        </p:nvSpPr>
        <p:spPr bwMode="auto">
          <a:xfrm flipV="1">
            <a:off x="3924300" y="7245350"/>
            <a:ext cx="161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tabLst>
                <a:tab pos="3322638" algn="l"/>
              </a:tabLst>
            </a:pPr>
            <a:r>
              <a:rPr lang="ru-RU">
                <a:latin typeface="Calibri" pitchFamily="34" charset="0"/>
              </a:rPr>
              <a:t>Ю.А.Лебедеву</a:t>
            </a: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158750" y="188913"/>
            <a:ext cx="9144000" cy="5688012"/>
          </a:xfrm>
          <a:prstGeom prst="ellipseRibbon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В 1992 г. исторический герб был восстановлен (решением городского Совета народных депутатов №11/9 от 15.10.1992), но отличием герба 1992 г. является то, что щит был окружён золотыми дубовыми листьями, перевязанными лентой цветов национального флага России. Данный вариант герба вызывал немало нареканий у специалистов по геральдике и дизайну. Они говорили, то герб был таким, каким его нарисовали художники, и не отвечал геральдическим нормам.</a:t>
            </a:r>
          </a:p>
        </p:txBody>
      </p:sp>
      <p:pic>
        <p:nvPicPr>
          <p:cNvPr id="9" name="Рисунок 8" descr="Герб Нижнего Новгорода (1992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2963"/>
            <a:ext cx="23399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Другая версия герба Нижнего Новгорода (1992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652963"/>
            <a:ext cx="2274888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-23813" y="0"/>
            <a:ext cx="5824538" cy="6858000"/>
          </a:xfrm>
          <a:prstGeom prst="wave">
            <a:avLst>
              <a:gd name="adj1" fmla="val 12500"/>
              <a:gd name="adj2" fmla="val -25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Новая необходимость поменять герб и флаг Нижнего Новгорода возникла после того, как в 2005 году Геральдический совет при президенте России принял решение, что </a:t>
            </a:r>
            <a:r>
              <a:rPr lang="ru-RU" sz="2400" b="1" i="1" u="sng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на гербах всех административных центров регионов страны должно быть изображение короны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(такого изображения на прежнем гербе не было).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Также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 новым правилам 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 гербах муниципалитетов не должны присутствовать цвета государственного флага страны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(на прежнем нижегородском гербе они были). Новый герб был утвержден 20 декабря 2006.</a:t>
            </a:r>
          </a:p>
        </p:txBody>
      </p:sp>
      <p:pic>
        <p:nvPicPr>
          <p:cNvPr id="4" name="Рисунок 3" descr="Герб Нижнего Новгорода c 2006 г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0725" y="2133600"/>
            <a:ext cx="331152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412</TotalTime>
  <Words>567</Words>
  <Application>Microsoft Office PowerPoint</Application>
  <PresentationFormat>Экран (4:3)</PresentationFormat>
  <Paragraphs>56</Paragraphs>
  <Slides>12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Arial</vt:lpstr>
      <vt:lpstr>Times New Roman</vt:lpstr>
      <vt:lpstr>Monotype Corsiva</vt:lpstr>
      <vt:lpstr>Arial Narrow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Панкратова</dc:creator>
  <cp:lastModifiedBy>User</cp:lastModifiedBy>
  <cp:revision>44</cp:revision>
  <dcterms:created xsi:type="dcterms:W3CDTF">2012-08-31T04:55:20Z</dcterms:created>
  <dcterms:modified xsi:type="dcterms:W3CDTF">2013-02-19T20:30:25Z</dcterms:modified>
</cp:coreProperties>
</file>