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43"/>
  </p:notesMasterIdLst>
  <p:sldIdLst>
    <p:sldId id="341" r:id="rId2"/>
    <p:sldId id="295" r:id="rId3"/>
    <p:sldId id="298" r:id="rId4"/>
    <p:sldId id="296" r:id="rId5"/>
    <p:sldId id="345" r:id="rId6"/>
    <p:sldId id="301" r:id="rId7"/>
    <p:sldId id="302" r:id="rId8"/>
    <p:sldId id="304" r:id="rId9"/>
    <p:sldId id="303" r:id="rId10"/>
    <p:sldId id="299" r:id="rId11"/>
    <p:sldId id="325" r:id="rId12"/>
    <p:sldId id="306" r:id="rId13"/>
    <p:sldId id="344" r:id="rId14"/>
    <p:sldId id="338" r:id="rId15"/>
    <p:sldId id="339" r:id="rId16"/>
    <p:sldId id="340" r:id="rId17"/>
    <p:sldId id="307" r:id="rId18"/>
    <p:sldId id="308" r:id="rId19"/>
    <p:sldId id="309" r:id="rId20"/>
    <p:sldId id="310" r:id="rId21"/>
    <p:sldId id="311" r:id="rId22"/>
    <p:sldId id="346" r:id="rId23"/>
    <p:sldId id="347" r:id="rId24"/>
    <p:sldId id="342" r:id="rId25"/>
    <p:sldId id="314" r:id="rId26"/>
    <p:sldId id="318" r:id="rId27"/>
    <p:sldId id="326" r:id="rId28"/>
    <p:sldId id="327" r:id="rId29"/>
    <p:sldId id="328" r:id="rId30"/>
    <p:sldId id="329" r:id="rId31"/>
    <p:sldId id="330" r:id="rId32"/>
    <p:sldId id="348" r:id="rId33"/>
    <p:sldId id="349" r:id="rId34"/>
    <p:sldId id="350" r:id="rId35"/>
    <p:sldId id="343" r:id="rId36"/>
    <p:sldId id="331" r:id="rId37"/>
    <p:sldId id="320" r:id="rId38"/>
    <p:sldId id="334" r:id="rId39"/>
    <p:sldId id="335" r:id="rId40"/>
    <p:sldId id="336" r:id="rId41"/>
    <p:sldId id="337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5pPr>
    <a:lvl6pPr marL="2286000" algn="l" defTabSz="914400" rtl="0" eaLnBrk="1" latinLnBrk="0" hangingPunct="1"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6pPr>
    <a:lvl7pPr marL="2743200" algn="l" defTabSz="914400" rtl="0" eaLnBrk="1" latinLnBrk="0" hangingPunct="1"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7pPr>
    <a:lvl8pPr marL="3200400" algn="l" defTabSz="914400" rtl="0" eaLnBrk="1" latinLnBrk="0" hangingPunct="1"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8pPr>
    <a:lvl9pPr marL="3657600" algn="l" defTabSz="914400" rtl="0" eaLnBrk="1" latinLnBrk="0" hangingPunct="1">
      <a:defRPr sz="2800" b="1" i="1" kern="1200">
        <a:solidFill>
          <a:schemeClr val="tx1"/>
        </a:solidFill>
        <a:latin typeface="CentSchbook Win95BT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663300"/>
    <a:srgbClr val="FF3300"/>
    <a:srgbClr val="660033"/>
    <a:srgbClr val="CC3300"/>
    <a:srgbClr val="54411C"/>
    <a:srgbClr val="000000"/>
    <a:srgbClr val="FF9999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28" autoAdjust="0"/>
  </p:normalViewPr>
  <p:slideViewPr>
    <p:cSldViewPr>
      <p:cViewPr>
        <p:scale>
          <a:sx n="75" d="100"/>
          <a:sy n="75" d="100"/>
        </p:scale>
        <p:origin x="-1340" y="-5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Schbook Win95BT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Schbook Win95BT" pitchFamily="18" charset="0"/>
                <a:cs typeface="+mn-cs"/>
              </a:defRPr>
            </a:lvl1pPr>
          </a:lstStyle>
          <a:p>
            <a:pPr>
              <a:defRPr/>
            </a:pPr>
            <a:fld id="{E96C0C30-DB22-4629-897A-EC95A05F809A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Schbook Win95BT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Schbook Win95BT" pitchFamily="18" charset="0"/>
                <a:cs typeface="+mn-cs"/>
              </a:defRPr>
            </a:lvl1pPr>
          </a:lstStyle>
          <a:p>
            <a:pPr>
              <a:defRPr/>
            </a:pPr>
            <a:fld id="{0A4B043A-BE65-4E7C-B464-24ADDB81A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67F29C-500F-4BCC-9637-AEED8927BACE}" type="slidenum">
              <a:rPr lang="ru-RU" smtClean="0">
                <a:latin typeface="CentSchbook Win95BT"/>
                <a:cs typeface="Arial" charset="0"/>
              </a:rPr>
              <a:pPr/>
              <a:t>16</a:t>
            </a:fld>
            <a:endParaRPr lang="ru-RU" smtClean="0">
              <a:latin typeface="CentSchbook Win95BT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B6F9D3-FAD5-4924-9A26-874D8B73EB1E}" type="slidenum">
              <a:rPr lang="en-GB" smtClean="0">
                <a:latin typeface="CentSchbook Win95BT"/>
                <a:cs typeface="Arial" charset="0"/>
              </a:rPr>
              <a:pPr/>
              <a:t>22</a:t>
            </a:fld>
            <a:endParaRPr lang="en-GB" smtClean="0">
              <a:latin typeface="CentSchbook Win95BT"/>
              <a:cs typeface="Arial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95325"/>
            <a:ext cx="4573587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0370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7 h 1912"/>
              <a:gd name="T4" fmla="*/ 0 w 1588"/>
              <a:gd name="T5" fmla="*/ 2147483647 h 1912"/>
              <a:gd name="T6" fmla="*/ 0 w 1588"/>
              <a:gd name="T7" fmla="*/ 2147483647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>
              <a:latin typeface="CentSchbook Win95BT" pitchFamily="18" charset="0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E4912-FF7F-422F-8045-0A18BF804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6EC66-AA45-4757-8E25-BC30E6410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39278-47D3-40E7-B9A2-A27551728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13D21-CC6E-403B-A73B-8A56EE593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A46A0-8317-4E1D-8893-2AE526FD4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F3DA8-87D6-44C3-B68D-F6261E5EB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E730D-8698-4357-B631-A68A7400C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92FC0-0163-4137-95E7-B6C31F55C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F5F2-CA84-40BE-920F-4C2330C46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E82B5-9A00-4550-89F5-EBF0C528F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1FA60-0803-4AAE-8326-3B1798C0D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808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C9FAD7-148A-49CC-8993-365F7B0A7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58;&#1086;&#1087;-&#1090;&#1086;&#1087;%20&#1090;&#1086;&#1087;&#1072;&#1077;&#1090;%20&#1084;&#1072;&#1083;&#1099;&#1096;.mp3" TargetMode="Externa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64;&#1072;&#1087;&#1086;&#1082;&#1083;&#1103;&#1082;.wma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55;&#1072;&#1088;&#1086;&#1074;&#1086;&#1079;&#1080;&#1082;%20&#1080;&#1079;%20&#1056;&#1086;&#1084;&#1072;&#1096;&#1082;&#1086;&#1074;&#1086;.mp3" TargetMode="Externa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Relationship Id="rId1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55;&#1072;&#1088;&#1086;&#1074;&#1086;&#1079;&#1080;&#1082;%20&#1080;&#1079;%20&#1056;&#1086;&#1084;&#1072;&#1096;&#1082;&#1086;&#1074;&#1086;.mp3" TargetMode="External"/><Relationship Id="rId6" Type="http://schemas.openxmlformats.org/officeDocument/2006/relationships/image" Target="../media/image53.jpeg"/><Relationship Id="rId11" Type="http://schemas.openxmlformats.org/officeDocument/2006/relationships/image" Target="../media/image58.pn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63;&#1072;&#1089;&#1090;&#1091;&#1096;&#1082;&#1080;.mp3" TargetMode="Externa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12" Type="http://schemas.openxmlformats.org/officeDocument/2006/relationships/image" Target="../media/image7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55;&#1072;&#1088;&#1086;&#1074;&#1086;&#1079;&#1080;&#1082;%20&#1080;&#1079;%20&#1056;&#1086;&#1084;&#1072;&#1096;&#1082;&#1086;&#1074;&#1086;.mp3" TargetMode="External"/><Relationship Id="rId6" Type="http://schemas.openxmlformats.org/officeDocument/2006/relationships/image" Target="../media/image69.jpeg"/><Relationship Id="rId11" Type="http://schemas.openxmlformats.org/officeDocument/2006/relationships/image" Target="../media/image74.jpeg"/><Relationship Id="rId5" Type="http://schemas.openxmlformats.org/officeDocument/2006/relationships/image" Target="../media/image68.jpeg"/><Relationship Id="rId10" Type="http://schemas.openxmlformats.org/officeDocument/2006/relationships/image" Target="../media/image73.jpeg"/><Relationship Id="rId4" Type="http://schemas.openxmlformats.org/officeDocument/2006/relationships/image" Target="../media/image67.jpeg"/><Relationship Id="rId9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6.jpeg"/><Relationship Id="rId12" Type="http://schemas.openxmlformats.org/officeDocument/2006/relationships/image" Target="../media/image26.png"/><Relationship Id="rId2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55;&#1072;&#1088;&#1086;&#1074;&#1086;&#1079;&#1080;&#1082;%20&#1080;&#1079;%20&#1056;&#1086;&#1084;&#1072;&#1096;&#1082;&#1086;&#1074;&#1086;.mp3" TargetMode="External"/><Relationship Id="rId1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58;&#1072;&#1085;&#1077;&#1094;%20&#1084;&#1072;&#1083;&#1077;&#1085;&#1100;&#1082;&#1080;&#1093;%20&#1091;&#1090;&#1103;&#1090;.mp3" TargetMode="External"/><Relationship Id="rId6" Type="http://schemas.openxmlformats.org/officeDocument/2006/relationships/image" Target="../media/image95.jpeg"/><Relationship Id="rId11" Type="http://schemas.openxmlformats.org/officeDocument/2006/relationships/image" Target="../media/image100.jpeg"/><Relationship Id="rId5" Type="http://schemas.openxmlformats.org/officeDocument/2006/relationships/image" Target="../media/image94.jpeg"/><Relationship Id="rId10" Type="http://schemas.openxmlformats.org/officeDocument/2006/relationships/image" Target="../media/image99.jpeg"/><Relationship Id="rId4" Type="http://schemas.openxmlformats.org/officeDocument/2006/relationships/image" Target="../media/image93.jpeg"/><Relationship Id="rId9" Type="http://schemas.openxmlformats.org/officeDocument/2006/relationships/image" Target="../media/image9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ata\(d)%20movi\!!!Festival\__Temp\632720\230-709-731.%20&#1052;&#1091;&#1088;&#1072;&#1096;&#1082;&#1080;&#1085;&#1072;%20&#1069;.&#1053;.%20&#1055;&#1086;&#1089;&#1074;&#1103;&#1097;&#1077;&#1085;&#1080;&#1077;%20&#1074;%20&#1091;&#1095;&#1077;&#1085;&#1080;&#1082;&#1080;\&#1055;&#1088;&#1077;&#1079;&#1077;&#1085;&#1090;&#1072;&#1094;&#1080;&#1103;%20&#1055;&#1086;&#1089;&#1074;&#1103;&#1097;&#1077;&#1085;&#1080;&#1077;%20&#1074;%20&#1091;&#1095;&#1077;&#1085;&#1080;&#1082;&#1080;\&#1055;&#1077;&#1088;&#1074;&#1086;&#1082;&#1083;&#1072;&#1096;&#1082;&#1072;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6" descr="user pos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65246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72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Посвящение</a:t>
            </a:r>
            <a:br>
              <a:rPr lang="ru-RU" sz="72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в ученики</a:t>
            </a:r>
            <a:br>
              <a:rPr lang="ru-RU" sz="72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72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1 «А» класс ГБОУ ЦО № 1085</a:t>
            </a:r>
            <a:r>
              <a:rPr lang="ru-RU" sz="3600" b="1" dirty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79388" y="5157788"/>
            <a:ext cx="896461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solidFill>
                  <a:srgbClr val="663300"/>
                </a:solidFill>
                <a:latin typeface="Arial" charset="0"/>
              </a:rPr>
              <a:t>Учитель: Мурашкина Эльвира Наильевна</a:t>
            </a:r>
            <a:endParaRPr lang="ru-RU" sz="2000">
              <a:solidFill>
                <a:srgbClr val="663300"/>
              </a:solidFill>
              <a:latin typeface="Arial" charset="0"/>
            </a:endParaRPr>
          </a:p>
          <a:p>
            <a:pPr algn="r"/>
            <a:endParaRPr lang="ru-RU" sz="2000">
              <a:solidFill>
                <a:srgbClr val="663300"/>
              </a:solidFill>
              <a:latin typeface="Arial" charset="0"/>
            </a:endParaRPr>
          </a:p>
          <a:p>
            <a:pPr algn="r"/>
            <a:r>
              <a:rPr lang="ru-RU" sz="3200">
                <a:solidFill>
                  <a:srgbClr val="663300"/>
                </a:solidFill>
                <a:latin typeface="Georgia" pitchFamily="18" charset="0"/>
              </a:rPr>
              <a:t>14 сентября 2011 года    </a:t>
            </a:r>
            <a:endParaRPr lang="ru-RU">
              <a:solidFill>
                <a:srgbClr val="6633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2" descr="http://t2.gstatic.com/images?q=tbn:ANd9GcQfBZbFfLwBSMYL4QZeIKj-BfhLsiJne-SxEPd2Lqq0SYEn-FIoM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14313" y="2786063"/>
            <a:ext cx="14224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i="0">
                <a:solidFill>
                  <a:srgbClr val="FF0000"/>
                </a:solidFill>
                <a:latin typeface="Arial" charset="0"/>
              </a:rPr>
              <a:t>Ш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000250" y="2786063"/>
            <a:ext cx="936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i="0">
                <a:solidFill>
                  <a:srgbClr val="FF0000"/>
                </a:solidFill>
                <a:latin typeface="Arial" charset="0"/>
              </a:rPr>
              <a:t>К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357563" y="2786063"/>
            <a:ext cx="838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i="0">
                <a:solidFill>
                  <a:srgbClr val="FF0000"/>
                </a:solidFill>
                <a:latin typeface="Arial" charset="0"/>
              </a:rPr>
              <a:t>О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857750" y="2786063"/>
            <a:ext cx="10493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i="0">
                <a:solidFill>
                  <a:srgbClr val="FF0000"/>
                </a:solidFill>
                <a:latin typeface="Arial" charset="0"/>
              </a:rPr>
              <a:t>Л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143625" y="2786063"/>
            <a:ext cx="10747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i="0">
                <a:solidFill>
                  <a:srgbClr val="FF0000"/>
                </a:solidFill>
                <a:latin typeface="Arial" charset="0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0" descr="http://static.colnyshko.ru/big/596b7cf0c7bccab63ded2f54878273af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Песенка первоклассника</a:t>
            </a:r>
            <a:endParaRPr lang="ru-RU" dirty="0"/>
          </a:p>
        </p:txBody>
      </p:sp>
      <p:pic>
        <p:nvPicPr>
          <p:cNvPr id="4" name="Топ-топ топает малы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9750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2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http://bayun.ru/covers/4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www.stihi.ru/pics/2010/02/14/19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857628"/>
            <a:ext cx="241306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8" name="Picture 8" descr="http://t0.gstatic.com/images?q=tbn:ANd9GcSZSMXsIXArPkylJMywZmiVgFJwVzhjGHGS-dw_EUAHp5GGUIPCnqvVfjj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0"/>
            <a:ext cx="3214710" cy="2141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0" name="Picture 10" descr="http://pisar.ru/wp-content/uploads/2011/02/Shapoklja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3643314"/>
            <a:ext cx="2285999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2" name="Picture 12" descr="http://4.bp.blogspot.com/_FocOLsKVRa8/SbZsxRZOkBI/AAAAAAAAB7Y/RiSZiYyrZ0g/s320/%D1%88%D0%B0%D0%BF%D0%BE%D0%BA%D0%BB%D1%8F%D0%BA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214290"/>
            <a:ext cx="1762130" cy="1585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4" name="Picture 14" descr="http://kinoplay.narod.ru/images/zlodei/shapoklya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9322" y="4429132"/>
            <a:ext cx="2857513" cy="2143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Шапокля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323850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9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4" descr="Рисунок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138" y="620713"/>
            <a:ext cx="83216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59338" y="1125538"/>
            <a:ext cx="3384550" cy="40306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теперь, </a:t>
            </a:r>
          </a:p>
          <a:p>
            <a:pPr algn="ctr"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дорогие друзья, </a:t>
            </a:r>
          </a:p>
          <a:p>
            <a:pPr algn="ctr"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отправляемся </a:t>
            </a:r>
          </a:p>
          <a:p>
            <a:pPr algn="ctr"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путь, навстречу интересным</a:t>
            </a:r>
          </a:p>
          <a:p>
            <a:pPr algn="ctr"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испытаниям!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0" descr="Фоны для оформле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384300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Станция «Литературная»</a:t>
            </a:r>
          </a:p>
        </p:txBody>
      </p:sp>
      <p:pic>
        <p:nvPicPr>
          <p:cNvPr id="5" name="Picture 46" descr="http://detsad-kitty.ru/uploads/posts/2011-01/1296472502_parovozik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500188"/>
            <a:ext cx="8858250" cy="39290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nna\Рабочий стол\1 класс 2011 (E)\1 (82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002120">
            <a:off x="7375934" y="2778633"/>
            <a:ext cx="836183" cy="1104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Documents and Settings\anna\Рабочий стол\1 класс 2011 (E)\1 (82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716724">
            <a:off x="3493529" y="3263723"/>
            <a:ext cx="871057" cy="11102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Documents and Settings\anna\Рабочий стол\1 класс 2011 (E)\1 (82)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72015" y="3357562"/>
            <a:ext cx="784106" cy="1050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C:\Documents and Settings\anna\Рабочий стол\1 класс 2011 (E)\1 (83)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43438" y="3357562"/>
            <a:ext cx="696584" cy="1118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Documents and Settings\anna\Рабочий стол\1 класс 2011 (E)\1 (89)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57818" y="3214686"/>
            <a:ext cx="642942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C:\Documents and Settings\anna\Рабочий стол\1 класс 2011 (E)\1 (89)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273681">
            <a:off x="1596495" y="2200737"/>
            <a:ext cx="841135" cy="965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C:\Documents and Settings\anna\Рабочий стол\1 класс 2011 (E)\1 (91)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637814">
            <a:off x="2592991" y="3123618"/>
            <a:ext cx="886184" cy="1087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C:\Documents and Settings\anna\Рабочий стол\1 класс 2011 (E)\1 (89)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20748374">
            <a:off x="6784744" y="3285202"/>
            <a:ext cx="700943" cy="951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H:\Открытый урок 1 А\фото 1 класс уроки\CIMG0079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15725352">
            <a:off x="8000719" y="2964563"/>
            <a:ext cx="1045519" cy="621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Паровозик из Ромашков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179388" y="5805488"/>
            <a:ext cx="8731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1" descr="H:\картинки к празднику\попуга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248" y="3645024"/>
            <a:ext cx="2000250" cy="295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2" name="Picture 12" descr="H:\картинки к празднику\кот в сапогах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005064"/>
            <a:ext cx="2381250" cy="2605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3" name="Picture 13" descr="H:\картинки к празднику\гена и чебураш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260648"/>
            <a:ext cx="3573463" cy="2538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4" name="Picture 14" descr="H:\картинки к празднику\красная шапочк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2996952"/>
            <a:ext cx="1944688" cy="3024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5" name="Picture 15" descr="H:\картинки к празднику\леопольд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332656"/>
            <a:ext cx="2703512" cy="2447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Picture 44" descr="http://karandashik.ucoz.ru/_ld/3/822166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627313" y="1773238"/>
            <a:ext cx="43576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endParaRPr lang="ru-RU" sz="4400" i="0" kern="0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eaLnBrk="0" hangingPunct="0">
              <a:defRPr/>
            </a:pPr>
            <a:endParaRPr lang="ru-RU" sz="4400" i="0" kern="0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eaLnBrk="0" hangingPunct="0">
              <a:defRPr/>
            </a:pPr>
            <a:endParaRPr lang="ru-RU" sz="4400" i="0" kern="0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 eaLnBrk="0" hangingPunct="0">
              <a:defRPr/>
            </a:pPr>
            <a:endParaRPr lang="ru-RU" sz="4400" b="0" i="0" kern="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4400" i="0" kern="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Станция</a:t>
            </a:r>
          </a:p>
          <a:p>
            <a:pPr algn="ctr" eaLnBrk="0" hangingPunct="0">
              <a:defRPr/>
            </a:pPr>
            <a:endParaRPr lang="ru-RU" sz="4400" i="0" kern="0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4400" i="0" kern="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i="0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400" i="0" kern="0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Загадкино</a:t>
            </a:r>
            <a:r>
              <a:rPr lang="ru-RU" sz="4400" i="0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pPr algn="ctr" eaLnBrk="0" hangingPunct="0">
              <a:defRPr/>
            </a:pPr>
            <a:r>
              <a:rPr lang="ru-RU" sz="4400" b="0" i="0" kern="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  <a:p>
            <a:pPr algn="ctr" eaLnBrk="0" hangingPunct="0">
              <a:defRPr/>
            </a:pPr>
            <a:endParaRPr lang="ru-RU" sz="4400" i="0" kern="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4400" i="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«</a:t>
            </a:r>
            <a:r>
              <a:rPr lang="ru-RU" sz="4400" i="0" kern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Загадкино</a:t>
            </a:r>
            <a:r>
              <a:rPr lang="ru-RU" sz="4400" i="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»</a:t>
            </a:r>
          </a:p>
        </p:txBody>
      </p:sp>
      <p:pic>
        <p:nvPicPr>
          <p:cNvPr id="9" name="Рисунок 8" descr="H:\ШКОЛА\ФОТИК\1А\IMG_274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5214950"/>
            <a:ext cx="704850" cy="941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H:\ШКОЛА\ФОТИК\1А\IMG_274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667584">
            <a:off x="6683404" y="5014019"/>
            <a:ext cx="760565" cy="933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Documents and Settings\anna\Рабочий стол\1 класс 2011 (E)\1 (101)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5286388"/>
            <a:ext cx="785818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H:\Открытый урок 1 А\фото 1 класс уроки\CIMG0006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754172">
            <a:off x="3500430" y="5143512"/>
            <a:ext cx="883209" cy="942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H:\Открытый урок 1 А\фото 1 класс уроки\CIMG0016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838952">
            <a:off x="7515691" y="4794488"/>
            <a:ext cx="822470" cy="87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G:\фото 1 класс уроки\CIMG0018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7323599">
            <a:off x="2550394" y="4946550"/>
            <a:ext cx="928688" cy="773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286000" y="2736850"/>
            <a:ext cx="45720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i="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Станция </a:t>
            </a:r>
          </a:p>
          <a:p>
            <a:pPr algn="ctr" eaLnBrk="0" hangingPunct="0">
              <a:defRPr/>
            </a:pPr>
            <a:endParaRPr lang="ru-RU" i="0" kern="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Паровозик из Ромашков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07950" y="5781675"/>
            <a:ext cx="95885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4" descr="Фоны для сай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1357313" y="785813"/>
            <a:ext cx="6429375" cy="2000250"/>
          </a:xfrm>
          <a:solidFill>
            <a:schemeClr val="tx2"/>
          </a:solidFill>
        </p:spPr>
        <p:txBody>
          <a:bodyPr/>
          <a:lstStyle/>
          <a:p>
            <a:pPr algn="ctr">
              <a:buFontTx/>
              <a:buNone/>
            </a:pPr>
            <a:r>
              <a:rPr lang="ru-RU" b="1" smtClean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  <a:t>Тридцать три сестрички</a:t>
            </a:r>
            <a:br>
              <a:rPr lang="ru-RU" b="1" smtClean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</a:br>
            <a:r>
              <a:rPr lang="ru-RU" b="1" smtClean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  <a:t>Ростом невелички.</a:t>
            </a:r>
            <a:br>
              <a:rPr lang="ru-RU" b="1" smtClean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</a:br>
            <a:r>
              <a:rPr lang="ru-RU" b="1" smtClean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  <a:t>Если знаешь их секрет,</a:t>
            </a:r>
            <a:br>
              <a:rPr lang="ru-RU" b="1" smtClean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</a:br>
            <a:r>
              <a:rPr lang="ru-RU" b="1" smtClean="0">
                <a:solidFill>
                  <a:srgbClr val="0070C0"/>
                </a:solidFill>
                <a:effectLst/>
                <a:latin typeface="Arial" charset="0"/>
                <a:cs typeface="Arial" charset="0"/>
              </a:rPr>
              <a:t>То на все найдешь ответ.</a:t>
            </a:r>
          </a:p>
          <a:p>
            <a:pPr algn="ctr">
              <a:buFontTx/>
              <a:buNone/>
            </a:pPr>
            <a:r>
              <a:rPr lang="ru-RU" b="1" smtClean="0">
                <a:solidFill>
                  <a:srgbClr val="FF3300"/>
                </a:solidFill>
                <a:effectLst/>
                <a:latin typeface="Arial" charset="0"/>
                <a:cs typeface="Arial" charset="0"/>
              </a:rPr>
              <a:t/>
            </a:r>
            <a:br>
              <a:rPr lang="ru-RU" b="1" smtClean="0">
                <a:solidFill>
                  <a:srgbClr val="FF3300"/>
                </a:solidFill>
                <a:effectLst/>
                <a:latin typeface="Arial" charset="0"/>
                <a:cs typeface="Arial" charset="0"/>
              </a:rPr>
            </a:br>
            <a:endParaRPr lang="ru-RU" b="1" smtClean="0">
              <a:solidFill>
                <a:srgbClr val="FF330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57188" y="3214688"/>
            <a:ext cx="135731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9600" i="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928813" y="4929188"/>
            <a:ext cx="135731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9600" i="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7572375" y="3357563"/>
            <a:ext cx="13573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9600" i="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</a:t>
            </a: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5572125" y="4857750"/>
            <a:ext cx="135731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9600" i="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3857625" y="3357563"/>
            <a:ext cx="13573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9600" i="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4" descr="Фоны для сайт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285875" y="785813"/>
            <a:ext cx="6429375" cy="20716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ru-RU" sz="3200" i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Грамоты не знаю, </a:t>
            </a:r>
            <a:b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 весь век пишу.</a:t>
            </a: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200" i="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book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071810"/>
            <a:ext cx="4183601" cy="3651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4" descr="Фоны для сай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285875" y="785813"/>
            <a:ext cx="6429375" cy="20716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Пишет он, когда диктуют,</a:t>
            </a:r>
            <a:b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Он и чертит и рисует.</a:t>
            </a:r>
            <a:b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 сегодня вечерком</a:t>
            </a:r>
            <a:b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Он раскрасит мне альбом. </a:t>
            </a:r>
            <a:endParaRPr lang="ru-RU" sz="3200" i="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v25ani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643188"/>
            <a:ext cx="4000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1 сентябр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00563" y="1571625"/>
            <a:ext cx="4000500" cy="3754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Вот наступил долгожданный </a:t>
            </a:r>
          </a:p>
          <a:p>
            <a:pPr algn="ctr"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день! </a:t>
            </a:r>
          </a:p>
          <a:p>
            <a:pPr algn="ctr"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Сегодня мы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посвящаем в ученики наших ПЕРВОКЛАШЕК!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4" descr="Фоны для сайт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357313" y="785813"/>
            <a:ext cx="6429375" cy="20002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То я в клетку, то в линейку,</a:t>
            </a:r>
            <a:b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Написать на мне сумей-ка,</a:t>
            </a:r>
            <a:b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Можешь и нарисовать,</a:t>
            </a:r>
            <a:b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Называюсь я… 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4" name="Picture 6" descr="http://cdn.gollos.com/3772/Prod/1107094/Logo/6380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6088" y="2924175"/>
            <a:ext cx="3171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4" descr="Фоны для сайт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57188" y="214313"/>
            <a:ext cx="5214937" cy="50720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Я тетрадочку открою</a:t>
            </a: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 как надо положу.</a:t>
            </a: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Я друзья от вас не скрою:</a:t>
            </a: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Ручку я вот так держу, </a:t>
            </a: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Сяду прямо – не согнусь, </a:t>
            </a: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За работу я примусь.</a:t>
            </a:r>
          </a:p>
          <a:p>
            <a:pPr algn="ctr">
              <a:defRPr/>
            </a:pP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5)Новый дом несу в руке,</a:t>
            </a:r>
            <a:b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Двери дома – на замке.</a:t>
            </a:r>
            <a:b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Тут жильцы бумажные,</a:t>
            </a:r>
            <a:b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Все ужасно важные.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endParaRPr lang="ru-RU" i="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0" kern="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endParaRPr lang="ru-RU" sz="3200" i="0" kern="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6" descr="http://powerpoint4you.ru/wp-content/uploads/2011/08/pre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548090"/>
            <a:ext cx="3571868" cy="3286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9"/>
          <p:cNvSpPr txBox="1">
            <a:spLocks noChangeArrowheads="1"/>
          </p:cNvSpPr>
          <p:nvPr/>
        </p:nvSpPr>
        <p:spPr bwMode="auto">
          <a:xfrm>
            <a:off x="1331913" y="333375"/>
            <a:ext cx="8135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chemeClr val="accent4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Игра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«Собери портфель»</a:t>
            </a:r>
          </a:p>
        </p:txBody>
      </p:sp>
      <p:pic>
        <p:nvPicPr>
          <p:cNvPr id="36866" name="Picture 2" descr="H:\Новая папка (2)\f1373179c1c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908050"/>
            <a:ext cx="6227763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Переменка.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Весёлые частушки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 descr="H:\картинки к празднику\4%20&amp;%205th%20Grade%20Chorus%20image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916113"/>
            <a:ext cx="4340225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Част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1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0" descr="Фоны для оформле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92100"/>
            <a:ext cx="7786687" cy="13843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Станция «Математическая»</a:t>
            </a:r>
            <a:endParaRPr lang="ru-RU" dirty="0"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2" descr="http://www.doktorpapa.ru/blog/wp-content/uploads/2010/05/pa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7313"/>
            <a:ext cx="9144000" cy="3122612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nna\Рабочий стол\1 класс 2011 (E)\1 (96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819404">
            <a:off x="1213131" y="2076912"/>
            <a:ext cx="857256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Documents and Settings\anna\Рабочий стол\1 класс 2011 (E)\1 (104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72364">
            <a:off x="7643834" y="2643182"/>
            <a:ext cx="857256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Documents and Settings\anna\Рабочий стол\1 класс 2011 (E)\1 (104)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7422" y="2500306"/>
            <a:ext cx="857256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C:\Documents and Settings\anna\Рабочий стол\1 класс 2011 (E)\1 (98)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4876" y="2571744"/>
            <a:ext cx="785818" cy="9763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C:\Documents and Settings\anna\Рабочий стол\1 класс 2011 (E)\1 (162)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1421228">
            <a:off x="6788835" y="2571684"/>
            <a:ext cx="785818" cy="1001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H:\ШКОЛА\ФОТИК\1А\IMG_2770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86116" y="2500306"/>
            <a:ext cx="857256" cy="985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G:\фото 1 класс уроки\CIMG0013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428897">
            <a:off x="5580113" y="2636912"/>
            <a:ext cx="864096" cy="8972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Паровозик из Ромашков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250825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6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6" descr="Фоны для сай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19050"/>
            <a:ext cx="935831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Овал 8"/>
          <p:cNvSpPr>
            <a:spLocks noChangeArrowheads="1"/>
          </p:cNvSpPr>
          <p:nvPr/>
        </p:nvSpPr>
        <p:spPr bwMode="auto">
          <a:xfrm>
            <a:off x="1928813" y="1000125"/>
            <a:ext cx="5500687" cy="5143500"/>
          </a:xfrm>
          <a:prstGeom prst="ellipse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3" name="Овал 9"/>
          <p:cNvSpPr>
            <a:spLocks noChangeArrowheads="1"/>
          </p:cNvSpPr>
          <p:nvPr/>
        </p:nvSpPr>
        <p:spPr bwMode="auto">
          <a:xfrm>
            <a:off x="5357813" y="2214563"/>
            <a:ext cx="1071562" cy="1000125"/>
          </a:xfrm>
          <a:prstGeom prst="ellipse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4" name="Овал 10"/>
          <p:cNvSpPr>
            <a:spLocks noChangeArrowheads="1"/>
          </p:cNvSpPr>
          <p:nvPr/>
        </p:nvSpPr>
        <p:spPr bwMode="auto">
          <a:xfrm>
            <a:off x="3071813" y="2286000"/>
            <a:ext cx="1071562" cy="1000125"/>
          </a:xfrm>
          <a:prstGeom prst="ellipse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Овал 12"/>
          <p:cNvSpPr>
            <a:spLocks noChangeArrowheads="1"/>
          </p:cNvSpPr>
          <p:nvPr/>
        </p:nvSpPr>
        <p:spPr bwMode="auto">
          <a:xfrm>
            <a:off x="3214688" y="2643188"/>
            <a:ext cx="357187" cy="357187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6" name="Равнобедренный треугольник 13"/>
          <p:cNvSpPr>
            <a:spLocks noChangeArrowheads="1"/>
          </p:cNvSpPr>
          <p:nvPr/>
        </p:nvSpPr>
        <p:spPr bwMode="auto">
          <a:xfrm rot="2638457">
            <a:off x="6048375" y="517525"/>
            <a:ext cx="2047875" cy="1376363"/>
          </a:xfrm>
          <a:prstGeom prst="triangle">
            <a:avLst>
              <a:gd name="adj" fmla="val 51000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7" name="Равнобедренный треугольник 14"/>
          <p:cNvSpPr>
            <a:spLocks noChangeArrowheads="1"/>
          </p:cNvSpPr>
          <p:nvPr/>
        </p:nvSpPr>
        <p:spPr bwMode="auto">
          <a:xfrm rot="-2699218">
            <a:off x="993775" y="474663"/>
            <a:ext cx="2071688" cy="1622425"/>
          </a:xfrm>
          <a:prstGeom prst="triangle">
            <a:avLst>
              <a:gd name="adj" fmla="val 50000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8" name="Равнобедренный треугольник 15"/>
          <p:cNvSpPr>
            <a:spLocks noChangeArrowheads="1"/>
          </p:cNvSpPr>
          <p:nvPr/>
        </p:nvSpPr>
        <p:spPr bwMode="auto">
          <a:xfrm rot="10800000">
            <a:off x="3500438" y="4929188"/>
            <a:ext cx="2286000" cy="85725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9" name="Прямоугольник 16"/>
          <p:cNvSpPr>
            <a:spLocks noChangeArrowheads="1"/>
          </p:cNvSpPr>
          <p:nvPr/>
        </p:nvSpPr>
        <p:spPr bwMode="auto">
          <a:xfrm>
            <a:off x="4143375" y="3643313"/>
            <a:ext cx="1500188" cy="642937"/>
          </a:xfrm>
          <a:prstGeom prst="rect">
            <a:avLst/>
          </a:prstGeom>
          <a:solidFill>
            <a:srgbClr val="FF99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0" name="Овал 17"/>
          <p:cNvSpPr>
            <a:spLocks noChangeArrowheads="1"/>
          </p:cNvSpPr>
          <p:nvPr/>
        </p:nvSpPr>
        <p:spPr bwMode="auto">
          <a:xfrm>
            <a:off x="5143500" y="3857625"/>
            <a:ext cx="285750" cy="214313"/>
          </a:xfrm>
          <a:prstGeom prst="ellipse">
            <a:avLst/>
          </a:prstGeom>
          <a:solidFill>
            <a:srgbClr val="0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1" name="Овал 18"/>
          <p:cNvSpPr>
            <a:spLocks noChangeArrowheads="1"/>
          </p:cNvSpPr>
          <p:nvPr/>
        </p:nvSpPr>
        <p:spPr bwMode="auto">
          <a:xfrm>
            <a:off x="4429125" y="3857625"/>
            <a:ext cx="285750" cy="214313"/>
          </a:xfrm>
          <a:prstGeom prst="ellipse">
            <a:avLst/>
          </a:prstGeom>
          <a:solidFill>
            <a:srgbClr val="0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2" name="Овал 20"/>
          <p:cNvSpPr>
            <a:spLocks noChangeArrowheads="1"/>
          </p:cNvSpPr>
          <p:nvPr/>
        </p:nvSpPr>
        <p:spPr bwMode="auto">
          <a:xfrm>
            <a:off x="5429250" y="2571750"/>
            <a:ext cx="357188" cy="357188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34" descr="http://schkola2009.ucoz.ru/56cf48b3ec6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Прямоугольник 5"/>
          <p:cNvSpPr>
            <a:spLocks noChangeArrowheads="1"/>
          </p:cNvSpPr>
          <p:nvPr/>
        </p:nvSpPr>
        <p:spPr bwMode="auto">
          <a:xfrm>
            <a:off x="1643063" y="500063"/>
            <a:ext cx="3792537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Вставайте дружно всякий раз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Когда учитель    входит в класс.</a:t>
            </a:r>
          </a:p>
          <a:p>
            <a:endParaRPr lang="ru-RU">
              <a:solidFill>
                <a:srgbClr val="CC3300"/>
              </a:solidFill>
            </a:endParaRPr>
          </a:p>
        </p:txBody>
      </p:sp>
      <p:pic>
        <p:nvPicPr>
          <p:cNvPr id="41987" name="Picture 5" descr="K:\картинки\школа\auj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63" y="2133600"/>
            <a:ext cx="3092450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3010" name="Прямоугольник 5"/>
          <p:cNvSpPr>
            <a:spLocks noChangeArrowheads="1"/>
          </p:cNvSpPr>
          <p:nvPr/>
        </p:nvSpPr>
        <p:spPr bwMode="auto">
          <a:xfrm>
            <a:off x="1643063" y="500063"/>
            <a:ext cx="33575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Парта - это не кровать , </a:t>
            </a:r>
            <a:br>
              <a:rPr lang="ru-RU">
                <a:solidFill>
                  <a:srgbClr val="CC3300"/>
                </a:solidFill>
                <a:latin typeface="Arial" charset="0"/>
              </a:rPr>
            </a:br>
            <a:r>
              <a:rPr lang="ru-RU">
                <a:solidFill>
                  <a:srgbClr val="CC3300"/>
                </a:solidFill>
                <a:latin typeface="Arial" charset="0"/>
              </a:rPr>
              <a:t>И на ней нельзя лежать.</a:t>
            </a:r>
          </a:p>
          <a:p>
            <a:pPr algn="ctr"/>
            <a:endParaRPr lang="ru-RU">
              <a:solidFill>
                <a:srgbClr val="CC3300"/>
              </a:solidFill>
            </a:endParaRPr>
          </a:p>
          <a:p>
            <a:endParaRPr lang="ru-RU">
              <a:solidFill>
                <a:srgbClr val="CC3300"/>
              </a:solidFill>
            </a:endParaRPr>
          </a:p>
        </p:txBody>
      </p:sp>
      <p:pic>
        <p:nvPicPr>
          <p:cNvPr id="430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839913"/>
            <a:ext cx="3529012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4034" name="Прямоугольник 4"/>
          <p:cNvSpPr>
            <a:spLocks noChangeArrowheads="1"/>
          </p:cNvSpPr>
          <p:nvPr/>
        </p:nvSpPr>
        <p:spPr bwMode="auto">
          <a:xfrm>
            <a:off x="1187450" y="765175"/>
            <a:ext cx="45370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Ты сиди за партой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стройно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И веди себя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достойно.</a:t>
            </a:r>
          </a:p>
        </p:txBody>
      </p:sp>
      <p:pic>
        <p:nvPicPr>
          <p:cNvPr id="44035" name="Picture 10" descr="http://funforkids.ru/pictures/school21/school219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196975"/>
            <a:ext cx="3959225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3" descr="C:\Users\я\Desktop\МАМИНО 2\школа\1 сентября\Фотография (10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181350"/>
            <a:ext cx="25923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5058" name="Прямоугольник 4"/>
          <p:cNvSpPr>
            <a:spLocks noChangeArrowheads="1"/>
          </p:cNvSpPr>
          <p:nvPr/>
        </p:nvSpPr>
        <p:spPr bwMode="auto">
          <a:xfrm>
            <a:off x="1357313" y="85725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На уроках не болтай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Как говорящий попугай.</a:t>
            </a:r>
          </a:p>
        </p:txBody>
      </p:sp>
      <p:pic>
        <p:nvPicPr>
          <p:cNvPr id="45059" name="Picture 7" descr="http://funforkids.ru/pictures/school21/school211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043113"/>
            <a:ext cx="51831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8588"/>
            <a:ext cx="8229600" cy="1668462"/>
          </a:xfrm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ru-RU" dirty="0" smtClean="0">
                <a:solidFill>
                  <a:srgbClr val="FF3300"/>
                </a:solidFill>
                <a:effectLst/>
              </a:rPr>
              <a:t>- А </a:t>
            </a:r>
            <a:r>
              <a:rPr lang="ru-RU" dirty="0">
                <a:solidFill>
                  <a:srgbClr val="FF3300"/>
                </a:solidFill>
                <a:effectLst/>
              </a:rPr>
              <a:t>интересно, все ли здесь собрались? Давайте проверим!</a:t>
            </a:r>
          </a:p>
          <a:p>
            <a:pPr>
              <a:buFontTx/>
              <a:buNone/>
              <a:defRPr/>
            </a:pPr>
            <a:r>
              <a:rPr lang="ru-RU" dirty="0">
                <a:solidFill>
                  <a:srgbClr val="FF3300"/>
                </a:solidFill>
              </a:rPr>
              <a:t>      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 bwMode="auto">
          <a:xfrm>
            <a:off x="3357563" y="1571625"/>
            <a:ext cx="578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Заботливые </a:t>
            </a: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мамы здесь?</a:t>
            </a:r>
          </a:p>
        </p:txBody>
      </p:sp>
      <p:pic>
        <p:nvPicPr>
          <p:cNvPr id="6" name="Picture 24" descr="http://vkukundere.ucoz.com/SENT/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288133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3357563" y="3143250"/>
            <a:ext cx="6072187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Любящие </a:t>
            </a: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бабушки </a:t>
            </a:r>
            <a:endParaRPr lang="ru-RU" sz="3200" b="0" i="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дедушки? </a:t>
            </a:r>
          </a:p>
        </p:txBody>
      </p:sp>
      <p:sp>
        <p:nvSpPr>
          <p:cNvPr id="8" name="Содержимое 3"/>
          <p:cNvSpPr txBox="1">
            <a:spLocks/>
          </p:cNvSpPr>
          <p:nvPr/>
        </p:nvSpPr>
        <p:spPr bwMode="auto">
          <a:xfrm>
            <a:off x="3357563" y="2357438"/>
            <a:ext cx="4572000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Умелые </a:t>
            </a: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папы здесь?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b="0" i="0" kern="0" dirty="0">
                <a:solidFill>
                  <a:srgbClr val="FF3300"/>
                </a:solidFill>
                <a:latin typeface="+mn-lt"/>
                <a:cs typeface="+mn-cs"/>
              </a:rPr>
              <a:t>      </a:t>
            </a:r>
          </a:p>
        </p:txBody>
      </p:sp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0" y="428625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Строгие</a:t>
            </a:r>
            <a:r>
              <a:rPr lang="ru-RU" sz="3200" b="0" i="0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но справедливые преподаватели здесь?</a:t>
            </a: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 bwMode="auto">
          <a:xfrm>
            <a:off x="11113" y="551656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3600" i="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- А все-таки, кого </a:t>
            </a:r>
            <a:r>
              <a:rPr lang="ru-RU" sz="3600" i="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не хватает </a:t>
            </a:r>
            <a:r>
              <a:rPr lang="ru-RU" sz="3600" i="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          на </a:t>
            </a:r>
            <a:r>
              <a:rPr lang="ru-RU" sz="3600" i="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нашем </a:t>
            </a:r>
            <a:r>
              <a:rPr lang="ru-RU" sz="3600" i="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празднике?</a:t>
            </a:r>
            <a:endParaRPr lang="ru-RU" sz="3600" i="0" kern="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6082" name="Прямоугольник 4"/>
          <p:cNvSpPr>
            <a:spLocks noChangeArrowheads="1"/>
          </p:cNvSpPr>
          <p:nvPr/>
        </p:nvSpPr>
        <p:spPr bwMode="auto">
          <a:xfrm>
            <a:off x="1770063" y="901700"/>
            <a:ext cx="40211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C3300"/>
                </a:solidFill>
                <a:latin typeface="Arial" charset="0"/>
              </a:rPr>
              <a:t>Учитель спросит – надо встать, </a:t>
            </a:r>
          </a:p>
          <a:p>
            <a:r>
              <a:rPr lang="ru-RU">
                <a:solidFill>
                  <a:srgbClr val="CC3300"/>
                </a:solidFill>
                <a:latin typeface="Arial" charset="0"/>
              </a:rPr>
              <a:t>Когда он сесть </a:t>
            </a:r>
          </a:p>
          <a:p>
            <a:r>
              <a:rPr lang="ru-RU">
                <a:solidFill>
                  <a:srgbClr val="CC3300"/>
                </a:solidFill>
                <a:latin typeface="Arial" charset="0"/>
              </a:rPr>
              <a:t>позволит – сядь.</a:t>
            </a:r>
          </a:p>
        </p:txBody>
      </p:sp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420938"/>
            <a:ext cx="2952750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7106" name="Прямоугольник 4"/>
          <p:cNvSpPr>
            <a:spLocks noChangeArrowheads="1"/>
          </p:cNvSpPr>
          <p:nvPr/>
        </p:nvSpPr>
        <p:spPr bwMode="auto">
          <a:xfrm>
            <a:off x="1214438" y="642938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Ответить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хочешь - не шуми,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А только руку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подними.</a:t>
            </a:r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2951163"/>
            <a:ext cx="2262187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763588"/>
            <a:ext cx="3367088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8130" name="Прямоугольник 4"/>
          <p:cNvSpPr>
            <a:spLocks noChangeArrowheads="1"/>
          </p:cNvSpPr>
          <p:nvPr/>
        </p:nvSpPr>
        <p:spPr bwMode="auto">
          <a:xfrm>
            <a:off x="1428750" y="714375"/>
            <a:ext cx="4572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Твой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учебник – не альбом,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Рисовать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не надо в нем.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Ты читай,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решай задачи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Но учебник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не испачкай.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25" y="4508500"/>
            <a:ext cx="1873250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9025" y="7143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3713" y="2459038"/>
            <a:ext cx="3095625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04775" y="0"/>
            <a:ext cx="9144000" cy="6858000"/>
          </a:xfrm>
        </p:spPr>
      </p:pic>
      <p:sp>
        <p:nvSpPr>
          <p:cNvPr id="49154" name="Прямоугольник 4"/>
          <p:cNvSpPr>
            <a:spLocks noChangeArrowheads="1"/>
          </p:cNvSpPr>
          <p:nvPr/>
        </p:nvSpPr>
        <p:spPr bwMode="auto">
          <a:xfrm>
            <a:off x="1501775" y="611188"/>
            <a:ext cx="4572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Нужен весь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учебный год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За учебником уход,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Чтобы чистым, неизмятым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    Он пришел к другим ребятам.</a:t>
            </a:r>
          </a:p>
        </p:txBody>
      </p:sp>
      <p:pic>
        <p:nvPicPr>
          <p:cNvPr id="49155" name="Picture 4" descr="K:\фото 1 класс 2011-2012\Посвящение в Первоклассники\IMG_2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729038"/>
            <a:ext cx="2874962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5" descr="K:\фото 1 класс 2011-2012\Посвящение в Первоклассники\IMG_26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2276475"/>
            <a:ext cx="26717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0333038" cy="6858000"/>
          </a:xfrm>
        </p:spPr>
      </p:pic>
      <p:sp>
        <p:nvSpPr>
          <p:cNvPr id="50178" name="Прямоугольник 4"/>
          <p:cNvSpPr>
            <a:spLocks noChangeArrowheads="1"/>
          </p:cNvSpPr>
          <p:nvPr/>
        </p:nvSpPr>
        <p:spPr bwMode="auto">
          <a:xfrm>
            <a:off x="2051050" y="533400"/>
            <a:ext cx="43211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В школе –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много педагогов,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Умным стать тебе помогут.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Так что школы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не пугайся, </a:t>
            </a:r>
          </a:p>
          <a:p>
            <a:pPr algn="ctr"/>
            <a:r>
              <a:rPr lang="ru-RU">
                <a:solidFill>
                  <a:srgbClr val="CC3300"/>
                </a:solidFill>
                <a:latin typeface="Arial" charset="0"/>
              </a:rPr>
              <a:t>Смело в класс ты отправляйся. </a:t>
            </a:r>
          </a:p>
        </p:txBody>
      </p:sp>
      <p:pic>
        <p:nvPicPr>
          <p:cNvPr id="5" name="Picture 8" descr="http://img-fotki.yandex.ru/get/3706/inmira.3c/0_3a85f_39719d3d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500438"/>
            <a:ext cx="24828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2" descr="http://funforkids.ru/pictures/school3/school03029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700213"/>
            <a:ext cx="274002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38" descr="Паровозик из &quot;Ромашков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 bwMode="auto">
          <a:xfrm>
            <a:off x="1428750" y="0"/>
            <a:ext cx="7286625" cy="1928813"/>
          </a:xfrm>
          <a:prstGeom prst="cloudCallout">
            <a:avLst>
              <a:gd name="adj1" fmla="val -37188"/>
              <a:gd name="adj2" fmla="val 102203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6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Музыкальная станция</a:t>
            </a:r>
            <a:endParaRPr lang="ru-RU" sz="3600" dirty="0">
              <a:latin typeface="CentSchbook Win95BT" pitchFamily="18" charset="0"/>
              <a:cs typeface="+mn-cs"/>
            </a:endParaRPr>
          </a:p>
        </p:txBody>
      </p:sp>
      <p:pic>
        <p:nvPicPr>
          <p:cNvPr id="7" name="Рисунок 6" descr="C:\Documents and Settings\anna\Рабочий стол\1 класс 2011 (E)\1 (96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89686">
            <a:off x="1869559" y="3080656"/>
            <a:ext cx="899343" cy="9299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Documents and Settings\anna\Рабочий стол\1 класс 2011 (E)\1 (99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71934" y="3643314"/>
            <a:ext cx="714380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Documents and Settings\anna\Рабочий стол\1 класс 2011 (E)\1 (108)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0" y="3714752"/>
            <a:ext cx="714380" cy="942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Documents and Settings\anna\Рабочий стол\1 класс 2011 (E)\1 (96)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001024" y="3786190"/>
            <a:ext cx="785818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H:\ШКОЛА\ФОТИК\1А\IMG_2725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3504" y="3643314"/>
            <a:ext cx="785818" cy="937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C:\Documents and Settings\anna\Рабочий стол\1 класс 2011 (E)\1 (96)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182097" y="3744269"/>
            <a:ext cx="785818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H:\ШКОЛА\ФОТИК\1А\IMG_2701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86116" y="3643314"/>
            <a:ext cx="714380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987675" y="6092825"/>
            <a:ext cx="51133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«Танец маленьких утят»</a:t>
            </a:r>
          </a:p>
        </p:txBody>
      </p:sp>
      <p:pic>
        <p:nvPicPr>
          <p:cNvPr id="2" name="Танец маленьких утя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323850" y="6092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аровозик из Ромашков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250825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6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7305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4" descr="http://schkola2009.ucoz.ru/56cf48b3ec6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765300" y="9525"/>
            <a:ext cx="13106400" cy="6858000"/>
          </a:xfrm>
        </p:spPr>
      </p:pic>
      <p:sp>
        <p:nvSpPr>
          <p:cNvPr id="34819" name="Прямоугольник 4"/>
          <p:cNvSpPr>
            <a:spLocks noChangeArrowheads="1"/>
          </p:cNvSpPr>
          <p:nvPr/>
        </p:nvSpPr>
        <p:spPr bwMode="auto">
          <a:xfrm>
            <a:off x="1476375" y="836613"/>
            <a:ext cx="61198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solidFill>
                  <a:srgbClr val="660033"/>
                </a:solidFill>
                <a:latin typeface="Arial" charset="0"/>
              </a:rPr>
              <a:t>Вот пришел желанный час, 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660033"/>
                </a:solidFill>
                <a:latin typeface="Arial" charset="0"/>
              </a:rPr>
              <a:t>Ты зачислен в первый класс.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660033"/>
                </a:solidFill>
                <a:latin typeface="Arial" charset="0"/>
              </a:rPr>
              <a:t>Ты, дружок, послушай нас, </a:t>
            </a:r>
          </a:p>
          <a:p>
            <a:pPr>
              <a:lnSpc>
                <a:spcPct val="150000"/>
              </a:lnSpc>
            </a:pPr>
            <a:r>
              <a:rPr lang="ru-RU" sz="2400">
                <a:solidFill>
                  <a:srgbClr val="660033"/>
                </a:solidFill>
                <a:latin typeface="Arial" charset="0"/>
              </a:rPr>
              <a:t>Мы даем тебе наказ!</a:t>
            </a:r>
          </a:p>
        </p:txBody>
      </p:sp>
      <p:pic>
        <p:nvPicPr>
          <p:cNvPr id="5222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960563"/>
            <a:ext cx="2427288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38" descr="http://schkola2009.ucoz.ru/1238960838_books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-4763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Прямоугольник 7"/>
          <p:cNvSpPr>
            <a:spLocks noChangeArrowheads="1"/>
          </p:cNvSpPr>
          <p:nvPr/>
        </p:nvSpPr>
        <p:spPr bwMode="auto">
          <a:xfrm>
            <a:off x="2286000" y="1444625"/>
            <a:ext cx="4572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2"/>
                </a:solidFill>
              </a:rPr>
              <a:t>Клянемся школьниками быть,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Всегда спасибо говорить, 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добрый день и до свидания-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Нет в мире выше звания! </a:t>
            </a:r>
            <a:r>
              <a:rPr lang="ru-RU">
                <a:solidFill>
                  <a:srgbClr val="FF0000"/>
                </a:solidFill>
              </a:rPr>
              <a:t>Клянемся!</a:t>
            </a:r>
          </a:p>
        </p:txBody>
      </p:sp>
      <p:sp>
        <p:nvSpPr>
          <p:cNvPr id="53251" name="TextBox 1"/>
          <p:cNvSpPr txBox="1">
            <a:spLocks noChangeArrowheads="1"/>
          </p:cNvSpPr>
          <p:nvPr/>
        </p:nvSpPr>
        <p:spPr bwMode="auto">
          <a:xfrm>
            <a:off x="2286000" y="188913"/>
            <a:ext cx="44465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0">
                <a:solidFill>
                  <a:srgbClr val="FF3300"/>
                </a:solidFill>
                <a:latin typeface="Arial" charset="0"/>
              </a:rPr>
              <a:t>Клятва первоклассника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4274" name="Picture 38" descr="http://schkola2009.ucoz.ru/1238960838_books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4275" name="Прямоугольник 4"/>
          <p:cNvSpPr>
            <a:spLocks noChangeArrowheads="1"/>
          </p:cNvSpPr>
          <p:nvPr/>
        </p:nvSpPr>
        <p:spPr bwMode="auto">
          <a:xfrm>
            <a:off x="2286000" y="1444625"/>
            <a:ext cx="4572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2"/>
                </a:solidFill>
              </a:rPr>
              <a:t>Клянемся школьниками быть!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И лень и грубость позабыть!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Хранить всегда в порядке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Книжки и тетрадки! </a:t>
            </a:r>
            <a:r>
              <a:rPr lang="ru-RU">
                <a:solidFill>
                  <a:srgbClr val="FF0000"/>
                </a:solidFill>
              </a:rPr>
              <a:t>Клянемся!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5298" name="Picture 38" descr="http://schkola2009.ucoz.ru/1238960838_books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5299" name="Прямоугольник 4"/>
          <p:cNvSpPr>
            <a:spLocks noChangeArrowheads="1"/>
          </p:cNvSpPr>
          <p:nvPr/>
        </p:nvSpPr>
        <p:spPr bwMode="auto">
          <a:xfrm>
            <a:off x="2286000" y="1214438"/>
            <a:ext cx="4572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2"/>
                </a:solidFill>
              </a:rPr>
              <a:t>Клянемся школьниками быть!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Без опозданий приходить!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На уроках быть старательными, 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Аккуратными, внимательными! </a:t>
            </a:r>
            <a:r>
              <a:rPr lang="ru-RU">
                <a:solidFill>
                  <a:srgbClr val="FF0000"/>
                </a:solidFill>
              </a:rPr>
              <a:t>Клянемся!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http://img1.liveinternet.ru/images/attach/c/0/48/217/48217046_1251744372_f072342e7d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3786188" y="0"/>
            <a:ext cx="657225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solidFill>
                  <a:srgbClr val="002060"/>
                </a:solidFill>
              </a:rPr>
              <a:t>       В детский сад они ходили,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Было мало им хлопот, 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А теперь все повзрослели, 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Наступил учебный год.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Новенькую форму на себя надели, 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Новенькая ручка в новеньком портфеле. 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Новые книжки, новые тетрадки, 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Новая резинка, новые закладки. 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Ну-ка, дружно отвечайте, не зевайте 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там и тут!</a:t>
            </a:r>
          </a:p>
          <a:p>
            <a:pPr algn="just"/>
            <a:r>
              <a:rPr lang="ru-RU" sz="2000">
                <a:solidFill>
                  <a:srgbClr val="002060"/>
                </a:solidFill>
              </a:rPr>
              <a:t>       К нам сейчас сюда на праздник...</a:t>
            </a:r>
          </a:p>
          <a:p>
            <a:pPr algn="r"/>
            <a:r>
              <a:rPr lang="ru-RU">
                <a:solidFill>
                  <a:srgbClr val="002060"/>
                </a:solidFill>
              </a:rPr>
              <a:t>       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6149975"/>
            <a:ext cx="7143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</a:rPr>
              <a:t> </a:t>
            </a:r>
            <a:r>
              <a:rPr lang="ru-RU" sz="4000">
                <a:solidFill>
                  <a:srgbClr val="FF0000"/>
                </a:solidFill>
                <a:latin typeface="Arial" charset="0"/>
              </a:rPr>
              <a:t>Первоклассники придут!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6322" name="Picture 38" descr="http://schkola2009.ucoz.ru/1238960838_books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6323" name="Прямоугольник 4"/>
          <p:cNvSpPr>
            <a:spLocks noChangeArrowheads="1"/>
          </p:cNvSpPr>
          <p:nvPr/>
        </p:nvSpPr>
        <p:spPr bwMode="auto">
          <a:xfrm>
            <a:off x="2286000" y="1214438"/>
            <a:ext cx="4572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2"/>
                </a:solidFill>
              </a:rPr>
              <a:t>Клянемся школьниками быть!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Честь школы нашей не уронить!</a:t>
            </a:r>
          </a:p>
          <a:p>
            <a:pPr algn="ctr"/>
            <a:r>
              <a:rPr lang="ru-RU">
                <a:solidFill>
                  <a:srgbClr val="FF0000"/>
                </a:solidFill>
              </a:rPr>
              <a:t>Клянемся! Клянемся! Клянемся!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904875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Успехов </a:t>
            </a:r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вам в учебе!!! </a:t>
            </a:r>
          </a:p>
        </p:txBody>
      </p:sp>
      <p:pic>
        <p:nvPicPr>
          <p:cNvPr id="573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276475"/>
            <a:ext cx="774065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6" descr="Фоны абстрактные (для презентаций, оформления информации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Первый звонок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142875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1 (11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32656"/>
            <a:ext cx="309634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anna\Рабочий стол\1 класс 2011 (E)\1 (18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3429000"/>
            <a:ext cx="3816424" cy="2899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Documents and Settings\anna\Рабочий стол\1 класс 2011 (E)\1 (30)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7544" y="3356992"/>
            <a:ext cx="367297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Documents and Settings\anna\Рабочий стол\1 класс 2011 (E)\1 (52)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80112" y="188641"/>
            <a:ext cx="331236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Первокла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79388" y="4221163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2040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0" descr="Stock Photo Прекрасная прир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285750" y="171450"/>
            <a:ext cx="8572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C3300"/>
                </a:solidFill>
              </a:rPr>
              <a:t> </a:t>
            </a:r>
            <a:r>
              <a:rPr lang="ru-RU">
                <a:solidFill>
                  <a:srgbClr val="CC3300"/>
                </a:solidFill>
                <a:latin typeface="Arial" charset="0"/>
              </a:rPr>
              <a:t>Гордые, нарядные мы идем по улице.</a:t>
            </a:r>
          </a:p>
          <a:p>
            <a:r>
              <a:rPr lang="ru-RU">
                <a:solidFill>
                  <a:srgbClr val="CC3300"/>
                </a:solidFill>
                <a:latin typeface="Arial" charset="0"/>
              </a:rPr>
              <a:t>С добрыми улыбками все на нас любуются.</a:t>
            </a:r>
          </a:p>
          <a:p>
            <a:r>
              <a:rPr lang="ru-RU">
                <a:solidFill>
                  <a:srgbClr val="CC3300"/>
                </a:solidFill>
                <a:latin typeface="Arial" charset="0"/>
              </a:rPr>
              <a:t>«Провожать не надо нас!»-мы сказали маме,</a:t>
            </a:r>
          </a:p>
          <a:p>
            <a:r>
              <a:rPr lang="ru-RU">
                <a:solidFill>
                  <a:srgbClr val="CC3300"/>
                </a:solidFill>
                <a:latin typeface="Arial" charset="0"/>
              </a:rPr>
              <a:t> А в какой идем мы класс, догадайтесь сами!</a:t>
            </a:r>
          </a:p>
        </p:txBody>
      </p:sp>
      <p:pic>
        <p:nvPicPr>
          <p:cNvPr id="5" name="Рисунок 4" descr="C:\Documents and Settings\anna\Рабочий стол\1 класс 2011 (E)\1 (14)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348880"/>
            <a:ext cx="3500462" cy="2538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anna\Рабочий стол\1 класс 2011 (E)\1 (68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63368" y="3402012"/>
            <a:ext cx="3714776" cy="2376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http://img0.liveinternet.ru/images/attach/c/0/48/202/48202260_1251725599_31552755_1220214248_770220992c434eccdcfd95c75c1079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765175"/>
            <a:ext cx="4500563" cy="15700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Посмотрите на меня: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Вот какой счастливый я, 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В первый класс я хожу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И с ребятами дружу.</a:t>
            </a:r>
          </a:p>
        </p:txBody>
      </p:sp>
      <p:pic>
        <p:nvPicPr>
          <p:cNvPr id="6" name="Рисунок 5" descr="C:\Documents and Settings\anna\Рабочий стол\1 класс 2011 (E)\1 (161)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99" y="2636912"/>
            <a:ext cx="4500563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ttp://img0.liveinternet.ru/images/attach/c/0/48/202/48202260_1251725599_31552755_1220214248_770220992c434eccdcfd95c75c1079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97138" y="836613"/>
            <a:ext cx="4500562" cy="15700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Мне теперь не до игрушек.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Я учусь по букварю.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Соберу я все игрушки 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И детсаду подарю.</a:t>
            </a:r>
          </a:p>
        </p:txBody>
      </p:sp>
      <p:pic>
        <p:nvPicPr>
          <p:cNvPr id="6" name="Рисунок 5" descr="http://www.znaikak.ru/design/pic/visred/esys_2006041716070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13721">
            <a:off x="285720" y="214290"/>
            <a:ext cx="1914525" cy="2293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://www.kids-price.ru/contentimg/pic64/size1/simba4017391_7731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25564">
            <a:off x="7143768" y="5072074"/>
            <a:ext cx="1685925" cy="1404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http://de.3dn.ru/igri/kubiki-sorteru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468693">
            <a:off x="357158" y="4357694"/>
            <a:ext cx="1714500" cy="1323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7" name="Picture 5" descr="http://www.kids-price.ru/contentimg/pic722/size1/03313_13843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413381">
            <a:off x="7500958" y="785794"/>
            <a:ext cx="1000132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9" name="Picture 7" descr="http://images.mytoys.com/intershoproot/eCS/Store/de/images/143/29/1432982-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70162">
            <a:off x="7215206" y="2928934"/>
            <a:ext cx="1524000" cy="1524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2" name="Picture 11" descr="http://img-fotki.yandex.ru/get/4406/cadi-1986.51a/0_802d8_53263e94_X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97138" y="3195638"/>
            <a:ext cx="4078287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http://img0.liveinternet.ru/images/attach/c/0/48/202/48202260_1251725599_31552755_1220214248_770220992c434eccdcfd95c75c1079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6305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357438" y="571500"/>
            <a:ext cx="4500562" cy="23082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Мне учиться очень нравиться,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Отвечать я не </a:t>
            </a:r>
            <a:r>
              <a:rPr lang="ru-RU" sz="2400" i="0" dirty="0">
                <a:latin typeface="Arial" pitchFamily="34" charset="0"/>
                <a:cs typeface="Arial" pitchFamily="34" charset="0"/>
              </a:rPr>
              <a:t>боюсь</a:t>
            </a:r>
            <a:r>
              <a:rPr lang="ru-RU" sz="2400" i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Я могу с задачей справиться, </a:t>
            </a:r>
          </a:p>
          <a:p>
            <a:pPr algn="ctr">
              <a:defRPr/>
            </a:pPr>
            <a:r>
              <a:rPr lang="ru-RU" sz="2400" i="0" dirty="0">
                <a:latin typeface="Arial" pitchFamily="34" charset="0"/>
                <a:cs typeface="Arial" pitchFamily="34" charset="0"/>
              </a:rPr>
              <a:t>Потому что не ленюсь.</a:t>
            </a:r>
          </a:p>
        </p:txBody>
      </p:sp>
      <p:pic>
        <p:nvPicPr>
          <p:cNvPr id="6" name="Рисунок 5" descr="H:\ШКОЛА\ФОТИК\1А\IMG_277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55591" y="3124944"/>
            <a:ext cx="230425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Schbook Win95BT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Schbook Win95BT" pitchFamily="18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3293</TotalTime>
  <Words>505</Words>
  <Application>Microsoft Office PowerPoint</Application>
  <PresentationFormat>Экран (4:3)</PresentationFormat>
  <Paragraphs>155</Paragraphs>
  <Slides>41</Slides>
  <Notes>2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41</vt:i4>
      </vt:variant>
    </vt:vector>
  </HeadingPairs>
  <TitlesOfParts>
    <vt:vector size="50" baseType="lpstr">
      <vt:lpstr>CentSchbook Win95BT</vt:lpstr>
      <vt:lpstr>Arial</vt:lpstr>
      <vt:lpstr>Tahoma</vt:lpstr>
      <vt:lpstr>Wingdings</vt:lpstr>
      <vt:lpstr>Calibri</vt:lpstr>
      <vt:lpstr>Georgia</vt:lpstr>
      <vt:lpstr>Times New Roman</vt:lpstr>
      <vt:lpstr>Океан</vt:lpstr>
      <vt:lpstr>Океан</vt:lpstr>
      <vt:lpstr>Посвящение в ученики  1 «А» класс ГБОУ ЦО № 1085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Песенка первоклассника</vt:lpstr>
      <vt:lpstr>Слайд 12</vt:lpstr>
      <vt:lpstr>Слайд 13</vt:lpstr>
      <vt:lpstr>Станция «Литературная»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Переменка.  Весёлые частушки</vt:lpstr>
      <vt:lpstr>Станция «Математическая»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     Успехов вам в учебе!!!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теперь не просто дети –  мы теперь ученики!</dc:title>
  <dc:creator>Масько Л.Г.</dc:creator>
  <cp:lastModifiedBy>Adel</cp:lastModifiedBy>
  <cp:revision>186</cp:revision>
  <dcterms:created xsi:type="dcterms:W3CDTF">2006-07-06T19:45:21Z</dcterms:created>
  <dcterms:modified xsi:type="dcterms:W3CDTF">2013-03-12T13:26:11Z</dcterms:modified>
</cp:coreProperties>
</file>