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7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2CCB36-6CEC-48E9-B878-F5566042860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56E9D9-6A34-4F9B-A0E6-0CFBDB90631F}">
      <dgm:prSet phldrT="[Текст]" custT="1"/>
      <dgm:spPr/>
      <dgm:t>
        <a:bodyPr/>
        <a:lstStyle/>
        <a:p>
          <a:r>
            <a:rPr lang="ru-RU" sz="2000" dirty="0" smtClean="0"/>
            <a:t>Изменение формы представления информации без изменения содержания</a:t>
          </a:r>
          <a:endParaRPr lang="ru-RU" sz="2000" dirty="0"/>
        </a:p>
      </dgm:t>
    </dgm:pt>
    <dgm:pt modelId="{2E3C1F33-730E-49CD-85D8-B0B65387C491}" type="parTrans" cxnId="{68BB7263-886D-40CF-936F-0BD57AAB4DD7}">
      <dgm:prSet/>
      <dgm:spPr/>
      <dgm:t>
        <a:bodyPr/>
        <a:lstStyle/>
        <a:p>
          <a:endParaRPr lang="ru-RU"/>
        </a:p>
      </dgm:t>
    </dgm:pt>
    <dgm:pt modelId="{1B288578-B2BA-4B48-8C97-1C6E52EE0961}" type="sibTrans" cxnId="{68BB7263-886D-40CF-936F-0BD57AAB4DD7}">
      <dgm:prSet/>
      <dgm:spPr/>
      <dgm:t>
        <a:bodyPr/>
        <a:lstStyle/>
        <a:p>
          <a:endParaRPr lang="ru-RU"/>
        </a:p>
      </dgm:t>
    </dgm:pt>
    <dgm:pt modelId="{F77DA6A4-AB29-484B-BF37-488FB4840D40}">
      <dgm:prSet phldrT="[Текст]"/>
      <dgm:spPr/>
      <dgm:t>
        <a:bodyPr/>
        <a:lstStyle/>
        <a:p>
          <a:r>
            <a:rPr lang="ru-RU" dirty="0" smtClean="0"/>
            <a:t>Систематизация</a:t>
          </a:r>
          <a:endParaRPr lang="ru-RU" dirty="0"/>
        </a:p>
      </dgm:t>
    </dgm:pt>
    <dgm:pt modelId="{A94704DA-46AB-4AE8-9C06-72AE281D0356}" type="parTrans" cxnId="{88AA849C-BDA0-437B-9B31-E0FBFD8A4376}">
      <dgm:prSet/>
      <dgm:spPr/>
      <dgm:t>
        <a:bodyPr/>
        <a:lstStyle/>
        <a:p>
          <a:endParaRPr lang="ru-RU"/>
        </a:p>
      </dgm:t>
    </dgm:pt>
    <dgm:pt modelId="{861661E6-DCEB-4C76-9A28-57ECF22B96EB}" type="sibTrans" cxnId="{88AA849C-BDA0-437B-9B31-E0FBFD8A4376}">
      <dgm:prSet/>
      <dgm:spPr/>
      <dgm:t>
        <a:bodyPr/>
        <a:lstStyle/>
        <a:p>
          <a:endParaRPr lang="ru-RU"/>
        </a:p>
      </dgm:t>
    </dgm:pt>
    <dgm:pt modelId="{09FA04AD-75AD-4B5E-B1C4-FA3EC19C7091}">
      <dgm:prSet phldrT="[Текст]"/>
      <dgm:spPr/>
      <dgm:t>
        <a:bodyPr/>
        <a:lstStyle/>
        <a:p>
          <a:r>
            <a:rPr lang="ru-RU" dirty="0" smtClean="0"/>
            <a:t>Поиск</a:t>
          </a:r>
          <a:endParaRPr lang="ru-RU" dirty="0"/>
        </a:p>
      </dgm:t>
    </dgm:pt>
    <dgm:pt modelId="{2EEB1ADD-312F-41A3-AA47-AA4BF64AB9AE}" type="parTrans" cxnId="{514A6A7A-E9D3-4913-B888-36FBC0A2ACBC}">
      <dgm:prSet/>
      <dgm:spPr/>
      <dgm:t>
        <a:bodyPr/>
        <a:lstStyle/>
        <a:p>
          <a:endParaRPr lang="ru-RU"/>
        </a:p>
      </dgm:t>
    </dgm:pt>
    <dgm:pt modelId="{A322D1AB-DC6C-4CF2-929C-ACE25CAE6160}" type="sibTrans" cxnId="{514A6A7A-E9D3-4913-B888-36FBC0A2ACBC}">
      <dgm:prSet/>
      <dgm:spPr/>
      <dgm:t>
        <a:bodyPr/>
        <a:lstStyle/>
        <a:p>
          <a:endParaRPr lang="ru-RU"/>
        </a:p>
      </dgm:t>
    </dgm:pt>
    <dgm:pt modelId="{EB29D814-DDC4-4E56-B426-0B7B03915980}">
      <dgm:prSet phldrT="[Текст]"/>
      <dgm:spPr/>
      <dgm:t>
        <a:bodyPr/>
        <a:lstStyle/>
        <a:p>
          <a:r>
            <a:rPr lang="ru-RU" dirty="0" smtClean="0"/>
            <a:t>Кодирование</a:t>
          </a:r>
          <a:endParaRPr lang="ru-RU" dirty="0"/>
        </a:p>
      </dgm:t>
    </dgm:pt>
    <dgm:pt modelId="{E720FCF4-D806-47B9-8CFA-3BFCC62AF288}" type="parTrans" cxnId="{96E96C5F-B282-465F-B5B5-896B0395B0C3}">
      <dgm:prSet/>
      <dgm:spPr/>
      <dgm:t>
        <a:bodyPr/>
        <a:lstStyle/>
        <a:p>
          <a:endParaRPr lang="ru-RU"/>
        </a:p>
      </dgm:t>
    </dgm:pt>
    <dgm:pt modelId="{5D397145-7901-4B3C-828B-C320E6852805}" type="sibTrans" cxnId="{96E96C5F-B282-465F-B5B5-896B0395B0C3}">
      <dgm:prSet/>
      <dgm:spPr/>
      <dgm:t>
        <a:bodyPr/>
        <a:lstStyle/>
        <a:p>
          <a:endParaRPr lang="ru-RU"/>
        </a:p>
      </dgm:t>
    </dgm:pt>
    <dgm:pt modelId="{8C62614D-25B9-4B66-A1B6-2C4B983E08C4}">
      <dgm:prSet phldrT="[Текст]"/>
      <dgm:spPr/>
      <dgm:t>
        <a:bodyPr/>
        <a:lstStyle/>
        <a:p>
          <a:r>
            <a:rPr lang="ru-RU" dirty="0" smtClean="0"/>
            <a:t>Сортировка</a:t>
          </a:r>
          <a:endParaRPr lang="ru-RU" dirty="0"/>
        </a:p>
      </dgm:t>
    </dgm:pt>
    <dgm:pt modelId="{1B398D29-D026-4DE0-8B5D-2CE57881EBB1}" type="sibTrans" cxnId="{3C69E431-4BE0-4C04-8065-F49021F0E632}">
      <dgm:prSet/>
      <dgm:spPr/>
      <dgm:t>
        <a:bodyPr/>
        <a:lstStyle/>
        <a:p>
          <a:endParaRPr lang="ru-RU"/>
        </a:p>
      </dgm:t>
    </dgm:pt>
    <dgm:pt modelId="{99989F3D-DFCF-49C6-B751-1BBC3CD65F9E}" type="parTrans" cxnId="{3C69E431-4BE0-4C04-8065-F49021F0E632}">
      <dgm:prSet/>
      <dgm:spPr/>
      <dgm:t>
        <a:bodyPr/>
        <a:lstStyle/>
        <a:p>
          <a:endParaRPr lang="ru-RU"/>
        </a:p>
      </dgm:t>
    </dgm:pt>
    <dgm:pt modelId="{A2AA645A-8986-4E6C-80D4-B2EC27A81D72}" type="pres">
      <dgm:prSet presAssocID="{812CCB36-6CEC-48E9-B878-F5566042860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7F3866A-86CC-4842-A8A2-C99635161AC5}" type="pres">
      <dgm:prSet presAssocID="{2A56E9D9-6A34-4F9B-A0E6-0CFBDB90631F}" presName="hierRoot1" presStyleCnt="0"/>
      <dgm:spPr/>
    </dgm:pt>
    <dgm:pt modelId="{25A50FF8-116D-41C0-ADCD-1151A75EFB6C}" type="pres">
      <dgm:prSet presAssocID="{2A56E9D9-6A34-4F9B-A0E6-0CFBDB90631F}" presName="composite" presStyleCnt="0"/>
      <dgm:spPr/>
    </dgm:pt>
    <dgm:pt modelId="{20EF2D69-78B6-493F-94AC-103C29921A89}" type="pres">
      <dgm:prSet presAssocID="{2A56E9D9-6A34-4F9B-A0E6-0CFBDB90631F}" presName="background" presStyleLbl="node0" presStyleIdx="0" presStyleCnt="1"/>
      <dgm:spPr/>
    </dgm:pt>
    <dgm:pt modelId="{42A20935-1E4F-4A81-AC7C-A79A01E20D5E}" type="pres">
      <dgm:prSet presAssocID="{2A56E9D9-6A34-4F9B-A0E6-0CFBDB90631F}" presName="text" presStyleLbl="fgAcc0" presStyleIdx="0" presStyleCnt="1" custScaleX="2358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FBAD07-1E5E-4F48-B2FD-98C7C3D34154}" type="pres">
      <dgm:prSet presAssocID="{2A56E9D9-6A34-4F9B-A0E6-0CFBDB90631F}" presName="hierChild2" presStyleCnt="0"/>
      <dgm:spPr/>
    </dgm:pt>
    <dgm:pt modelId="{B053DD5E-8AA6-4D75-AA97-290F701BF120}" type="pres">
      <dgm:prSet presAssocID="{A94704DA-46AB-4AE8-9C06-72AE281D0356}" presName="Name10" presStyleLbl="parChTrans1D2" presStyleIdx="0" presStyleCnt="4"/>
      <dgm:spPr/>
      <dgm:t>
        <a:bodyPr/>
        <a:lstStyle/>
        <a:p>
          <a:endParaRPr lang="ru-RU"/>
        </a:p>
      </dgm:t>
    </dgm:pt>
    <dgm:pt modelId="{212EE0A9-CA90-462C-AFF3-70C5E9EA3647}" type="pres">
      <dgm:prSet presAssocID="{F77DA6A4-AB29-484B-BF37-488FB4840D40}" presName="hierRoot2" presStyleCnt="0"/>
      <dgm:spPr/>
    </dgm:pt>
    <dgm:pt modelId="{830EBBCB-2182-4811-8D3F-E8A6543A7B0C}" type="pres">
      <dgm:prSet presAssocID="{F77DA6A4-AB29-484B-BF37-488FB4840D40}" presName="composite2" presStyleCnt="0"/>
      <dgm:spPr/>
    </dgm:pt>
    <dgm:pt modelId="{A7957423-B4FE-4232-9AA4-53DB082D05AE}" type="pres">
      <dgm:prSet presAssocID="{F77DA6A4-AB29-484B-BF37-488FB4840D40}" presName="background2" presStyleLbl="node2" presStyleIdx="0" presStyleCnt="4"/>
      <dgm:spPr/>
    </dgm:pt>
    <dgm:pt modelId="{7DD9FD22-7992-487D-9080-7F707A1B2F55}" type="pres">
      <dgm:prSet presAssocID="{F77DA6A4-AB29-484B-BF37-488FB4840D40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536C85-166D-4AAC-9E7F-C3FE26AC5D21}" type="pres">
      <dgm:prSet presAssocID="{F77DA6A4-AB29-484B-BF37-488FB4840D40}" presName="hierChild3" presStyleCnt="0"/>
      <dgm:spPr/>
    </dgm:pt>
    <dgm:pt modelId="{1D3A9489-183E-4F9C-B590-C77AE439AB47}" type="pres">
      <dgm:prSet presAssocID="{99989F3D-DFCF-49C6-B751-1BBC3CD65F9E}" presName="Name10" presStyleLbl="parChTrans1D2" presStyleIdx="1" presStyleCnt="4"/>
      <dgm:spPr/>
      <dgm:t>
        <a:bodyPr/>
        <a:lstStyle/>
        <a:p>
          <a:endParaRPr lang="ru-RU"/>
        </a:p>
      </dgm:t>
    </dgm:pt>
    <dgm:pt modelId="{6971A5D5-350D-4C0F-985B-E6DB3B456F70}" type="pres">
      <dgm:prSet presAssocID="{8C62614D-25B9-4B66-A1B6-2C4B983E08C4}" presName="hierRoot2" presStyleCnt="0"/>
      <dgm:spPr/>
    </dgm:pt>
    <dgm:pt modelId="{09E55A76-91F8-4CF0-9D23-58BEE137CB86}" type="pres">
      <dgm:prSet presAssocID="{8C62614D-25B9-4B66-A1B6-2C4B983E08C4}" presName="composite2" presStyleCnt="0"/>
      <dgm:spPr/>
    </dgm:pt>
    <dgm:pt modelId="{BEE70970-5B9B-4233-A1FD-41D5F1628681}" type="pres">
      <dgm:prSet presAssocID="{8C62614D-25B9-4B66-A1B6-2C4B983E08C4}" presName="background2" presStyleLbl="node2" presStyleIdx="1" presStyleCnt="4"/>
      <dgm:spPr/>
    </dgm:pt>
    <dgm:pt modelId="{816A37B9-73E3-4CB8-963C-C154A0EF7F31}" type="pres">
      <dgm:prSet presAssocID="{8C62614D-25B9-4B66-A1B6-2C4B983E08C4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467858-A5EE-4245-B62C-2A2542966367}" type="pres">
      <dgm:prSet presAssocID="{8C62614D-25B9-4B66-A1B6-2C4B983E08C4}" presName="hierChild3" presStyleCnt="0"/>
      <dgm:spPr/>
    </dgm:pt>
    <dgm:pt modelId="{5351C3A1-AE76-419C-83D0-965ADC9E2717}" type="pres">
      <dgm:prSet presAssocID="{2EEB1ADD-312F-41A3-AA47-AA4BF64AB9AE}" presName="Name10" presStyleLbl="parChTrans1D2" presStyleIdx="2" presStyleCnt="4"/>
      <dgm:spPr/>
      <dgm:t>
        <a:bodyPr/>
        <a:lstStyle/>
        <a:p>
          <a:endParaRPr lang="ru-RU"/>
        </a:p>
      </dgm:t>
    </dgm:pt>
    <dgm:pt modelId="{459DA43C-1BDE-4647-8259-B4535F9DD507}" type="pres">
      <dgm:prSet presAssocID="{09FA04AD-75AD-4B5E-B1C4-FA3EC19C7091}" presName="hierRoot2" presStyleCnt="0"/>
      <dgm:spPr/>
    </dgm:pt>
    <dgm:pt modelId="{2DCC9242-3147-4A7E-B997-21C5FEAE71A2}" type="pres">
      <dgm:prSet presAssocID="{09FA04AD-75AD-4B5E-B1C4-FA3EC19C7091}" presName="composite2" presStyleCnt="0"/>
      <dgm:spPr/>
    </dgm:pt>
    <dgm:pt modelId="{DC3975F7-49D1-4708-B028-6D34F1247829}" type="pres">
      <dgm:prSet presAssocID="{09FA04AD-75AD-4B5E-B1C4-FA3EC19C7091}" presName="background2" presStyleLbl="node2" presStyleIdx="2" presStyleCnt="4"/>
      <dgm:spPr/>
    </dgm:pt>
    <dgm:pt modelId="{FF441F54-B551-4E29-9C75-58741F439B1A}" type="pres">
      <dgm:prSet presAssocID="{09FA04AD-75AD-4B5E-B1C4-FA3EC19C7091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3ED113-E6FA-4E20-9FC0-125CE9F64898}" type="pres">
      <dgm:prSet presAssocID="{09FA04AD-75AD-4B5E-B1C4-FA3EC19C7091}" presName="hierChild3" presStyleCnt="0"/>
      <dgm:spPr/>
    </dgm:pt>
    <dgm:pt modelId="{AD7068F7-F69C-453A-AF8F-8B1A7B088BFE}" type="pres">
      <dgm:prSet presAssocID="{E720FCF4-D806-47B9-8CFA-3BFCC62AF288}" presName="Name10" presStyleLbl="parChTrans1D2" presStyleIdx="3" presStyleCnt="4"/>
      <dgm:spPr/>
      <dgm:t>
        <a:bodyPr/>
        <a:lstStyle/>
        <a:p>
          <a:endParaRPr lang="ru-RU"/>
        </a:p>
      </dgm:t>
    </dgm:pt>
    <dgm:pt modelId="{7D54C0F2-1B9E-449E-AE3E-F7E25A824306}" type="pres">
      <dgm:prSet presAssocID="{EB29D814-DDC4-4E56-B426-0B7B03915980}" presName="hierRoot2" presStyleCnt="0"/>
      <dgm:spPr/>
    </dgm:pt>
    <dgm:pt modelId="{A8324205-A1BA-480A-827E-F1A7989EB6FD}" type="pres">
      <dgm:prSet presAssocID="{EB29D814-DDC4-4E56-B426-0B7B03915980}" presName="composite2" presStyleCnt="0"/>
      <dgm:spPr/>
    </dgm:pt>
    <dgm:pt modelId="{26857FF7-C2AE-4033-A402-2FB1657805AB}" type="pres">
      <dgm:prSet presAssocID="{EB29D814-DDC4-4E56-B426-0B7B03915980}" presName="background2" presStyleLbl="node2" presStyleIdx="3" presStyleCnt="4"/>
      <dgm:spPr/>
    </dgm:pt>
    <dgm:pt modelId="{921E2C51-E0ED-4D79-95EA-BEA2BB00A85B}" type="pres">
      <dgm:prSet presAssocID="{EB29D814-DDC4-4E56-B426-0B7B03915980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F19032-537F-4680-862E-39CFD180386F}" type="pres">
      <dgm:prSet presAssocID="{EB29D814-DDC4-4E56-B426-0B7B03915980}" presName="hierChild3" presStyleCnt="0"/>
      <dgm:spPr/>
    </dgm:pt>
  </dgm:ptLst>
  <dgm:cxnLst>
    <dgm:cxn modelId="{FB042019-EB7A-4468-986C-2D5C79E29C63}" type="presOf" srcId="{812CCB36-6CEC-48E9-B878-F55660428609}" destId="{A2AA645A-8986-4E6C-80D4-B2EC27A81D72}" srcOrd="0" destOrd="0" presId="urn:microsoft.com/office/officeart/2005/8/layout/hierarchy1"/>
    <dgm:cxn modelId="{929FB0DF-3831-453D-BEEE-B71D4B3E88A9}" type="presOf" srcId="{2EEB1ADD-312F-41A3-AA47-AA4BF64AB9AE}" destId="{5351C3A1-AE76-419C-83D0-965ADC9E2717}" srcOrd="0" destOrd="0" presId="urn:microsoft.com/office/officeart/2005/8/layout/hierarchy1"/>
    <dgm:cxn modelId="{3C69E431-4BE0-4C04-8065-F49021F0E632}" srcId="{2A56E9D9-6A34-4F9B-A0E6-0CFBDB90631F}" destId="{8C62614D-25B9-4B66-A1B6-2C4B983E08C4}" srcOrd="1" destOrd="0" parTransId="{99989F3D-DFCF-49C6-B751-1BBC3CD65F9E}" sibTransId="{1B398D29-D026-4DE0-8B5D-2CE57881EBB1}"/>
    <dgm:cxn modelId="{ACFD22F5-E6DA-4163-B8F4-8C8DC9DC7650}" type="presOf" srcId="{EB29D814-DDC4-4E56-B426-0B7B03915980}" destId="{921E2C51-E0ED-4D79-95EA-BEA2BB00A85B}" srcOrd="0" destOrd="0" presId="urn:microsoft.com/office/officeart/2005/8/layout/hierarchy1"/>
    <dgm:cxn modelId="{96E96C5F-B282-465F-B5B5-896B0395B0C3}" srcId="{2A56E9D9-6A34-4F9B-A0E6-0CFBDB90631F}" destId="{EB29D814-DDC4-4E56-B426-0B7B03915980}" srcOrd="3" destOrd="0" parTransId="{E720FCF4-D806-47B9-8CFA-3BFCC62AF288}" sibTransId="{5D397145-7901-4B3C-828B-C320E6852805}"/>
    <dgm:cxn modelId="{80272F29-5DB1-41B9-A49D-35067936D900}" type="presOf" srcId="{99989F3D-DFCF-49C6-B751-1BBC3CD65F9E}" destId="{1D3A9489-183E-4F9C-B590-C77AE439AB47}" srcOrd="0" destOrd="0" presId="urn:microsoft.com/office/officeart/2005/8/layout/hierarchy1"/>
    <dgm:cxn modelId="{B57BC457-2571-42DD-9E49-9264A21E42AA}" type="presOf" srcId="{F77DA6A4-AB29-484B-BF37-488FB4840D40}" destId="{7DD9FD22-7992-487D-9080-7F707A1B2F55}" srcOrd="0" destOrd="0" presId="urn:microsoft.com/office/officeart/2005/8/layout/hierarchy1"/>
    <dgm:cxn modelId="{88AA849C-BDA0-437B-9B31-E0FBFD8A4376}" srcId="{2A56E9D9-6A34-4F9B-A0E6-0CFBDB90631F}" destId="{F77DA6A4-AB29-484B-BF37-488FB4840D40}" srcOrd="0" destOrd="0" parTransId="{A94704DA-46AB-4AE8-9C06-72AE281D0356}" sibTransId="{861661E6-DCEB-4C76-9A28-57ECF22B96EB}"/>
    <dgm:cxn modelId="{4F1C9720-3B6D-4D7B-8688-B9C2BDE5C606}" type="presOf" srcId="{E720FCF4-D806-47B9-8CFA-3BFCC62AF288}" destId="{AD7068F7-F69C-453A-AF8F-8B1A7B088BFE}" srcOrd="0" destOrd="0" presId="urn:microsoft.com/office/officeart/2005/8/layout/hierarchy1"/>
    <dgm:cxn modelId="{E02EA310-DC0B-48CF-8756-D597A239FE52}" type="presOf" srcId="{A94704DA-46AB-4AE8-9C06-72AE281D0356}" destId="{B053DD5E-8AA6-4D75-AA97-290F701BF120}" srcOrd="0" destOrd="0" presId="urn:microsoft.com/office/officeart/2005/8/layout/hierarchy1"/>
    <dgm:cxn modelId="{260C3F38-2198-4FC0-8C70-FD0A8F84A140}" type="presOf" srcId="{8C62614D-25B9-4B66-A1B6-2C4B983E08C4}" destId="{816A37B9-73E3-4CB8-963C-C154A0EF7F31}" srcOrd="0" destOrd="0" presId="urn:microsoft.com/office/officeart/2005/8/layout/hierarchy1"/>
    <dgm:cxn modelId="{DD5047FC-AE9E-43EA-85AA-0F9176B39F43}" type="presOf" srcId="{2A56E9D9-6A34-4F9B-A0E6-0CFBDB90631F}" destId="{42A20935-1E4F-4A81-AC7C-A79A01E20D5E}" srcOrd="0" destOrd="0" presId="urn:microsoft.com/office/officeart/2005/8/layout/hierarchy1"/>
    <dgm:cxn modelId="{68BB7263-886D-40CF-936F-0BD57AAB4DD7}" srcId="{812CCB36-6CEC-48E9-B878-F55660428609}" destId="{2A56E9D9-6A34-4F9B-A0E6-0CFBDB90631F}" srcOrd="0" destOrd="0" parTransId="{2E3C1F33-730E-49CD-85D8-B0B65387C491}" sibTransId="{1B288578-B2BA-4B48-8C97-1C6E52EE0961}"/>
    <dgm:cxn modelId="{514A6A7A-E9D3-4913-B888-36FBC0A2ACBC}" srcId="{2A56E9D9-6A34-4F9B-A0E6-0CFBDB90631F}" destId="{09FA04AD-75AD-4B5E-B1C4-FA3EC19C7091}" srcOrd="2" destOrd="0" parTransId="{2EEB1ADD-312F-41A3-AA47-AA4BF64AB9AE}" sibTransId="{A322D1AB-DC6C-4CF2-929C-ACE25CAE6160}"/>
    <dgm:cxn modelId="{70C9EBE8-6249-4B69-AC4A-A5389F293049}" type="presOf" srcId="{09FA04AD-75AD-4B5E-B1C4-FA3EC19C7091}" destId="{FF441F54-B551-4E29-9C75-58741F439B1A}" srcOrd="0" destOrd="0" presId="urn:microsoft.com/office/officeart/2005/8/layout/hierarchy1"/>
    <dgm:cxn modelId="{3FAA6DE0-8501-4132-AC10-BD164BED574B}" type="presParOf" srcId="{A2AA645A-8986-4E6C-80D4-B2EC27A81D72}" destId="{E7F3866A-86CC-4842-A8A2-C99635161AC5}" srcOrd="0" destOrd="0" presId="urn:microsoft.com/office/officeart/2005/8/layout/hierarchy1"/>
    <dgm:cxn modelId="{253BCEF0-9AE1-4ED8-B94B-5AF1E1D2FB59}" type="presParOf" srcId="{E7F3866A-86CC-4842-A8A2-C99635161AC5}" destId="{25A50FF8-116D-41C0-ADCD-1151A75EFB6C}" srcOrd="0" destOrd="0" presId="urn:microsoft.com/office/officeart/2005/8/layout/hierarchy1"/>
    <dgm:cxn modelId="{F73CA1E1-9C4B-489A-9B49-34C192F8BB2B}" type="presParOf" srcId="{25A50FF8-116D-41C0-ADCD-1151A75EFB6C}" destId="{20EF2D69-78B6-493F-94AC-103C29921A89}" srcOrd="0" destOrd="0" presId="urn:microsoft.com/office/officeart/2005/8/layout/hierarchy1"/>
    <dgm:cxn modelId="{DD47FDB0-B663-48D1-B43B-35AD48ECD9BC}" type="presParOf" srcId="{25A50FF8-116D-41C0-ADCD-1151A75EFB6C}" destId="{42A20935-1E4F-4A81-AC7C-A79A01E20D5E}" srcOrd="1" destOrd="0" presId="urn:microsoft.com/office/officeart/2005/8/layout/hierarchy1"/>
    <dgm:cxn modelId="{1CEFEFFE-2E06-4A11-8C76-17A69796DA98}" type="presParOf" srcId="{E7F3866A-86CC-4842-A8A2-C99635161AC5}" destId="{3EFBAD07-1E5E-4F48-B2FD-98C7C3D34154}" srcOrd="1" destOrd="0" presId="urn:microsoft.com/office/officeart/2005/8/layout/hierarchy1"/>
    <dgm:cxn modelId="{2D53366C-241F-4BF1-BAA7-580C119A31AE}" type="presParOf" srcId="{3EFBAD07-1E5E-4F48-B2FD-98C7C3D34154}" destId="{B053DD5E-8AA6-4D75-AA97-290F701BF120}" srcOrd="0" destOrd="0" presId="urn:microsoft.com/office/officeart/2005/8/layout/hierarchy1"/>
    <dgm:cxn modelId="{5D048438-1EEF-4894-A8C7-D22DADE143DE}" type="presParOf" srcId="{3EFBAD07-1E5E-4F48-B2FD-98C7C3D34154}" destId="{212EE0A9-CA90-462C-AFF3-70C5E9EA3647}" srcOrd="1" destOrd="0" presId="urn:microsoft.com/office/officeart/2005/8/layout/hierarchy1"/>
    <dgm:cxn modelId="{8D67C98D-C0D5-4518-80E0-5EBB3D96A74F}" type="presParOf" srcId="{212EE0A9-CA90-462C-AFF3-70C5E9EA3647}" destId="{830EBBCB-2182-4811-8D3F-E8A6543A7B0C}" srcOrd="0" destOrd="0" presId="urn:microsoft.com/office/officeart/2005/8/layout/hierarchy1"/>
    <dgm:cxn modelId="{02FBF574-8578-4FC4-BF40-A5059737138C}" type="presParOf" srcId="{830EBBCB-2182-4811-8D3F-E8A6543A7B0C}" destId="{A7957423-B4FE-4232-9AA4-53DB082D05AE}" srcOrd="0" destOrd="0" presId="urn:microsoft.com/office/officeart/2005/8/layout/hierarchy1"/>
    <dgm:cxn modelId="{7926D853-0170-47BB-A4EB-2D1F21CEFFAB}" type="presParOf" srcId="{830EBBCB-2182-4811-8D3F-E8A6543A7B0C}" destId="{7DD9FD22-7992-487D-9080-7F707A1B2F55}" srcOrd="1" destOrd="0" presId="urn:microsoft.com/office/officeart/2005/8/layout/hierarchy1"/>
    <dgm:cxn modelId="{B2FF80E5-4917-43CE-B060-6A958438F777}" type="presParOf" srcId="{212EE0A9-CA90-462C-AFF3-70C5E9EA3647}" destId="{71536C85-166D-4AAC-9E7F-C3FE26AC5D21}" srcOrd="1" destOrd="0" presId="urn:microsoft.com/office/officeart/2005/8/layout/hierarchy1"/>
    <dgm:cxn modelId="{CDAF0A77-96AF-4313-9956-B89FE8823AAA}" type="presParOf" srcId="{3EFBAD07-1E5E-4F48-B2FD-98C7C3D34154}" destId="{1D3A9489-183E-4F9C-B590-C77AE439AB47}" srcOrd="2" destOrd="0" presId="urn:microsoft.com/office/officeart/2005/8/layout/hierarchy1"/>
    <dgm:cxn modelId="{66E39AEB-19C1-4A4B-B94D-3CEF447E3ABD}" type="presParOf" srcId="{3EFBAD07-1E5E-4F48-B2FD-98C7C3D34154}" destId="{6971A5D5-350D-4C0F-985B-E6DB3B456F70}" srcOrd="3" destOrd="0" presId="urn:microsoft.com/office/officeart/2005/8/layout/hierarchy1"/>
    <dgm:cxn modelId="{79D81FDA-5080-4AAC-9125-143974BD6B4E}" type="presParOf" srcId="{6971A5D5-350D-4C0F-985B-E6DB3B456F70}" destId="{09E55A76-91F8-4CF0-9D23-58BEE137CB86}" srcOrd="0" destOrd="0" presId="urn:microsoft.com/office/officeart/2005/8/layout/hierarchy1"/>
    <dgm:cxn modelId="{159CDF9A-0124-44A0-BE1C-9DF56ABC4241}" type="presParOf" srcId="{09E55A76-91F8-4CF0-9D23-58BEE137CB86}" destId="{BEE70970-5B9B-4233-A1FD-41D5F1628681}" srcOrd="0" destOrd="0" presId="urn:microsoft.com/office/officeart/2005/8/layout/hierarchy1"/>
    <dgm:cxn modelId="{CA43E134-03C1-4F66-99D5-FC902E4515E3}" type="presParOf" srcId="{09E55A76-91F8-4CF0-9D23-58BEE137CB86}" destId="{816A37B9-73E3-4CB8-963C-C154A0EF7F31}" srcOrd="1" destOrd="0" presId="urn:microsoft.com/office/officeart/2005/8/layout/hierarchy1"/>
    <dgm:cxn modelId="{672C7763-9CE5-4BA9-BF3A-3BC159B7B3FD}" type="presParOf" srcId="{6971A5D5-350D-4C0F-985B-E6DB3B456F70}" destId="{40467858-A5EE-4245-B62C-2A2542966367}" srcOrd="1" destOrd="0" presId="urn:microsoft.com/office/officeart/2005/8/layout/hierarchy1"/>
    <dgm:cxn modelId="{D2CD8E91-1CD3-440C-A44B-B1BFE90F5A9E}" type="presParOf" srcId="{3EFBAD07-1E5E-4F48-B2FD-98C7C3D34154}" destId="{5351C3A1-AE76-419C-83D0-965ADC9E2717}" srcOrd="4" destOrd="0" presId="urn:microsoft.com/office/officeart/2005/8/layout/hierarchy1"/>
    <dgm:cxn modelId="{4D32C9DB-488E-416C-BD6C-39CF2B62F992}" type="presParOf" srcId="{3EFBAD07-1E5E-4F48-B2FD-98C7C3D34154}" destId="{459DA43C-1BDE-4647-8259-B4535F9DD507}" srcOrd="5" destOrd="0" presId="urn:microsoft.com/office/officeart/2005/8/layout/hierarchy1"/>
    <dgm:cxn modelId="{DB63FF40-4066-4E14-BF91-5510AEEF7592}" type="presParOf" srcId="{459DA43C-1BDE-4647-8259-B4535F9DD507}" destId="{2DCC9242-3147-4A7E-B997-21C5FEAE71A2}" srcOrd="0" destOrd="0" presId="urn:microsoft.com/office/officeart/2005/8/layout/hierarchy1"/>
    <dgm:cxn modelId="{800F0700-1674-46A8-9D95-0EE4ACF2E343}" type="presParOf" srcId="{2DCC9242-3147-4A7E-B997-21C5FEAE71A2}" destId="{DC3975F7-49D1-4708-B028-6D34F1247829}" srcOrd="0" destOrd="0" presId="urn:microsoft.com/office/officeart/2005/8/layout/hierarchy1"/>
    <dgm:cxn modelId="{BA7FE6B0-5C08-40FF-830C-900F240F7691}" type="presParOf" srcId="{2DCC9242-3147-4A7E-B997-21C5FEAE71A2}" destId="{FF441F54-B551-4E29-9C75-58741F439B1A}" srcOrd="1" destOrd="0" presId="urn:microsoft.com/office/officeart/2005/8/layout/hierarchy1"/>
    <dgm:cxn modelId="{44767E73-6F27-471E-97F4-83BD0CAAC3A9}" type="presParOf" srcId="{459DA43C-1BDE-4647-8259-B4535F9DD507}" destId="{D13ED113-E6FA-4E20-9FC0-125CE9F64898}" srcOrd="1" destOrd="0" presId="urn:microsoft.com/office/officeart/2005/8/layout/hierarchy1"/>
    <dgm:cxn modelId="{D33B702D-E0A2-4B9E-9D7F-B5DB42EA542B}" type="presParOf" srcId="{3EFBAD07-1E5E-4F48-B2FD-98C7C3D34154}" destId="{AD7068F7-F69C-453A-AF8F-8B1A7B088BFE}" srcOrd="6" destOrd="0" presId="urn:microsoft.com/office/officeart/2005/8/layout/hierarchy1"/>
    <dgm:cxn modelId="{3F84B031-42F8-4C2E-81C4-A359C1AB3286}" type="presParOf" srcId="{3EFBAD07-1E5E-4F48-B2FD-98C7C3D34154}" destId="{7D54C0F2-1B9E-449E-AE3E-F7E25A824306}" srcOrd="7" destOrd="0" presId="urn:microsoft.com/office/officeart/2005/8/layout/hierarchy1"/>
    <dgm:cxn modelId="{DD8A2614-779E-42FC-8B84-A3AF8C43EB7A}" type="presParOf" srcId="{7D54C0F2-1B9E-449E-AE3E-F7E25A824306}" destId="{A8324205-A1BA-480A-827E-F1A7989EB6FD}" srcOrd="0" destOrd="0" presId="urn:microsoft.com/office/officeart/2005/8/layout/hierarchy1"/>
    <dgm:cxn modelId="{964E9732-03DF-4701-B593-14422416BF67}" type="presParOf" srcId="{A8324205-A1BA-480A-827E-F1A7989EB6FD}" destId="{26857FF7-C2AE-4033-A402-2FB1657805AB}" srcOrd="0" destOrd="0" presId="urn:microsoft.com/office/officeart/2005/8/layout/hierarchy1"/>
    <dgm:cxn modelId="{95046009-61D6-4F5D-9134-255A4365238E}" type="presParOf" srcId="{A8324205-A1BA-480A-827E-F1A7989EB6FD}" destId="{921E2C51-E0ED-4D79-95EA-BEA2BB00A85B}" srcOrd="1" destOrd="0" presId="urn:microsoft.com/office/officeart/2005/8/layout/hierarchy1"/>
    <dgm:cxn modelId="{B9B04843-9A90-45CB-AEB0-1A13CCF28DCA}" type="presParOf" srcId="{7D54C0F2-1B9E-449E-AE3E-F7E25A824306}" destId="{E3F19032-537F-4680-862E-39CFD180386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7068F7-F69C-453A-AF8F-8B1A7B088BFE}">
      <dsp:nvSpPr>
        <dsp:cNvPr id="0" name=""/>
        <dsp:cNvSpPr/>
      </dsp:nvSpPr>
      <dsp:spPr>
        <a:xfrm>
          <a:off x="4014111" y="2519993"/>
          <a:ext cx="3152052" cy="500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755"/>
              </a:lnTo>
              <a:lnTo>
                <a:pt x="3152052" y="340755"/>
              </a:lnTo>
              <a:lnTo>
                <a:pt x="3152052" y="50003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1C3A1-AE76-419C-83D0-965ADC9E2717}">
      <dsp:nvSpPr>
        <dsp:cNvPr id="0" name=""/>
        <dsp:cNvSpPr/>
      </dsp:nvSpPr>
      <dsp:spPr>
        <a:xfrm>
          <a:off x="4014111" y="2519993"/>
          <a:ext cx="1050684" cy="500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755"/>
              </a:lnTo>
              <a:lnTo>
                <a:pt x="1050684" y="340755"/>
              </a:lnTo>
              <a:lnTo>
                <a:pt x="1050684" y="50003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A9489-183E-4F9C-B590-C77AE439AB47}">
      <dsp:nvSpPr>
        <dsp:cNvPr id="0" name=""/>
        <dsp:cNvSpPr/>
      </dsp:nvSpPr>
      <dsp:spPr>
        <a:xfrm>
          <a:off x="2963427" y="2519993"/>
          <a:ext cx="1050684" cy="500030"/>
        </a:xfrm>
        <a:custGeom>
          <a:avLst/>
          <a:gdLst/>
          <a:ahLst/>
          <a:cxnLst/>
          <a:rect l="0" t="0" r="0" b="0"/>
          <a:pathLst>
            <a:path>
              <a:moveTo>
                <a:pt x="1050684" y="0"/>
              </a:moveTo>
              <a:lnTo>
                <a:pt x="1050684" y="340755"/>
              </a:lnTo>
              <a:lnTo>
                <a:pt x="0" y="340755"/>
              </a:lnTo>
              <a:lnTo>
                <a:pt x="0" y="50003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3DD5E-8AA6-4D75-AA97-290F701BF120}">
      <dsp:nvSpPr>
        <dsp:cNvPr id="0" name=""/>
        <dsp:cNvSpPr/>
      </dsp:nvSpPr>
      <dsp:spPr>
        <a:xfrm>
          <a:off x="862058" y="2519993"/>
          <a:ext cx="3152052" cy="500030"/>
        </a:xfrm>
        <a:custGeom>
          <a:avLst/>
          <a:gdLst/>
          <a:ahLst/>
          <a:cxnLst/>
          <a:rect l="0" t="0" r="0" b="0"/>
          <a:pathLst>
            <a:path>
              <a:moveTo>
                <a:pt x="3152052" y="0"/>
              </a:moveTo>
              <a:lnTo>
                <a:pt x="3152052" y="340755"/>
              </a:lnTo>
              <a:lnTo>
                <a:pt x="0" y="340755"/>
              </a:lnTo>
              <a:lnTo>
                <a:pt x="0" y="50003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EF2D69-78B6-493F-94AC-103C29921A89}">
      <dsp:nvSpPr>
        <dsp:cNvPr id="0" name=""/>
        <dsp:cNvSpPr/>
      </dsp:nvSpPr>
      <dsp:spPr>
        <a:xfrm>
          <a:off x="1986779" y="1428237"/>
          <a:ext cx="4054662" cy="1091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A20935-1E4F-4A81-AC7C-A79A01E20D5E}">
      <dsp:nvSpPr>
        <dsp:cNvPr id="0" name=""/>
        <dsp:cNvSpPr/>
      </dsp:nvSpPr>
      <dsp:spPr>
        <a:xfrm>
          <a:off x="2177813" y="1609718"/>
          <a:ext cx="4054662" cy="1091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Изменение формы представления информации без изменения содержания</a:t>
          </a:r>
          <a:endParaRPr lang="ru-RU" sz="2000" kern="1200" dirty="0"/>
        </a:p>
      </dsp:txBody>
      <dsp:txXfrm>
        <a:off x="2177813" y="1609718"/>
        <a:ext cx="4054662" cy="1091756"/>
      </dsp:txXfrm>
    </dsp:sp>
    <dsp:sp modelId="{A7957423-B4FE-4232-9AA4-53DB082D05AE}">
      <dsp:nvSpPr>
        <dsp:cNvPr id="0" name=""/>
        <dsp:cNvSpPr/>
      </dsp:nvSpPr>
      <dsp:spPr>
        <a:xfrm>
          <a:off x="2407" y="3020023"/>
          <a:ext cx="1719301" cy="1091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9FD22-7992-487D-9080-7F707A1B2F55}">
      <dsp:nvSpPr>
        <dsp:cNvPr id="0" name=""/>
        <dsp:cNvSpPr/>
      </dsp:nvSpPr>
      <dsp:spPr>
        <a:xfrm>
          <a:off x="193441" y="3201505"/>
          <a:ext cx="1719301" cy="1091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Систематизация</a:t>
          </a:r>
          <a:endParaRPr lang="ru-RU" sz="1500" kern="1200" dirty="0"/>
        </a:p>
      </dsp:txBody>
      <dsp:txXfrm>
        <a:off x="193441" y="3201505"/>
        <a:ext cx="1719301" cy="1091756"/>
      </dsp:txXfrm>
    </dsp:sp>
    <dsp:sp modelId="{BEE70970-5B9B-4233-A1FD-41D5F1628681}">
      <dsp:nvSpPr>
        <dsp:cNvPr id="0" name=""/>
        <dsp:cNvSpPr/>
      </dsp:nvSpPr>
      <dsp:spPr>
        <a:xfrm>
          <a:off x="2103776" y="3020023"/>
          <a:ext cx="1719301" cy="1091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A37B9-73E3-4CB8-963C-C154A0EF7F31}">
      <dsp:nvSpPr>
        <dsp:cNvPr id="0" name=""/>
        <dsp:cNvSpPr/>
      </dsp:nvSpPr>
      <dsp:spPr>
        <a:xfrm>
          <a:off x="2294809" y="3201505"/>
          <a:ext cx="1719301" cy="1091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Сортировка</a:t>
          </a:r>
          <a:endParaRPr lang="ru-RU" sz="1500" kern="1200" dirty="0"/>
        </a:p>
      </dsp:txBody>
      <dsp:txXfrm>
        <a:off x="2294809" y="3201505"/>
        <a:ext cx="1719301" cy="1091756"/>
      </dsp:txXfrm>
    </dsp:sp>
    <dsp:sp modelId="{DC3975F7-49D1-4708-B028-6D34F1247829}">
      <dsp:nvSpPr>
        <dsp:cNvPr id="0" name=""/>
        <dsp:cNvSpPr/>
      </dsp:nvSpPr>
      <dsp:spPr>
        <a:xfrm>
          <a:off x="4205144" y="3020023"/>
          <a:ext cx="1719301" cy="1091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441F54-B551-4E29-9C75-58741F439B1A}">
      <dsp:nvSpPr>
        <dsp:cNvPr id="0" name=""/>
        <dsp:cNvSpPr/>
      </dsp:nvSpPr>
      <dsp:spPr>
        <a:xfrm>
          <a:off x="4396178" y="3201505"/>
          <a:ext cx="1719301" cy="1091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Поиск</a:t>
          </a:r>
          <a:endParaRPr lang="ru-RU" sz="1500" kern="1200" dirty="0"/>
        </a:p>
      </dsp:txBody>
      <dsp:txXfrm>
        <a:off x="4396178" y="3201505"/>
        <a:ext cx="1719301" cy="1091756"/>
      </dsp:txXfrm>
    </dsp:sp>
    <dsp:sp modelId="{26857FF7-C2AE-4033-A402-2FB1657805AB}">
      <dsp:nvSpPr>
        <dsp:cNvPr id="0" name=""/>
        <dsp:cNvSpPr/>
      </dsp:nvSpPr>
      <dsp:spPr>
        <a:xfrm>
          <a:off x="6306513" y="3020023"/>
          <a:ext cx="1719301" cy="1091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1E2C51-E0ED-4D79-95EA-BEA2BB00A85B}">
      <dsp:nvSpPr>
        <dsp:cNvPr id="0" name=""/>
        <dsp:cNvSpPr/>
      </dsp:nvSpPr>
      <dsp:spPr>
        <a:xfrm>
          <a:off x="6497546" y="3201505"/>
          <a:ext cx="1719301" cy="1091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Кодирование</a:t>
          </a:r>
          <a:endParaRPr lang="ru-RU" sz="1500" kern="1200" dirty="0"/>
        </a:p>
      </dsp:txBody>
      <dsp:txXfrm>
        <a:off x="6497546" y="3201505"/>
        <a:ext cx="1719301" cy="1091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E968EB-80D3-4347-8A7C-682FBD9CA8D3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3A3C8D-437A-480F-B666-B1D5A124CD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AE0D48-6EC4-47D1-AE7F-C19A63D3488B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14C2BC-175A-4440-86CF-CF6E92E762FD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615076-AEAF-42BB-B8E7-E8081F34A1B5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796183-37D7-498F-8E86-1EC8C7932BFD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F89776-27C8-4EC7-903C-FD358A4D5E11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826C80-CACE-4C88-917F-7F3918E67A23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1EB36-673C-4029-9EF4-C5DC11B254C7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40DA9-2653-46C0-929F-F59B8A309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48E8-B382-4502-99F8-8BAAD6AFEDA1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7CEF6-B03A-4D2A-B6F0-D34B46B36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6D523-4306-420E-9F87-79DFCBD8C69B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1DCEC-88EE-4055-973B-3323B8AA7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D277D-9C2E-4BE9-854D-4B5DE55083C4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74AC8-4A47-44F8-A3CB-CA8EFCADD6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F5E370-B842-4118-9D4A-C12ECF1785FE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5142B-5DBE-4E0B-A9A0-10352B6A2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00C13-D2E3-42F9-9E47-4670C9442B45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1B4A-57FB-48CB-AECE-34670EF56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31765-6F41-474D-8C45-F8D71D402EFF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339F-E622-4DB7-B976-E00A8A4ABE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3435F-6662-4D3B-A794-7FD96A65F70F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DD4D9-B709-4FFB-96F5-2D46B788B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27291-146E-42DC-9F15-F09C1C4DD26B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0B0B8-16B1-4315-8AC0-1DA424FD6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F98FC-E614-459B-AAAA-F7C0B5100580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512D8-7A16-4042-9C4A-6E01CB132E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D81B8-3FF9-4DAC-8FEA-BA1D448A8241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A9091-0C2B-4BAB-8A5B-80EB274F93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00A4D059-A538-4925-A12F-99C9D4192400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347CF8A6-0DA6-4C05-9686-64E7FBDF6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5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gif"/><Relationship Id="rId2" Type="http://schemas.openxmlformats.org/officeDocument/2006/relationships/image" Target="../media/image4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gif"/><Relationship Id="rId7" Type="http://schemas.openxmlformats.org/officeDocument/2006/relationships/image" Target="../media/image46.gif"/><Relationship Id="rId2" Type="http://schemas.openxmlformats.org/officeDocument/2006/relationships/hyperlink" Target="http://miranimashek.com/photo/100-0-1484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iranimashek.com/photo/100-0-1439" TargetMode="External"/><Relationship Id="rId5" Type="http://schemas.openxmlformats.org/officeDocument/2006/relationships/image" Target="../media/image45.gif"/><Relationship Id="rId4" Type="http://schemas.openxmlformats.org/officeDocument/2006/relationships/hyperlink" Target="http://miranimashek.com/photo/100-0-1484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gif"/><Relationship Id="rId13" Type="http://schemas.openxmlformats.org/officeDocument/2006/relationships/image" Target="../media/image21.gif"/><Relationship Id="rId18" Type="http://schemas.openxmlformats.org/officeDocument/2006/relationships/hyperlink" Target="http://andreznar.ya.ru/users/andreznar/view/237148?page=0" TargetMode="External"/><Relationship Id="rId26" Type="http://schemas.openxmlformats.org/officeDocument/2006/relationships/image" Target="../media/image28.jpeg"/><Relationship Id="rId3" Type="http://schemas.openxmlformats.org/officeDocument/2006/relationships/hyperlink" Target="http://andreznar.ya.ru/users/andreznar/view/237152?page=0" TargetMode="External"/><Relationship Id="rId21" Type="http://schemas.openxmlformats.org/officeDocument/2006/relationships/image" Target="../media/image25.gif"/><Relationship Id="rId34" Type="http://schemas.openxmlformats.org/officeDocument/2006/relationships/image" Target="../media/image36.jpeg"/><Relationship Id="rId7" Type="http://schemas.openxmlformats.org/officeDocument/2006/relationships/image" Target="../media/image17.gif"/><Relationship Id="rId12" Type="http://schemas.openxmlformats.org/officeDocument/2006/relationships/hyperlink" Target="http://andreznar.ya.ru/users/andreznar/view/237141?page=0" TargetMode="External"/><Relationship Id="rId17" Type="http://schemas.openxmlformats.org/officeDocument/2006/relationships/image" Target="../media/image23.gif"/><Relationship Id="rId25" Type="http://schemas.openxmlformats.org/officeDocument/2006/relationships/image" Target="../media/image27.gif"/><Relationship Id="rId33" Type="http://schemas.openxmlformats.org/officeDocument/2006/relationships/image" Target="../media/image35.jpeg"/><Relationship Id="rId2" Type="http://schemas.openxmlformats.org/officeDocument/2006/relationships/notesSlide" Target="../notesSlides/notesSlide1.xml"/><Relationship Id="rId16" Type="http://schemas.openxmlformats.org/officeDocument/2006/relationships/hyperlink" Target="http://andreznar.ya.ru/users/andreznar/view/237143?page=0" TargetMode="External"/><Relationship Id="rId20" Type="http://schemas.openxmlformats.org/officeDocument/2006/relationships/hyperlink" Target="http://andreznar.ya.ru/users/andreznar/view/237147?page=0" TargetMode="External"/><Relationship Id="rId29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11" Type="http://schemas.openxmlformats.org/officeDocument/2006/relationships/image" Target="../media/image20.gif"/><Relationship Id="rId24" Type="http://schemas.openxmlformats.org/officeDocument/2006/relationships/hyperlink" Target="http://andreznar.ya.ru/users/andreznar/view/237145?page=0" TargetMode="External"/><Relationship Id="rId32" Type="http://schemas.openxmlformats.org/officeDocument/2006/relationships/image" Target="../media/image34.jpeg"/><Relationship Id="rId5" Type="http://schemas.openxmlformats.org/officeDocument/2006/relationships/hyperlink" Target="http://andreznar.ya.ru/users/andreznar/view/237153?page=0" TargetMode="External"/><Relationship Id="rId15" Type="http://schemas.openxmlformats.org/officeDocument/2006/relationships/image" Target="../media/image22.gif"/><Relationship Id="rId23" Type="http://schemas.openxmlformats.org/officeDocument/2006/relationships/image" Target="../media/image26.gif"/><Relationship Id="rId28" Type="http://schemas.openxmlformats.org/officeDocument/2006/relationships/image" Target="../media/image30.jpeg"/><Relationship Id="rId10" Type="http://schemas.openxmlformats.org/officeDocument/2006/relationships/hyperlink" Target="http://andreznar.ya.ru/users/andreznar/view/237140?page=0" TargetMode="External"/><Relationship Id="rId19" Type="http://schemas.openxmlformats.org/officeDocument/2006/relationships/image" Target="../media/image24.gif"/><Relationship Id="rId31" Type="http://schemas.openxmlformats.org/officeDocument/2006/relationships/image" Target="../media/image33.jpeg"/><Relationship Id="rId4" Type="http://schemas.openxmlformats.org/officeDocument/2006/relationships/image" Target="../media/image15.gif"/><Relationship Id="rId9" Type="http://schemas.openxmlformats.org/officeDocument/2006/relationships/image" Target="../media/image19.gif"/><Relationship Id="rId14" Type="http://schemas.openxmlformats.org/officeDocument/2006/relationships/hyperlink" Target="http://andreznar.ya.ru/users/andreznar/view/237142?page=0" TargetMode="External"/><Relationship Id="rId22" Type="http://schemas.openxmlformats.org/officeDocument/2006/relationships/hyperlink" Target="http://andreznar.ya.ru/users/andreznar/view/237146?page=0" TargetMode="External"/><Relationship Id="rId27" Type="http://schemas.openxmlformats.org/officeDocument/2006/relationships/image" Target="../media/image29.jpeg"/><Relationship Id="rId30" Type="http://schemas.openxmlformats.org/officeDocument/2006/relationships/image" Target="../media/image32.jpeg"/><Relationship Id="rId35" Type="http://schemas.openxmlformats.org/officeDocument/2006/relationships/image" Target="../media/image3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5300663"/>
            <a:ext cx="7559675" cy="12192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+mn-lt"/>
              </a:rPr>
              <a:t>Презентация к уроку информатики в 5 классе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+mn-lt"/>
              </a:rPr>
              <a:t>Автор Маркевич М.Д. – учитель информатики ГБОУ СОШ «Школа здоровья» №60 имени В.С. Опариной г. Москва</a:t>
            </a:r>
            <a:endParaRPr lang="ru-RU" dirty="0">
              <a:latin typeface="+mn-lt"/>
            </a:endParaRPr>
          </a:p>
        </p:txBody>
      </p:sp>
      <p:pic>
        <p:nvPicPr>
          <p:cNvPr id="3075" name="Picture 14" descr="Анимация книги и литератур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19475" y="3213100"/>
            <a:ext cx="21272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84510" y="1349400"/>
            <a:ext cx="7564891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Изменение формы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представления информации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без изменения содержания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8AD4F-0501-4A9A-A456-5D2AC295CC9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№1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45137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Окружающие нас объекты можно систематизировать различными способами. Выполните систематизацию, заполнив таблицу.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Слова для справок: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солнце, машина, щука, рысь, ложка, воздух, ветер, почва, компьютер, книга, телевизор, горы, комар, платье, петух, береза, роса, апельсин.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87450" y="2205038"/>
          <a:ext cx="7177089" cy="3138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363"/>
                <a:gridCol w="2392363"/>
                <a:gridCol w="2392363"/>
              </a:tblGrid>
              <a:tr h="370727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Техногенный объект </a:t>
                      </a:r>
                    </a:p>
                    <a:p>
                      <a:pPr algn="ctr"/>
                      <a:r>
                        <a:rPr lang="ru-RU" sz="1800" dirty="0" smtClean="0"/>
                        <a:t>(не природный)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Природа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3395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Неживая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706" marB="45706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Живая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706" marB="45706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52" marR="91452" marT="45706" marB="45706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EC1212-E2D5-4A5F-9FC7-D31B5DECF28B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№1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45137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Окружающие нас объекты можно систематизировать различными способами. Выполните систематизацию, заполнив таблицу.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Слова для справок: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солнце, машина, щука, рысь, ложка, воздух, ветер, компьютер, горы,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книга,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комар, платье,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почва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петух, береза, роса,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телевизор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апельсин.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87450" y="2205038"/>
          <a:ext cx="7177089" cy="3138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363"/>
                <a:gridCol w="2392363"/>
                <a:gridCol w="2392363"/>
              </a:tblGrid>
              <a:tr h="370727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Техногенный объект </a:t>
                      </a:r>
                    </a:p>
                    <a:p>
                      <a:pPr algn="ctr"/>
                      <a:r>
                        <a:rPr lang="ru-RU" sz="1800" dirty="0" smtClean="0"/>
                        <a:t>(не природный)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Природа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3395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Неживая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706" marB="45706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Живая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706" marB="45706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машина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солнце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щука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ложка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воздух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рысь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компьютер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ветер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комар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книга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горы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петух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платье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почва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береза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</a:tr>
              <a:tr h="370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телевизор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роса</a:t>
                      </a:r>
                      <a:endParaRPr lang="ru-RU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апельсин</a:t>
                      </a:r>
                    </a:p>
                  </a:txBody>
                  <a:tcPr marL="91452" marR="91452" marT="45706" marB="45706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D3C8F-DF24-453F-ABFF-0C1CC7FA53C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№2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45137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В первом столбце таблицы перечислены объекты, сгруппированные по классам. Определите основания этих классификаций.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87450" y="2276475"/>
          <a:ext cx="7304088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511"/>
                <a:gridCol w="3391577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Объект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Основание классификации</a:t>
                      </a:r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Волк, медведь, лиса,</a:t>
                      </a:r>
                      <a:r>
                        <a:rPr lang="ru-RU" baseline="0" dirty="0" smtClean="0"/>
                        <a:t> заяц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Кино, пальто, радио, шоссе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Береза, кедр, ольха, ель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Груша, яблоня, слива, вишня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Лиственница, кедр, ель, сосна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Корова, сорока, ворона, дорога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Печь, речь, ночь, дочь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Май, август, октябрь, декабрь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10, 25, 40, 41</a:t>
                      </a:r>
                      <a:endParaRPr lang="ru-RU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91450" marR="91450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61AE8-7FA6-4FEA-B0C8-7829F38A3953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№2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45137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В первом столбце таблицы перечислены объекты, сгруппированные по классам. Определите основания этих классификаций.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87450" y="2276475"/>
          <a:ext cx="7304088" cy="3978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511"/>
                <a:gridCol w="3391577"/>
              </a:tblGrid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Объект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Основание классификации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Волк, медведь, лиса,</a:t>
                      </a:r>
                      <a:r>
                        <a:rPr lang="ru-RU" sz="1800" baseline="0" dirty="0" smtClean="0"/>
                        <a:t> заяц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Звери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Кино, пальто, радио, шоссе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Несклоняемые сущ., 2 </a:t>
                      </a:r>
                      <a:r>
                        <a:rPr lang="ru-RU" sz="1800" dirty="0" err="1" smtClean="0"/>
                        <a:t>скл</a:t>
                      </a:r>
                      <a:r>
                        <a:rPr lang="ru-RU" sz="1800" dirty="0" smtClean="0"/>
                        <a:t>.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Береза, кедр, ольха, ель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Деревья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Груша, яблоня, слива, вишня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Плодовые деревья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Лиственница, кедр, ель, сосна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Хвойные деревья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Корова, сорока, ворона, дорога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Сущ. женского рода с –</a:t>
                      </a:r>
                      <a:r>
                        <a:rPr lang="ru-RU" sz="1800" dirty="0" err="1" smtClean="0"/>
                        <a:t>оро</a:t>
                      </a:r>
                      <a:r>
                        <a:rPr lang="ru-RU" sz="1800" dirty="0" smtClean="0"/>
                        <a:t>-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Печь, речь, ночь, дочь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Сущ. женского рода 3 </a:t>
                      </a:r>
                      <a:r>
                        <a:rPr lang="ru-RU" sz="1800" dirty="0" err="1" smtClean="0"/>
                        <a:t>скл</a:t>
                      </a:r>
                      <a:r>
                        <a:rPr lang="ru-RU" sz="1800" dirty="0" smtClean="0"/>
                        <a:t>.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640182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Май, август, октябрь, декабрь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Названия месяцев, в которых 31 день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  <a:tr h="3708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10, 25, 40, 41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Двузначные числа</a:t>
                      </a:r>
                      <a:endParaRPr lang="ru-RU" sz="1800" dirty="0"/>
                    </a:p>
                  </a:txBody>
                  <a:tcPr marL="91450" marR="91450" marT="45727" marB="45727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A154F-0AD0-488C-9D72-C481AEA9F3C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№3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45137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Марине Яблочковой не нравилось, что каждый раз учительница называет ее фамилию последней. Когда учительница узнала об этом, она сказала: «Марина, если ты составишь новый список учеников, я буду пользоваться им». Помогите Марина отсортировать список так, чтобы ее фамилия оказалась первой. Восстановите и список учительницы.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288" y="2565400"/>
          <a:ext cx="854392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193"/>
                <a:gridCol w="3096218"/>
                <a:gridCol w="271151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Исходные данные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Список учительницы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Список Марины</a:t>
                      </a:r>
                      <a:endParaRPr lang="ru-RU" dirty="0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Марина Яблочкова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Катя Арбузова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Валя Стрелкина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Роберт Шукин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Коля Белкин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Лена Волкова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Дима Иволгин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Сережа Тополев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6" marR="9143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Яша Арбузов</a:t>
                      </a:r>
                      <a:endParaRPr lang="ru-RU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6" marR="91436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8659-FADF-4FD5-8ADA-3174D046B04A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№3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45137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Марине Яблочковой не нравилось, что каждый раз учительница называет ее фамилию последней. Когда учительница узнала об этом, она сказала: «Марина, если ты составишь новый список учеников, я буду пользоваться им». Помогите Марина отсортировать список так, чтобы ее фамилия оказалась первой. Восстановите и список учительницы.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288" y="2565400"/>
          <a:ext cx="8543925" cy="4078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193"/>
                <a:gridCol w="3096218"/>
                <a:gridCol w="2711514"/>
              </a:tblGrid>
              <a:tr h="37075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Исходные данные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Список учительницы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Список Марины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Марина Яблочкова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Арбузов Яша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Катя Арбузова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Арбузова Катя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Валя Стрелкина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Белкин Коля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Роберт Шукин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Волкова Лена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Коля Белкин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Иволгин Дима</a:t>
                      </a:r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Лена Волкова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Стрелкина Валя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Дима Иволгин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Тополев Сережа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Сережа Тополев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Шукин Роберт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Яша Арбузов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Яблочкова Марина </a:t>
                      </a:r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6" marR="91436" marT="45709" marB="45709"/>
                </a:tc>
              </a:tr>
              <a:tr h="370753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dirty="0" smtClean="0"/>
                        <a:t>Прямой алфавитный порядок</a:t>
                      </a:r>
                      <a:endParaRPr lang="ru-RU" sz="1600" b="0" i="1" dirty="0"/>
                    </a:p>
                  </a:txBody>
                  <a:tcPr marL="91436" marR="91436" marT="45709" marB="45709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6" marR="91436" marT="45709" marB="45709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572FB-1047-4615-93BA-29122683232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№3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45137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Марине Яблочковой не нравилось, что каждый раз учительница называет ее фамилию последней. Когда учительница узнала об этом, она сказала: «Марина, если ты составишь новый список учеников, я буду пользоваться им». Помогите Марина отсортировать список так, чтобы ее фамилия оказалась первой. Восстановите и список учительницы.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0825" y="2565400"/>
          <a:ext cx="8688388" cy="4078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300"/>
                <a:gridCol w="2880353"/>
                <a:gridCol w="3359735"/>
              </a:tblGrid>
              <a:tr h="37075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Исходные данные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Список учительницы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Список Марины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Марина Яблочкова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Арбузов Яша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Яблочкова Марина 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Катя Арбузова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Арбузова Катя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Шукин Роберт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Валя Стрелкина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Белкин Коля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Тополев Сережа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Роберт Шукин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Волкова Лена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Стрелкина Валя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Коля Белкин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Иволгин Дима</a:t>
                      </a:r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Иволгин Дима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Лена Волкова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Стрелкина Валя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Волкова Лена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Дима Иволгин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Тополев Сережа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Белкин Коля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Сережа Тополев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Шукин Роберт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Арбузова Катя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Яша Арбузов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Яблочкова Марина 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Арбузов Яша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  <a:tr h="370753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dirty="0" smtClean="0"/>
                        <a:t>Прямой алфавитный порядок</a:t>
                      </a:r>
                      <a:endParaRPr lang="ru-RU" sz="1600" b="0" i="1" dirty="0"/>
                    </a:p>
                  </a:txBody>
                  <a:tcPr marL="91441" marR="91441" marT="45709" marB="4570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Обратный алфавитный порядок</a:t>
                      </a:r>
                      <a:endParaRPr lang="ru-RU" sz="1800" dirty="0"/>
                    </a:p>
                  </a:txBody>
                  <a:tcPr marL="91441" marR="91441" marT="45709" marB="45709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C88ACA-8CB8-418D-8624-49103B92381B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Проверь</a:t>
            </a:r>
            <a:r>
              <a:rPr lang="ru-RU" dirty="0" smtClean="0"/>
              <a:t> </a:t>
            </a:r>
            <a:r>
              <a:rPr lang="ru-RU" dirty="0"/>
              <a:t>себя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600200"/>
            <a:ext cx="8218487" cy="4205288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Из перечисленных ниже вариантов выберите тот, который наиболее полно отражает обработку информации с изменением формы представления информации без изменения содержания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714375" lvl="1" indent="-342900" algn="just"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Систематизация, преобразование информации по заданным правилам.</a:t>
            </a:r>
          </a:p>
          <a:p>
            <a:pPr marL="714375" lvl="1" indent="-342900" algn="just"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Преобразование информации путем рассуждений, разработка плана действий.</a:t>
            </a:r>
          </a:p>
          <a:p>
            <a:pPr marL="714375" lvl="1" indent="-342900" algn="just"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Систематизация, поиск, кодирование.</a:t>
            </a:r>
          </a:p>
          <a:p>
            <a:pPr marL="714375" lvl="1" indent="-342900" algn="just"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Разработка плана действий, сортировка, поиск.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9460" name="Picture 8" descr="Анимация книги и литератур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404813"/>
            <a:ext cx="1201738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www.livegif.ru/Gallery/ALFAV_CH/ALPH1/arg-exclaim-50-trans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2700" y="4005263"/>
            <a:ext cx="110490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D3F8A-39CA-426A-A586-29A20322AA15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Проверь</a:t>
            </a:r>
            <a:r>
              <a:rPr lang="ru-RU" dirty="0" smtClean="0"/>
              <a:t> </a:t>
            </a:r>
            <a:r>
              <a:rPr lang="ru-RU" dirty="0"/>
              <a:t>себя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Закончите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фразы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: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lvl="1" indent="0" algn="just" eaLnBrk="1" fontAlgn="auto" hangingPunct="1">
              <a:spcAft>
                <a:spcPts val="1800"/>
              </a:spcAft>
              <a:buFont typeface="Courier New" pitchFamily="49" charset="0"/>
              <a:buNone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При выполнении кодирования меняется _____________, но не меняется _____________.</a:t>
            </a:r>
          </a:p>
          <a:p>
            <a:pPr marL="0" lvl="1" indent="0" algn="just" eaLnBrk="1" fontAlgn="auto" hangingPunct="1">
              <a:spcAft>
                <a:spcPts val="1800"/>
              </a:spcAft>
              <a:buFont typeface="Courier New" pitchFamily="49" charset="0"/>
              <a:buNone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Обработка информации, при которой из множества представленной в хранилище информации выбирается та, которая удовлетворяет условию, называется _______________.</a:t>
            </a:r>
          </a:p>
          <a:p>
            <a:pPr marL="0" lvl="1" indent="0" algn="just" eaLnBrk="1" fontAlgn="auto" hangingPunct="1">
              <a:spcAft>
                <a:spcPts val="1800"/>
              </a:spcAft>
              <a:buFont typeface="Courier New" pitchFamily="49" charset="0"/>
              <a:buNone/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Систематизация – это вид обработки информации, при которой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_____________________________________________________________.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484" name="Picture 8" descr="Анимация книги и литератур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404813"/>
            <a:ext cx="1201738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227763" y="2262188"/>
            <a:ext cx="1087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форма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41488" y="2630488"/>
            <a:ext cx="1606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содержание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92725" y="3860800"/>
            <a:ext cx="12239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поиск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5288" y="4724400"/>
            <a:ext cx="8353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происходит разбиение на группы по некоторому признаку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F2F79-2F15-4563-89E1-077295C3FB27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2133600"/>
            <a:ext cx="835342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800" b="1">
                <a:solidFill>
                  <a:srgbClr val="0070C0"/>
                </a:solidFill>
              </a:rPr>
              <a:t>Допустил 1-2 ошибки</a:t>
            </a:r>
          </a:p>
          <a:p>
            <a:pPr algn="ctr"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</a:rPr>
              <a:t>Будь внимательнее на уроке!</a:t>
            </a:r>
          </a:p>
          <a:p>
            <a:endParaRPr lang="ru-RU"/>
          </a:p>
          <a:p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4076700"/>
            <a:ext cx="8064500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800" b="1">
                <a:solidFill>
                  <a:srgbClr val="0070C0"/>
                </a:solidFill>
              </a:rPr>
              <a:t>Допустил более 2-х ошибок</a:t>
            </a:r>
          </a:p>
          <a:p>
            <a:pPr algn="ctr"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</a:rPr>
              <a:t>Плохо работал на уроке. В следующий раз слушай объяснение внимательнее!</a:t>
            </a:r>
          </a:p>
          <a:p>
            <a:endParaRPr lang="ru-RU"/>
          </a:p>
        </p:txBody>
      </p:sp>
      <p:pic>
        <p:nvPicPr>
          <p:cNvPr id="3078" name="Picture 6" descr="Смайлики Смайлики анимированные">
            <a:hlinkClick r:id="rId2" tooltip="Смайлики Смайлики анимированные скачать бесплатно на телефон"/>
          </p:cNvPr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84650" y="5661025"/>
            <a:ext cx="930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Смайлики Смайлики анимированные">
            <a:hlinkClick r:id="rId4" tooltip="Смайлики Смайлики анимированные скачать бесплатно на телефон"/>
          </p:cNvPr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030663" y="3235325"/>
            <a:ext cx="9636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Смайлики Смайлики анимированные">
            <a:hlinkClick r:id="rId6" tooltip="Смайлики Смайлики анимированные скачать бесплатно на телефон"/>
          </p:cNvPr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019550" y="1196975"/>
            <a:ext cx="10191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9750" y="188913"/>
            <a:ext cx="8208963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70C0"/>
                </a:solidFill>
              </a:rPr>
              <a:t>Не сделал ни одной ошибки</a:t>
            </a:r>
          </a:p>
          <a:p>
            <a:pPr algn="ctr"/>
            <a:r>
              <a:rPr lang="ru-RU" sz="2800" b="1">
                <a:solidFill>
                  <a:srgbClr val="FF0000"/>
                </a:solidFill>
              </a:rPr>
              <a:t>Молодец!</a:t>
            </a:r>
          </a:p>
          <a:p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42E4AF-C9DE-4F97-A0FE-AE85F46C176E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4019550" y="5805488"/>
            <a:ext cx="1381125" cy="646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4392612"/>
          </a:xfrm>
        </p:spPr>
        <p:txBody>
          <a:bodyPr rtlCol="0">
            <a:normAutofit fontScale="92500"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Вставь нужные слова в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пропуски: 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Процесс перехода от исходных данных к результату называется </a:t>
            </a:r>
            <a:endParaRPr lang="ru-RU" sz="32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u="sng" dirty="0" smtClean="0">
                <a:solidFill>
                  <a:srgbClr val="FF0000"/>
                </a:solidFill>
                <a:latin typeface="+mn-lt"/>
              </a:rPr>
              <a:t>обработкой </a:t>
            </a:r>
            <a:r>
              <a:rPr lang="ru-RU" sz="3200" u="sng" dirty="0">
                <a:solidFill>
                  <a:srgbClr val="FF0000"/>
                </a:solidFill>
                <a:latin typeface="+mn-lt"/>
              </a:rPr>
              <a:t>информации</a:t>
            </a:r>
            <a:r>
              <a:rPr lang="ru-RU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 </a:t>
            </a:r>
            <a:endParaRPr lang="ru-RU" sz="32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Дана математическая задача: Прямоугольник имеет длины сторон 5см и 3см. Определите периметр и площадь прямоугольника.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Используя условие задачи, заполните схему, указав входную информацию и определив выходную: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4100" name="Группа 3"/>
          <p:cNvGrpSpPr>
            <a:grpSpLocks/>
          </p:cNvGrpSpPr>
          <p:nvPr/>
        </p:nvGrpSpPr>
        <p:grpSpPr bwMode="auto">
          <a:xfrm>
            <a:off x="2171700" y="4772025"/>
            <a:ext cx="5208588" cy="847725"/>
            <a:chOff x="0" y="0"/>
            <a:chExt cx="5019675" cy="847725"/>
          </a:xfrm>
        </p:grpSpPr>
        <p:grpSp>
          <p:nvGrpSpPr>
            <p:cNvPr id="4104" name="Группа 4"/>
            <p:cNvGrpSpPr>
              <a:grpSpLocks/>
            </p:cNvGrpSpPr>
            <p:nvPr/>
          </p:nvGrpSpPr>
          <p:grpSpPr bwMode="auto">
            <a:xfrm>
              <a:off x="0" y="9525"/>
              <a:ext cx="1981200" cy="838200"/>
              <a:chOff x="0" y="0"/>
              <a:chExt cx="1981200" cy="83820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0" y="0"/>
                <a:ext cx="1981250" cy="838200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3" name="Поле 7"/>
              <p:cNvSpPr txBox="1"/>
              <p:nvPr/>
            </p:nvSpPr>
            <p:spPr>
              <a:xfrm>
                <a:off x="191241" y="104775"/>
                <a:ext cx="1656906" cy="60007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prstClr val="black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fontAlgn="auto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defRPr/>
                </a:pPr>
                <a:r>
                  <a:rPr lang="ru-RU" sz="1100" u="sng" dirty="0">
                    <a:ea typeface="Calibri"/>
                    <a:cs typeface="Times New Roman"/>
                  </a:rPr>
                  <a:t>Входная информация</a:t>
                </a:r>
              </a:p>
              <a:p>
                <a:pPr fontAlgn="auto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defRPr/>
                </a:pPr>
                <a:r>
                  <a:rPr lang="en-US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A= 5</a:t>
                </a:r>
                <a:r>
                  <a:rPr lang="ru-RU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 см, </a:t>
                </a:r>
                <a:r>
                  <a:rPr lang="en-US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 B</a:t>
                </a:r>
                <a:r>
                  <a:rPr lang="ru-RU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 = 3 см</a:t>
                </a:r>
              </a:p>
            </p:txBody>
          </p:sp>
        </p:grpSp>
        <p:grpSp>
          <p:nvGrpSpPr>
            <p:cNvPr id="4105" name="Группа 5"/>
            <p:cNvGrpSpPr>
              <a:grpSpLocks/>
            </p:cNvGrpSpPr>
            <p:nvPr/>
          </p:nvGrpSpPr>
          <p:grpSpPr bwMode="auto">
            <a:xfrm>
              <a:off x="3038475" y="0"/>
              <a:ext cx="1981200" cy="838200"/>
              <a:chOff x="0" y="0"/>
              <a:chExt cx="1981200" cy="838200"/>
            </a:xfrm>
          </p:grpSpPr>
          <p:sp>
            <p:nvSpPr>
              <p:cNvPr id="10" name="Прямоугольник 9"/>
              <p:cNvSpPr/>
              <p:nvPr/>
            </p:nvSpPr>
            <p:spPr>
              <a:xfrm>
                <a:off x="-50" y="0"/>
                <a:ext cx="1981250" cy="838200"/>
              </a:xfrm>
              <a:prstGeom prst="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1" name="Поле 11"/>
              <p:cNvSpPr txBox="1"/>
              <p:nvPr/>
            </p:nvSpPr>
            <p:spPr>
              <a:xfrm>
                <a:off x="191191" y="104775"/>
                <a:ext cx="1656906" cy="60007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prstClr val="black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fontAlgn="auto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defRPr/>
                </a:pPr>
                <a:r>
                  <a:rPr lang="ru-RU" sz="1100" u="sng" dirty="0">
                    <a:ea typeface="Calibri"/>
                    <a:cs typeface="Times New Roman"/>
                  </a:rPr>
                  <a:t>Выходная информация</a:t>
                </a:r>
                <a:endParaRPr lang="en-US" sz="1100" u="sng" dirty="0">
                  <a:ea typeface="Calibri"/>
                  <a:cs typeface="Times New Roman"/>
                </a:endParaRPr>
              </a:p>
              <a:p>
                <a:pPr fontAlgn="auto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defRPr/>
                </a:pPr>
                <a:r>
                  <a:rPr lang="en-US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P= 16</a:t>
                </a:r>
                <a:r>
                  <a:rPr lang="ru-RU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 см, </a:t>
                </a:r>
                <a:r>
                  <a:rPr lang="en-US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S</a:t>
                </a:r>
                <a:r>
                  <a:rPr lang="ru-RU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 = 15 см</a:t>
                </a:r>
                <a:r>
                  <a:rPr lang="en-US" sz="1100" b="1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 </a:t>
                </a:r>
              </a:p>
              <a:p>
                <a:pPr fontAlgn="auto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defRPr/>
                </a:pPr>
                <a:endParaRPr lang="ru-RU" sz="1100" dirty="0"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4106" name="Группа 6"/>
            <p:cNvGrpSpPr>
              <a:grpSpLocks/>
            </p:cNvGrpSpPr>
            <p:nvPr/>
          </p:nvGrpSpPr>
          <p:grpSpPr bwMode="auto">
            <a:xfrm>
              <a:off x="1981200" y="104775"/>
              <a:ext cx="1057275" cy="609600"/>
              <a:chOff x="0" y="0"/>
              <a:chExt cx="1057275" cy="609600"/>
            </a:xfrm>
          </p:grpSpPr>
          <p:sp>
            <p:nvSpPr>
              <p:cNvPr id="8" name="Стрелка вправо 7"/>
              <p:cNvSpPr/>
              <p:nvPr/>
            </p:nvSpPr>
            <p:spPr>
              <a:xfrm>
                <a:off x="50" y="0"/>
                <a:ext cx="1057176" cy="609600"/>
              </a:xfrm>
              <a:prstGeom prst="rightArrow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" name="Поле 13"/>
              <p:cNvSpPr txBox="1"/>
              <p:nvPr/>
            </p:nvSpPr>
            <p:spPr>
              <a:xfrm>
                <a:off x="180581" y="190500"/>
                <a:ext cx="457446" cy="23812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prstClr val="black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fontAlgn="auto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defRPr/>
                </a:pPr>
                <a:r>
                  <a:rPr lang="ru-RU" sz="1200">
                    <a:ea typeface="Calibri"/>
                    <a:cs typeface="Times New Roman"/>
                  </a:rPr>
                  <a:t>?</a:t>
                </a:r>
                <a:endParaRPr lang="ru-RU" sz="1100">
                  <a:ea typeface="Calibri"/>
                  <a:cs typeface="Times New Roman"/>
                </a:endParaRPr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4019550" y="5805488"/>
            <a:ext cx="1381125" cy="646112"/>
          </a:xfrm>
          <a:prstGeom prst="rect">
            <a:avLst/>
          </a:prstGeom>
          <a:solidFill>
            <a:schemeClr val="accent1">
              <a:lumMod val="40000"/>
              <a:lumOff val="60000"/>
              <a:alpha val="57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P = (A+B)*2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S = A*B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20" name="Стрелка вверх 19"/>
          <p:cNvSpPr/>
          <p:nvPr/>
        </p:nvSpPr>
        <p:spPr>
          <a:xfrm>
            <a:off x="4562475" y="5373688"/>
            <a:ext cx="46038" cy="431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1BE5F-20B2-44BF-9F59-A615CFB87F9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9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§1.13, </a:t>
            </a:r>
            <a:endParaRPr lang="ru-RU" sz="40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вопросы </a:t>
            </a:r>
            <a:r>
              <a:rPr lang="ru-RU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стр. 50-52 №1-5 – устно, №8 - письменно</a:t>
            </a:r>
          </a:p>
        </p:txBody>
      </p:sp>
      <p:pic>
        <p:nvPicPr>
          <p:cNvPr id="22532" name="Picture 2" descr="СМАЙЛИКИ ДЕЙСТВИЯ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476250"/>
            <a:ext cx="9525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E2077-E0DD-4A24-96CD-F897DC8A5141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0_43c2e_d1487a03_L (314x259, 32Kb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8175" y="976313"/>
            <a:ext cx="5149850" cy="424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CCE77F-EDA1-4D96-97E5-55A96C532D5B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1512888"/>
          </a:xfrm>
        </p:spPr>
        <p:txBody>
          <a:bodyPr rtlCol="0">
            <a:normAutofit/>
          </a:bodyPr>
          <a:lstStyle/>
          <a:p>
            <a:pPr marL="457200" indent="-457200" algn="just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ru-RU" sz="2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Заполните таблицу. Во второй столбик таблицы поставьте 1- если при обработке получается информация с новым содержанием, 2 – если меняется форма, но не меняется содержание</a:t>
            </a:r>
          </a:p>
          <a:p>
            <a:pPr marL="457200" indent="-457200" algn="just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 startAt="3"/>
              <a:defRPr/>
            </a:pPr>
            <a:endParaRPr lang="ru-RU" sz="23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5613" y="1772814"/>
          <a:ext cx="7200802" cy="4974291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3816427"/>
                <a:gridCol w="3384375"/>
              </a:tblGrid>
              <a:tr h="997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dirty="0">
                          <a:effectLst/>
                        </a:rPr>
                        <a:t>Пример обработки информации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2000" dirty="0">
                          <a:effectLst/>
                        </a:rPr>
                        <a:t>Что происходит с информацией (поставьте 1 или 2)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83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Решение математической задачи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94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Запись мелодии с помощью нот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3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Поиск телефона друга в записной книжке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3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Ответ на вопрос в конце параграфа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3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Распределение учеников класса по алфавиту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83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Группировка друзей по месяцу рождения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B9C4F-CD77-4989-8EFD-778F79ED89D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67544" y="404664"/>
          <a:ext cx="8219256" cy="572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C030C-8E5E-4582-BC74-882C1E341697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Систематизация</a:t>
            </a:r>
            <a:endParaRPr lang="ru-RU" dirty="0"/>
          </a:p>
        </p:txBody>
      </p:sp>
      <p:pic>
        <p:nvPicPr>
          <p:cNvPr id="7171" name="Picture 2" descr="http://img1.liveinternet.ru/images/foto/b/3/187/2656187/f_1669957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1125538"/>
            <a:ext cx="5283200" cy="5327650"/>
          </a:xfrm>
          <a:noFill/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651500" y="1196975"/>
            <a:ext cx="324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/>
              <a:t>Коньки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51500" y="1566863"/>
            <a:ext cx="32416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buFont typeface="Wingdings" pitchFamily="2" charset="2"/>
              <a:buChar char="ü"/>
            </a:pPr>
            <a:r>
              <a:rPr lang="ru-RU"/>
              <a:t>Фигурные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/>
              <a:t>Роликовые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651500" y="2212975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/>
              <a:t>Мячи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651500" y="2581275"/>
            <a:ext cx="324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/>
              <a:t>Игрушки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651500" y="2951163"/>
            <a:ext cx="324167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buFont typeface="Wingdings" pitchFamily="2" charset="2"/>
              <a:buChar char="ü"/>
            </a:pPr>
            <a:r>
              <a:rPr lang="ru-RU"/>
              <a:t>Куклы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/>
              <a:t>Мишки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/>
              <a:t>Кубики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/>
              <a:t>Машинки</a:t>
            </a:r>
          </a:p>
          <a:p>
            <a:endParaRPr lang="ru-RU"/>
          </a:p>
        </p:txBody>
      </p:sp>
      <p:sp>
        <p:nvSpPr>
          <p:cNvPr id="7177" name="TextBox 8"/>
          <p:cNvSpPr txBox="1">
            <a:spLocks noChangeArrowheads="1"/>
          </p:cNvSpPr>
          <p:nvPr/>
        </p:nvSpPr>
        <p:spPr bwMode="auto">
          <a:xfrm>
            <a:off x="5292725" y="5516563"/>
            <a:ext cx="3455988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Посмотрите внимательно на рисунок. Какие группы предметов можно на нем найти?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DDFD2-DF15-4525-8ED0-23EEC72D207B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038" y="981075"/>
            <a:ext cx="8229600" cy="2879725"/>
          </a:xfrm>
        </p:spPr>
        <p:txBody>
          <a:bodyPr rtlCol="0">
            <a:normAutofit fontScale="85000"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5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Систематизация</a:t>
            </a:r>
            <a:r>
              <a:rPr lang="ru-RU" sz="3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– это деление на группы по каким – либо признакам.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Систематизировать можно информацию, данные, предметы и т.д.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Как можно систематизировать информацию на данных картинках?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" y="0"/>
            <a:ext cx="8229600" cy="981075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Систематизация</a:t>
            </a:r>
            <a:endParaRPr lang="ru-RU" dirty="0"/>
          </a:p>
        </p:txBody>
      </p:sp>
      <p:pic>
        <p:nvPicPr>
          <p:cNvPr id="3074" name="Picture 2" descr="http://images4.fanpop.com/image/photos/14700000/So-cute-puppies-14749028-800-600.jpg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/>
        </p:blipFill>
        <p:spPr bwMode="auto">
          <a:xfrm>
            <a:off x="71438" y="3990975"/>
            <a:ext cx="1017587" cy="1382713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img1.liveinternet.ru/images/attach/c/1/55/962/55962775_133727.jpg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/>
        </p:blipFill>
        <p:spPr bwMode="auto">
          <a:xfrm>
            <a:off x="3590925" y="4005263"/>
            <a:ext cx="1833563" cy="1368425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photo.bipyx.ru/28194837885967/44827784266.jpg"/>
          <p:cNvPicPr>
            <a:picLocks noChangeAspect="1" noChangeArrowheads="1"/>
          </p:cNvPicPr>
          <p:nvPr/>
        </p:nvPicPr>
        <p:blipFill rotWithShape="1">
          <a:blip r:embed="rId4" cstate="email"/>
          <a:srcRect/>
          <a:stretch/>
        </p:blipFill>
        <p:spPr bwMode="auto">
          <a:xfrm>
            <a:off x="5519738" y="3984625"/>
            <a:ext cx="1698625" cy="1389063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img1.liveinternet.ru/images/attach/c/2/82/872/82872093_large_3576489_x_8a6cd887.jpg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/>
        </p:blipFill>
        <p:spPr bwMode="auto">
          <a:xfrm>
            <a:off x="7308850" y="3990975"/>
            <a:ext cx="1778000" cy="1382713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www.fintuning.ru/(F(HL52l6SMBhjOapdp7U46StUUEWtKj0B16LcLWttZLIz5YgV_QsyBaLf7yx-kgh9Nn1tzFHtOzE9ysjyMd9h9WoN49pcCheMN13g7VNFLmx7xDpiMle__GYzexjsFSlycTUyDBuOo2kWIcIz8DAucdidj5OAXtoVTJDSZy_joHaeYna4BIfoYqjmWRDBbjHkC0))/FinTuning/UserFiles/image/original(1)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179513" y="3990975"/>
            <a:ext cx="2303462" cy="1382713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6237288"/>
            <a:ext cx="8569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Виды информации по способу восприятия человеком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5621338"/>
            <a:ext cx="8964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Зрительная           Звуковая               Обонятельная      Осязательная          Вкусовая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E74A9-F16F-4BD8-96D2-F2A29117817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3933825"/>
            <a:ext cx="8856662" cy="2663825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Поиск информации </a:t>
            </a:r>
            <a:r>
              <a:rPr lang="ru-RU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- процесс отыскания в некотором хранилище информации, которая содержит нужные потребителю факты, сведения. </a:t>
            </a:r>
            <a:endParaRPr lang="ru-RU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Если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информация в хранилище систематизирована, то найти ее проще.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Поиск</a:t>
            </a:r>
            <a:endParaRPr lang="ru-RU" dirty="0"/>
          </a:p>
        </p:txBody>
      </p:sp>
      <p:pic>
        <p:nvPicPr>
          <p:cNvPr id="9220" name="Picture 2" descr="http://russian.ucla.edu/beginnersrussian/student/CH15/pictures15/library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682535">
            <a:off x="323850" y="415925"/>
            <a:ext cx="24828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4" descr="http://www.sch544.edusite.ru/images/photos0-800x600kopiya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21488" y="115888"/>
            <a:ext cx="22082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http://www.time-center.ru/images/catalog/cat_tel/2/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48263" y="1628775"/>
            <a:ext cx="1944687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2" descr="http://www.cmeta.ru/new/images/pict.RSS.4.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84538" y="971550"/>
            <a:ext cx="1863725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4" descr="http://www.novatour35.ru/images/rasp35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023938" y="2420938"/>
            <a:ext cx="2271712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6" descr="http://ivbukva.ru/image/cache/data/378-500x50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740650" y="2017713"/>
            <a:ext cx="1258888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B67805-99CA-40F0-BE59-ABBFFE88D6D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125538"/>
            <a:ext cx="8785225" cy="863600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Сортировка</a:t>
            </a:r>
            <a:r>
              <a:rPr lang="ru-RU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– размещение информации в определенном порядке (упорядочивание).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43" name="Picture 6" descr="А.gif">
            <a:hlinkClick r:id="rId3" tooltip="А.gif"/>
          </p:cNvPr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71775" y="299720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Сортировка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0825" y="2205038"/>
            <a:ext cx="8713788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Сортировка бывает:</a:t>
            </a:r>
          </a:p>
          <a:p>
            <a:pPr marL="457200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по алфавиту (в порядке следования букв алфавита)</a:t>
            </a:r>
          </a:p>
          <a:p>
            <a:pPr marL="457200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по номерам (в порядке возрастания или убывания чисел)                   или </a:t>
            </a:r>
          </a:p>
          <a:p>
            <a:pPr marL="457200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в хронологической последовательности (по дате или времени)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pic>
        <p:nvPicPr>
          <p:cNvPr id="10246" name="Picture 8" descr="Б.gif">
            <a:hlinkClick r:id="rId5" tooltip="Б.gif"/>
          </p:cNvPr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343275" y="299720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0" descr="В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943350" y="2989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2" descr="Г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514850" y="29733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4" descr="Д.gif"/>
          <p:cNvPicPr>
            <a:picLocks noChangeAspect="1" noChangeArrowheads="1" noCrop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003800" y="29638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6" descr="1.gif">
            <a:hlinkClick r:id="rId10" tooltip="1.gif"/>
          </p:cNvPr>
          <p:cNvPicPr>
            <a:picLocks noChangeAspect="1" noChangeArrowheads="1" noCrop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3686175" y="4005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8" descr="2.gif">
            <a:hlinkClick r:id="rId12" tooltip="2.gif"/>
          </p:cNvPr>
          <p:cNvPicPr>
            <a:picLocks noChangeAspect="1" noChangeArrowheads="1" noCrop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4037013" y="4005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20" descr="3(три).gif">
            <a:hlinkClick r:id="rId14" tooltip="3(три).gif"/>
          </p:cNvPr>
          <p:cNvPicPr>
            <a:picLocks noChangeAspect="1" noChangeArrowheads="1" noCrop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4398963" y="4005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22" descr="4.gif">
            <a:hlinkClick r:id="rId16" tooltip="4.gif"/>
          </p:cNvPr>
          <p:cNvPicPr>
            <a:picLocks noChangeAspect="1" noChangeArrowheads="1" noCrop="1"/>
          </p:cNvPicPr>
          <p:nvPr/>
        </p:nvPicPr>
        <p:blipFill>
          <a:blip r:embed="rId17" cstate="email"/>
          <a:srcRect/>
          <a:stretch>
            <a:fillRect/>
          </a:stretch>
        </p:blipFill>
        <p:spPr bwMode="auto">
          <a:xfrm>
            <a:off x="4784725" y="4005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24" descr="9.gif">
            <a:hlinkClick r:id="rId18" tooltip="9.gif"/>
          </p:cNvPr>
          <p:cNvPicPr>
            <a:picLocks noChangeAspect="1" noChangeArrowheads="1" noCrop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6300788" y="4005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26" descr="8.gif">
            <a:hlinkClick r:id="rId20" tooltip="8.gif"/>
          </p:cNvPr>
          <p:cNvPicPr>
            <a:picLocks noChangeAspect="1" noChangeArrowheads="1" noCrop="1"/>
          </p:cNvPicPr>
          <p:nvPr/>
        </p:nvPicPr>
        <p:blipFill>
          <a:blip r:embed="rId21" cstate="email"/>
          <a:srcRect/>
          <a:stretch>
            <a:fillRect/>
          </a:stretch>
        </p:blipFill>
        <p:spPr bwMode="auto">
          <a:xfrm>
            <a:off x="6659563" y="400526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28" descr="7.gif">
            <a:hlinkClick r:id="rId22" tooltip="7.gif"/>
          </p:cNvPr>
          <p:cNvPicPr>
            <a:picLocks noChangeAspect="1" noChangeArrowheads="1" noCrop="1"/>
          </p:cNvPicPr>
          <p:nvPr/>
        </p:nvPicPr>
        <p:blipFill>
          <a:blip r:embed="rId23" cstate="email"/>
          <a:srcRect/>
          <a:stretch>
            <a:fillRect/>
          </a:stretch>
        </p:blipFill>
        <p:spPr bwMode="auto">
          <a:xfrm>
            <a:off x="7019925" y="400685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Picture 30" descr="6.gif">
            <a:hlinkClick r:id="rId24" tooltip="6.gif"/>
          </p:cNvPr>
          <p:cNvPicPr>
            <a:picLocks noChangeAspect="1" noChangeArrowheads="1" noCrop="1"/>
          </p:cNvPicPr>
          <p:nvPr/>
        </p:nvPicPr>
        <p:blipFill>
          <a:blip r:embed="rId25" cstate="email"/>
          <a:srcRect/>
          <a:stretch>
            <a:fillRect/>
          </a:stretch>
        </p:blipFill>
        <p:spPr bwMode="auto">
          <a:xfrm>
            <a:off x="7380288" y="400685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58" name="Группа 5"/>
          <p:cNvGrpSpPr>
            <a:grpSpLocks/>
          </p:cNvGrpSpPr>
          <p:nvPr/>
        </p:nvGrpSpPr>
        <p:grpSpPr bwMode="auto">
          <a:xfrm>
            <a:off x="2071688" y="5570538"/>
            <a:ext cx="4794250" cy="1004887"/>
            <a:chOff x="1182237" y="5589240"/>
            <a:chExt cx="4793749" cy="1005830"/>
          </a:xfrm>
        </p:grpSpPr>
        <p:pic>
          <p:nvPicPr>
            <p:cNvPr id="10260" name="Picture 31" descr="http://www.egyptius.com/1/chr1_on.jpg"/>
            <p:cNvPicPr>
              <a:picLocks noChangeAspect="1" noChangeArrowheads="1"/>
            </p:cNvPicPr>
            <p:nvPr/>
          </p:nvPicPr>
          <p:blipFill>
            <a:blip r:embed="rId26" cstate="email"/>
            <a:srcRect/>
            <a:stretch>
              <a:fillRect/>
            </a:stretch>
          </p:blipFill>
          <p:spPr bwMode="auto">
            <a:xfrm>
              <a:off x="1182237" y="558924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1" name="Picture 32" descr="http://www.egyptius.com/1/chr3_off.jpg"/>
            <p:cNvPicPr>
              <a:picLocks noChangeAspect="1" noChangeArrowheads="1"/>
            </p:cNvPicPr>
            <p:nvPr/>
          </p:nvPicPr>
          <p:blipFill>
            <a:blip r:embed="rId27" cstate="email"/>
            <a:srcRect/>
            <a:stretch>
              <a:fillRect/>
            </a:stretch>
          </p:blipFill>
          <p:spPr bwMode="auto">
            <a:xfrm>
              <a:off x="2157048" y="558924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2" name="Picture 33" descr="http://www.egyptius.com/1/chr5_off.jpg"/>
            <p:cNvPicPr>
              <a:picLocks noChangeAspect="1" noChangeArrowheads="1"/>
            </p:cNvPicPr>
            <p:nvPr/>
          </p:nvPicPr>
          <p:blipFill>
            <a:blip r:embed="rId28" cstate="email"/>
            <a:srcRect/>
            <a:stretch>
              <a:fillRect/>
            </a:stretch>
          </p:blipFill>
          <p:spPr bwMode="auto">
            <a:xfrm>
              <a:off x="3126453" y="558924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3" name="Picture 34" descr="http://www.egyptius.com/1/chr7_off.jpg"/>
            <p:cNvPicPr>
              <a:picLocks noChangeAspect="1" noChangeArrowheads="1"/>
            </p:cNvPicPr>
            <p:nvPr/>
          </p:nvPicPr>
          <p:blipFill>
            <a:blip r:embed="rId29" cstate="email"/>
            <a:srcRect/>
            <a:stretch>
              <a:fillRect/>
            </a:stretch>
          </p:blipFill>
          <p:spPr bwMode="auto">
            <a:xfrm>
              <a:off x="4119793" y="558924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4" name="Picture 35" descr="http://www.egyptius.com/1/chr9_off.jpg"/>
            <p:cNvPicPr>
              <a:picLocks noChangeAspect="1" noChangeArrowheads="1"/>
            </p:cNvPicPr>
            <p:nvPr/>
          </p:nvPicPr>
          <p:blipFill>
            <a:blip r:embed="rId30" cstate="email"/>
            <a:srcRect/>
            <a:stretch>
              <a:fillRect/>
            </a:stretch>
          </p:blipFill>
          <p:spPr bwMode="auto">
            <a:xfrm>
              <a:off x="5071111" y="558924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5" name="Picture 36" descr="http://www.egyptius.com/1/time.jpg"/>
            <p:cNvPicPr>
              <a:picLocks noChangeAspect="1" noChangeArrowheads="1"/>
            </p:cNvPicPr>
            <p:nvPr/>
          </p:nvPicPr>
          <p:blipFill>
            <a:blip r:embed="rId31" cstate="email"/>
            <a:srcRect/>
            <a:stretch>
              <a:fillRect/>
            </a:stretch>
          </p:blipFill>
          <p:spPr bwMode="auto">
            <a:xfrm>
              <a:off x="1347812" y="5877272"/>
              <a:ext cx="4562475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6" name="Picture 37" descr="http://www.egyptius.com/1/chr2_off.jpg"/>
            <p:cNvPicPr>
              <a:picLocks noChangeAspect="1" noChangeArrowheads="1"/>
            </p:cNvPicPr>
            <p:nvPr/>
          </p:nvPicPr>
          <p:blipFill>
            <a:blip r:embed="rId32" cstate="email"/>
            <a:srcRect/>
            <a:stretch>
              <a:fillRect/>
            </a:stretch>
          </p:blipFill>
          <p:spPr bwMode="auto">
            <a:xfrm>
              <a:off x="1619672" y="630932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7" name="Picture 38" descr="http://www.egyptius.com/1/chr4_off.jpg"/>
            <p:cNvPicPr>
              <a:picLocks noChangeAspect="1" noChangeArrowheads="1"/>
            </p:cNvPicPr>
            <p:nvPr/>
          </p:nvPicPr>
          <p:blipFill>
            <a:blip r:embed="rId33" cstate="email"/>
            <a:srcRect/>
            <a:stretch>
              <a:fillRect/>
            </a:stretch>
          </p:blipFill>
          <p:spPr bwMode="auto">
            <a:xfrm>
              <a:off x="2587005" y="630932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8" name="Picture 39" descr="http://www.egyptius.com/1/chr6_off.jpg"/>
            <p:cNvPicPr>
              <a:picLocks noChangeAspect="1" noChangeArrowheads="1"/>
            </p:cNvPicPr>
            <p:nvPr/>
          </p:nvPicPr>
          <p:blipFill>
            <a:blip r:embed="rId34" cstate="email"/>
            <a:srcRect/>
            <a:stretch>
              <a:fillRect/>
            </a:stretch>
          </p:blipFill>
          <p:spPr bwMode="auto">
            <a:xfrm>
              <a:off x="3563888" y="630932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9" name="Picture 40" descr="http://www.egyptius.com/1/chr8_off.jpg"/>
            <p:cNvPicPr>
              <a:picLocks noChangeAspect="1" noChangeArrowheads="1"/>
            </p:cNvPicPr>
            <p:nvPr/>
          </p:nvPicPr>
          <p:blipFill>
            <a:blip r:embed="rId35" cstate="email"/>
            <a:srcRect/>
            <a:stretch>
              <a:fillRect/>
            </a:stretch>
          </p:blipFill>
          <p:spPr bwMode="auto">
            <a:xfrm>
              <a:off x="4517806" y="6309320"/>
              <a:ext cx="90487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B32A5C-E7A1-4601-A529-9EACB321B02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0608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cat</a:t>
            </a:r>
            <a:endParaRPr lang="ru-RU" b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365125" y="1600200"/>
            <a:ext cx="4041775" cy="4060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КОШКА</a:t>
            </a:r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У Лукоморья дуб зеленый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(6,0); (8,0); (7,2); (7,8)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Внимание!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ремонт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34925" y="981075"/>
            <a:ext cx="9109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Установите соответствие и назовите способ кодирования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925" y="5838825"/>
            <a:ext cx="91090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u="sng"/>
              <a:t>Кодирование</a:t>
            </a:r>
            <a:r>
              <a:rPr lang="ru-RU" sz="2000"/>
              <a:t> –переход от одной формы представления информации к другой, более удобной для восприятия, обработки, хранения или передачи.</a:t>
            </a:r>
          </a:p>
          <a:p>
            <a:endParaRPr lang="ru-RU"/>
          </a:p>
        </p:txBody>
      </p:sp>
      <p:pic>
        <p:nvPicPr>
          <p:cNvPr id="11271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24425" y="4429125"/>
            <a:ext cx="1719263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6825" y="1460500"/>
            <a:ext cx="1414463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92275" y="4292600"/>
            <a:ext cx="2128838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7" descr="http://scholar.urc.ac.ru/Teachers/methodics/robotlan/square/square2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948488" y="2470150"/>
            <a:ext cx="1871662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 стрелкой 9"/>
          <p:cNvCxnSpPr/>
          <p:nvPr/>
        </p:nvCxnSpPr>
        <p:spPr>
          <a:xfrm>
            <a:off x="2411413" y="1793875"/>
            <a:ext cx="2881312" cy="12033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348038" y="2565400"/>
            <a:ext cx="2087562" cy="18637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0" idx="1"/>
          </p:cNvCxnSpPr>
          <p:nvPr/>
        </p:nvCxnSpPr>
        <p:spPr>
          <a:xfrm>
            <a:off x="3879850" y="3252788"/>
            <a:ext cx="3068638" cy="6016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2874963" y="2205038"/>
            <a:ext cx="2344737" cy="20034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27CDE0FE-8579-46D4-B12E-E2C81258DEF7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724</TotalTime>
  <Words>1241</Words>
  <Application>Microsoft Office PowerPoint</Application>
  <PresentationFormat>Экран (4:3)</PresentationFormat>
  <Paragraphs>322</Paragraphs>
  <Slides>21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Palatino Linotype</vt:lpstr>
      <vt:lpstr>Arial</vt:lpstr>
      <vt:lpstr>Century Gothic</vt:lpstr>
      <vt:lpstr>Courier New</vt:lpstr>
      <vt:lpstr>Calibri</vt:lpstr>
      <vt:lpstr>Times New Roman</vt:lpstr>
      <vt:lpstr>Wingdings</vt:lpstr>
      <vt:lpstr>Исполнительная</vt:lpstr>
      <vt:lpstr>Слайд 1</vt:lpstr>
      <vt:lpstr>Слайд 2</vt:lpstr>
      <vt:lpstr>Слайд 3</vt:lpstr>
      <vt:lpstr>Слайд 4</vt:lpstr>
      <vt:lpstr>Систематизация</vt:lpstr>
      <vt:lpstr>Слайд 6</vt:lpstr>
      <vt:lpstr>Поиск</vt:lpstr>
      <vt:lpstr>Сортировка</vt:lpstr>
      <vt:lpstr>Кодирование</vt:lpstr>
      <vt:lpstr>Задача №1</vt:lpstr>
      <vt:lpstr>Задача №1</vt:lpstr>
      <vt:lpstr>Задача №2</vt:lpstr>
      <vt:lpstr>Задача №2</vt:lpstr>
      <vt:lpstr>Задача №3</vt:lpstr>
      <vt:lpstr>Задача №3</vt:lpstr>
      <vt:lpstr>Задача №3</vt:lpstr>
      <vt:lpstr>Проверь себя</vt:lpstr>
      <vt:lpstr>Проверь себя</vt:lpstr>
      <vt:lpstr>Слайд 19</vt:lpstr>
      <vt:lpstr>Домашнее задание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Маша</dc:creator>
  <cp:lastModifiedBy>revaz</cp:lastModifiedBy>
  <cp:revision>58</cp:revision>
  <dcterms:created xsi:type="dcterms:W3CDTF">2013-01-07T11:22:23Z</dcterms:created>
  <dcterms:modified xsi:type="dcterms:W3CDTF">2013-04-02T17:46:50Z</dcterms:modified>
</cp:coreProperties>
</file>