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3" r:id="rId4"/>
    <p:sldId id="295" r:id="rId5"/>
    <p:sldId id="296" r:id="rId6"/>
    <p:sldId id="298" r:id="rId7"/>
    <p:sldId id="282" r:id="rId8"/>
    <p:sldId id="264" r:id="rId9"/>
    <p:sldId id="261" r:id="rId10"/>
    <p:sldId id="291" r:id="rId11"/>
    <p:sldId id="299" r:id="rId12"/>
    <p:sldId id="305" r:id="rId13"/>
    <p:sldId id="301" r:id="rId14"/>
    <p:sldId id="302" r:id="rId15"/>
    <p:sldId id="303" r:id="rId16"/>
    <p:sldId id="294" r:id="rId17"/>
    <p:sldId id="300" r:id="rId18"/>
    <p:sldId id="306" r:id="rId19"/>
    <p:sldId id="290" r:id="rId20"/>
    <p:sldId id="311" r:id="rId21"/>
    <p:sldId id="268" r:id="rId22"/>
    <p:sldId id="308" r:id="rId23"/>
    <p:sldId id="270" r:id="rId24"/>
    <p:sldId id="271" r:id="rId25"/>
    <p:sldId id="292" r:id="rId26"/>
    <p:sldId id="309" r:id="rId27"/>
    <p:sldId id="310" r:id="rId28"/>
    <p:sldId id="274" r:id="rId29"/>
    <p:sldId id="312" r:id="rId30"/>
    <p:sldId id="276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odorSchwann.jpg?uselang=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Zacharias.jpg?uselang=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hyschem.chimfak.rsu.ru/Source/History/Addition_1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61426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Тема: Клеточная теория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Мошка\Рабочий стол\ris5_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399" y="2715821"/>
            <a:ext cx="3004347" cy="36849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G:\Картинки к презентации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2743200"/>
            <a:ext cx="2438400" cy="35151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533400"/>
            <a:ext cx="4267200" cy="5334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Марчелло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Мальпиги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(1628―1694), итальянский врач, физиолог и анатом. Родился 10 марта 1628 года в Италии. В 1653 году он окончил Болонский университет, получив степень доктора медицины.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работы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Мальпиги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посвящены микроскопической анатомии животных и растений. Ученый впервые применил микроскоп для изучения строения мозга, сетчатки, нервов, селезенки, почек.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33400"/>
            <a:ext cx="3937000" cy="5905500"/>
          </a:xfrm>
          <a:prstGeom prst="rect">
            <a:avLst/>
          </a:prstGeom>
          <a:noFill/>
        </p:spPr>
      </p:pic>
      <p:pic>
        <p:nvPicPr>
          <p:cNvPr id="5" name="Picture 3" descr="C:\Users\ЛП\Desktop\Фестиваль Открытый урок\М. Мальпиг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8047">
            <a:off x="732020" y="1721287"/>
            <a:ext cx="3025282" cy="40267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1000" y="381000"/>
            <a:ext cx="4495800" cy="5257800"/>
          </a:xfrm>
        </p:spPr>
        <p:txBody>
          <a:bodyPr>
            <a:normAutofit fontScale="90000"/>
          </a:bodyPr>
          <a:lstStyle/>
          <a:p>
            <a:pPr defTabSz="1030288"/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Сквозь волшебный прибор Левенгука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На поверхности капли воды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Обнаружила наша наука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Удивительной жизни следы.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Государство смертей и рождений, Нескончаемой цепи звено —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В  этом мире чудесных творений Сколь ничтожно и мелко оно!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Но для бездн, где летят метеоры,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Ни большого, ни малого нет,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И равно беспредельны просторы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Для микробов, людей и планет.</a:t>
            </a:r>
            <a:br>
              <a:rPr lang="ru-RU" sz="2200" b="1" i="1" dirty="0" smtClean="0">
                <a:solidFill>
                  <a:schemeClr val="bg1"/>
                </a:solidFill>
              </a:rPr>
            </a:br>
            <a:r>
              <a:rPr lang="ru-RU" sz="2200" b="1" i="1" dirty="0" smtClean="0">
                <a:solidFill>
                  <a:schemeClr val="bg1"/>
                </a:solidFill>
              </a:rPr>
              <a:t>                                             Н. Заболоцкий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722" y="990600"/>
            <a:ext cx="3533154" cy="4191000"/>
          </a:xfrm>
          <a:prstGeom prst="rect">
            <a:avLst/>
          </a:prstGeom>
          <a:noFill/>
        </p:spPr>
      </p:pic>
      <p:pic>
        <p:nvPicPr>
          <p:cNvPr id="6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197600" y="5943600"/>
            <a:ext cx="50800" cy="76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53340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  <a:latin typeface="Palatino Linotype" pitchFamily="18" charset="0"/>
              </a:rPr>
              <a:t>Антони</a:t>
            </a:r>
            <a:r>
              <a:rPr lang="ru-RU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Palatino Linotype" pitchFamily="18" charset="0"/>
              </a:rPr>
              <a:t>ван</a:t>
            </a:r>
            <a:r>
              <a:rPr lang="ru-RU" b="1" i="1" dirty="0" smtClean="0">
                <a:solidFill>
                  <a:schemeClr val="bg1"/>
                </a:solidFill>
                <a:latin typeface="Palatino Linotype" pitchFamily="18" charset="0"/>
              </a:rPr>
              <a:t> Левенгук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Palatino Linotype" pitchFamily="18" charset="0"/>
              </a:rPr>
              <a:t>(1632-1723)</a:t>
            </a:r>
            <a:endParaRPr lang="ru-RU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1000" y="1295400"/>
            <a:ext cx="4495800" cy="3810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Антон </a:t>
            </a:r>
            <a:r>
              <a:rPr lang="ru-RU" sz="2000" b="1" dirty="0" err="1" smtClean="0">
                <a:solidFill>
                  <a:schemeClr val="bg1"/>
                </a:solidFill>
              </a:rPr>
              <a:t>ван</a:t>
            </a:r>
            <a:r>
              <a:rPr lang="ru-RU" sz="2000" b="1" dirty="0" smtClean="0">
                <a:solidFill>
                  <a:schemeClr val="bg1"/>
                </a:solidFill>
              </a:rPr>
              <a:t> Левенгук                                              (</a:t>
            </a:r>
            <a:r>
              <a:rPr lang="ru-RU" sz="2000" b="1" dirty="0" err="1" smtClean="0">
                <a:solidFill>
                  <a:schemeClr val="bg1"/>
                </a:solidFill>
              </a:rPr>
              <a:t>нидерл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Antoni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van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Leeuwenhoek</a:t>
            </a:r>
            <a:r>
              <a:rPr lang="ru-RU" sz="2000" b="1" i="1" dirty="0" smtClean="0">
                <a:solidFill>
                  <a:schemeClr val="bg1"/>
                </a:solidFill>
              </a:rPr>
              <a:t>,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24 октября 1632, Делфт – 30 августа 1723 Делфт) – голландский натуралист, усовершенствовал микроскоп, основоположник научной микроскопии, член Лондонского королевского общества (с 1680 года), впервые в истории с помощью своего микроскопа наблюдал микроскопическое строение различных форм живых организмов.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4274" name="Picture 2" descr="C:\Users\ЛП\Desktop\1289853949_image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133600"/>
            <a:ext cx="2426208" cy="3230880"/>
          </a:xfrm>
          <a:prstGeom prst="rect">
            <a:avLst/>
          </a:prstGeom>
          <a:noFill/>
        </p:spPr>
      </p:pic>
      <p:pic>
        <p:nvPicPr>
          <p:cNvPr id="5" name="Picture 2" descr="C:\Users\ЛП\Desktop\1352442184_vuqac67n8j0teq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857250"/>
            <a:ext cx="3886200" cy="5575852"/>
          </a:xfrm>
          <a:prstGeom prst="rect">
            <a:avLst/>
          </a:prstGeom>
          <a:noFill/>
        </p:spPr>
      </p:pic>
      <p:pic>
        <p:nvPicPr>
          <p:cNvPr id="54275" name="Picture 3" descr="C:\Users\ЛП\Desktop\1289853949_image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28227">
            <a:off x="473347" y="1429393"/>
            <a:ext cx="3060469" cy="40759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4191000" cy="4572000"/>
          </a:xfrm>
        </p:spPr>
        <p:txBody>
          <a:bodyPr>
            <a:noAutofit/>
          </a:bodyPr>
          <a:lstStyle/>
          <a:p>
            <a:pPr algn="ctr" defTabSz="1042988"/>
            <a:r>
              <a:rPr lang="ru-RU" sz="1800" dirty="0" smtClean="0">
                <a:solidFill>
                  <a:schemeClr val="bg1"/>
                </a:solidFill>
              </a:rPr>
              <a:t> Левенгук был человеком любознательным и  с широким кругом интересов.                                             Он давал поразительную по своему времени точность описаний.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Первой им была описана плесень, выросшая на мясе, позже он описывает «живых зверьков» в дождевой и колодезной воде, различных настоях, в испражнениях,       в зубном налёте. В его препаратах жили “зверушки”, сталкиваясь и разбегаясь, как муравьи в муравейнике.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           В письме Королевскому обществу Левенгук описывает это явление и называет эти объекты </a:t>
            </a:r>
            <a:r>
              <a:rPr lang="ru-RU" sz="1800" b="1" dirty="0" err="1" smtClean="0">
                <a:solidFill>
                  <a:schemeClr val="bg1"/>
                </a:solidFill>
              </a:rPr>
              <a:t>анималями</a:t>
            </a:r>
            <a:r>
              <a:rPr lang="ru-RU" sz="1800" dirty="0" smtClean="0">
                <a:solidFill>
                  <a:schemeClr val="bg1"/>
                </a:solidFill>
              </a:rPr>
              <a:t> (“</a:t>
            </a:r>
            <a:r>
              <a:rPr lang="ru-RU" sz="1800" dirty="0" err="1" smtClean="0">
                <a:solidFill>
                  <a:schemeClr val="bg1"/>
                </a:solidFill>
              </a:rPr>
              <a:t>левенгуковы</a:t>
            </a:r>
            <a:r>
              <a:rPr lang="ru-RU" sz="1800" dirty="0" smtClean="0">
                <a:solidFill>
                  <a:schemeClr val="bg1"/>
                </a:solidFill>
              </a:rPr>
              <a:t> зверушки”). 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ph idx="1"/>
          </p:nvPr>
        </p:nvGraphicFramePr>
        <p:xfrm>
          <a:off x="381000" y="914400"/>
          <a:ext cx="3785418" cy="4800600"/>
        </p:xfrm>
        <a:graphic>
          <a:graphicData uri="http://schemas.openxmlformats.org/presentationml/2006/ole">
            <p:oleObj spid="_x0000_s49154" name="Image" r:id="rId3" imgW="1048337" imgH="1328706" progId="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1600" y="1219200"/>
            <a:ext cx="3505200" cy="51054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Свои рисунки Левенгук отправлял в Лондонское Королевское общество.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          Письма Левенгука   в Королевском обществе вызвали большое недоверие, и поэтому было решено провести тщательную  проверку.  После проверки  8 февраля 1680 г. Левенгук был избран действительным и равноправным членом Лондонского Королевского общества. В Делфт от общества был прислан членский диплом                 в серебряной шкатулке с гербом общества на крышке.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752600"/>
            <a:ext cx="4926563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0" y="914400"/>
            <a:ext cx="4038600" cy="5029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В 1698 г. </a:t>
            </a:r>
            <a:r>
              <a:rPr lang="ru-RU" sz="2000" b="1" dirty="0" err="1" smtClean="0">
                <a:solidFill>
                  <a:schemeClr val="bg1"/>
                </a:solidFill>
              </a:rPr>
              <a:t>Антони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ван</a:t>
            </a:r>
            <a:r>
              <a:rPr lang="ru-RU" sz="2000" b="1" dirty="0" smtClean="0">
                <a:solidFill>
                  <a:schemeClr val="bg1"/>
                </a:solidFill>
              </a:rPr>
              <a:t> Левенгук пригласил к себе русского царя Петра Великого, который был в то время в Голландии. Царь был в восхищении от увиденного в микроскоп. Левенгук подарил Петру два микроскопа.                                        Они и послужили началом исследования микроорганизмов</a:t>
            </a:r>
            <a:r>
              <a:rPr sz="2000" b="1" smtClean="0">
                <a:solidFill>
                  <a:schemeClr val="bg1"/>
                </a:solidFill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</a:rPr>
              <a:t>    в России. Достаточно сказать, что Петр </a:t>
            </a:r>
            <a:r>
              <a:rPr sz="2000" b="1" smtClean="0">
                <a:solidFill>
                  <a:schemeClr val="bg1"/>
                </a:solidFill>
              </a:rPr>
              <a:t>I </a:t>
            </a:r>
            <a:r>
              <a:rPr lang="ru-RU" sz="2000" b="1" dirty="0" smtClean="0">
                <a:solidFill>
                  <a:schemeClr val="bg1"/>
                </a:solidFill>
              </a:rPr>
              <a:t>привёз в Россию микроскоп Левенгука, а позднее были изготовлены первые отечественные микроскопы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447800"/>
            <a:ext cx="430802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8200" y="1447800"/>
            <a:ext cx="4038600" cy="441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Пуркинье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1869-07-28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Чешский биолог, медик, просветитель. Родился в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Либоховице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Окончил Пражский университет (1818). До 1822 работал на кафедре анатомии этого университета. С 1822 - профессор и зав. кафедрой физиологии университета в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Бреслау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1839 возглавлял организованный им здесь первый в мире институт физиологии, с 1850 - профессор Пражского университета, в 1851 основал и возглавил Физиологический институт при этом университете.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915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399" y="762000"/>
            <a:ext cx="3814151" cy="5105400"/>
          </a:xfrm>
          <a:prstGeom prst="rect">
            <a:avLst/>
          </a:prstGeom>
          <a:noFill/>
        </p:spPr>
      </p:pic>
      <p:pic>
        <p:nvPicPr>
          <p:cNvPr id="5" name="Picture 2" descr="C:\Users\ЛП\Desktop\Фестиваль Открытый урок\Пуркинь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9279">
            <a:off x="943922" y="1426907"/>
            <a:ext cx="2755997" cy="366547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295400"/>
            <a:ext cx="4114800" cy="4191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БРОУН, РОБЕРТ (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Robert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(1773–1858), английский ботаник. Родился 21 декабря 1773 в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Монтроузе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(Шотландия). Изучал медицину в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Абердинском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Эдинбургском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университетах (1789–1795). В течение пяти лет работал ассистентом хирурга в Британской армии. В 1798 в Лондоне познакомился с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Дж.Бэнксом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президентом Королевского общества,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 клетки было хорошо видно крупное плотное образование.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14350"/>
            <a:ext cx="3886200" cy="5829300"/>
          </a:xfrm>
          <a:prstGeom prst="rect">
            <a:avLst/>
          </a:prstGeom>
          <a:noFill/>
        </p:spPr>
      </p:pic>
      <p:pic>
        <p:nvPicPr>
          <p:cNvPr id="12290" name="Picture 2" descr="C:\Users\ЛП\Desktop\220px-Robert_Brown_(young_-_larousse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3312">
            <a:off x="784253" y="1255453"/>
            <a:ext cx="3046928" cy="428255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Просмотрев большую группу растений, я везде видел такое же плотное образование, как плавило в центре. Тогда я назвал это плотное образование ядром.</a:t>
            </a:r>
            <a:endParaRPr lang="ru-RU" sz="2000" dirty="0"/>
          </a:p>
        </p:txBody>
      </p:sp>
      <p:pic>
        <p:nvPicPr>
          <p:cNvPr id="4" name="Picture 4" descr="Resize of Без имени-10копирование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905000"/>
            <a:ext cx="3514725" cy="2790825"/>
          </a:xfrm>
          <a:prstGeom prst="rect">
            <a:avLst/>
          </a:prstGeom>
          <a:noFill/>
          <a:ln/>
        </p:spPr>
      </p:pic>
      <p:pic>
        <p:nvPicPr>
          <p:cNvPr id="90114" name="Picture 2" descr="C:\Users\ЛП\Desktop\0007-007-Istorija-sozdanija-kletochnoj-teor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676400"/>
            <a:ext cx="378895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3300"/>
                </a:solidFill>
              </a:rPr>
              <a:t>II. Этап</a:t>
            </a:r>
            <a:br>
              <a:rPr lang="ru-RU" sz="4400" dirty="0" smtClean="0">
                <a:solidFill>
                  <a:srgbClr val="FF3300"/>
                </a:solidFill>
              </a:rPr>
            </a:br>
            <a:r>
              <a:rPr lang="ru-RU" sz="4400" dirty="0" smtClean="0">
                <a:solidFill>
                  <a:srgbClr val="FF3300"/>
                </a:solidFill>
              </a:rPr>
              <a:t> </a:t>
            </a:r>
            <a:r>
              <a:rPr lang="ru-RU" sz="4400" i="1" dirty="0" smtClean="0">
                <a:solidFill>
                  <a:srgbClr val="FF3300"/>
                </a:solidFill>
              </a:rPr>
              <a:t>Возникновение клеточной теории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/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Девиз урока: “Умение ставить новые вопросы, видеть новые возможности, рассматривать старые проблемы под новым углом зрения требует творческого воображения и приводит к подлинным успехам в науке”.  А.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Энштейн</a:t>
            </a:r>
            <a:endParaRPr lang="ru-RU" sz="36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3962400" cy="5372100"/>
          </a:xfrm>
          <a:prstGeom prst="rect">
            <a:avLst/>
          </a:prstGeom>
          <a:noFill/>
        </p:spPr>
      </p:pic>
      <p:pic>
        <p:nvPicPr>
          <p:cNvPr id="5" name="Рисунок 4" descr="Маттиас Шлейден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6543">
            <a:off x="892201" y="1333300"/>
            <a:ext cx="3006290" cy="38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1676400"/>
            <a:ext cx="358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Маттиас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Шлейден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(5 апреля 1804,                                Гамбург — 23 июня 1881, Франкфурт-на-Майне) - немецкий биолог.                       Основные направления научных исследований - цитология и эмбриология растений. Его научные достижения способствовали созданию клеточной теории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«…всякая клетка зарождается из протоплазмы другой клетки, но одни клетки… рождаются путем </a:t>
            </a:r>
            <a:r>
              <a:rPr lang="ru-RU" sz="4000" b="1" i="1" dirty="0" err="1" smtClean="0">
                <a:solidFill>
                  <a:schemeClr val="bg1"/>
                </a:solidFill>
                <a:latin typeface="Monotype Corsiva" pitchFamily="66" charset="0"/>
              </a:rPr>
              <a:t>кариокинетического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 деления, а другие образуются из протоплазмы без деления самой клетки, внутри ее».</a:t>
            </a:r>
            <a:endParaRPr lang="ru-RU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— </a:t>
            </a:r>
            <a:r>
              <a:rPr lang="ru-RU" sz="4000" b="1" i="1" dirty="0" err="1" smtClean="0">
                <a:solidFill>
                  <a:schemeClr val="bg1"/>
                </a:solidFill>
                <a:latin typeface="Monotype Corsiva" pitchFamily="66" charset="0"/>
              </a:rPr>
              <a:t>Шлейден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 М. (1838)</a:t>
            </a:r>
            <a:endParaRPr lang="ru-RU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838200"/>
            <a:ext cx="3810000" cy="464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Теодор Шванн (1810-1882)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7 декабря 1810 в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Нейсе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 Дюссельдорфа. Окончил иезуитский колледж в Кельне, изучал естественные науки и медицину в Бонне, Вюрцбурге и Берлине. До 1839 работал ассистентом физиолога И.Мюллера в Берлине. В 1939-1948 - профессор физиологии и сравнительной анатомии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Лувенского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университета, в 1848-1878 - профессор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Льежского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университета.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28650"/>
            <a:ext cx="3886200" cy="5257800"/>
          </a:xfrm>
          <a:prstGeom prst="rect">
            <a:avLst/>
          </a:prstGeom>
          <a:noFill/>
        </p:spPr>
      </p:pic>
      <p:pic>
        <p:nvPicPr>
          <p:cNvPr id="5" name="Рисунок 4" descr="TheodorSchwann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54726">
            <a:off x="805052" y="1355165"/>
            <a:ext cx="2957988" cy="39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1. Всем животным и растениям свойственно клеточное строение.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2. Растут и развиваются растения и животные путем возникновения новых клеток.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3. Клетка является самой маленькой единицей живого, а целый организм – совокупность клеток.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Клеточная теория – одно из трех величайших открытий, по словам Ф. Энгельса, после закона о превращении энергии, теории эволюции Ч. Дарвина. Однако М.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Шлейден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и Т. Шванн ошибочно считали, что клетки возникают путем новообразования из неклеточного первичного вещества.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3300"/>
                </a:solidFill>
              </a:rPr>
              <a:t>III. Этап</a:t>
            </a:r>
            <a:br>
              <a:rPr lang="ru-RU" sz="4400" dirty="0" smtClean="0">
                <a:solidFill>
                  <a:srgbClr val="FF3300"/>
                </a:solidFill>
              </a:rPr>
            </a:br>
            <a:r>
              <a:rPr lang="ru-RU" sz="4400" i="1" dirty="0" smtClean="0">
                <a:solidFill>
                  <a:srgbClr val="FF3300"/>
                </a:solidFill>
              </a:rPr>
              <a:t>Развитие клеточной теории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5800" y="1371600"/>
            <a:ext cx="4191000" cy="457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Карл Максимович Бэр (Карл Эрнст) (1792-1876) — естествоиспытатель, основатель эмбриологии, один из учредителей Русского географического общества, иностранный член-корреспондент (1826), академик (1828-30 и 1834-62; почетный член с 1862) Петербургской АН. Родился в </a:t>
            </a:r>
            <a:r>
              <a:rPr lang="ru-RU" sz="2200" b="1" dirty="0" err="1" smtClean="0">
                <a:solidFill>
                  <a:schemeClr val="bg1"/>
                </a:solidFill>
              </a:rPr>
              <a:t>Эстляндии</a:t>
            </a:r>
            <a:r>
              <a:rPr lang="ru-RU" sz="2200" b="1" dirty="0" smtClean="0">
                <a:solidFill>
                  <a:schemeClr val="bg1"/>
                </a:solidFill>
              </a:rPr>
              <a:t>. Работал в Австрии и Германии; в 1829-30 и с 1834 — в России. Открыл яйцеклетку у млекопитающих, описал стадию бластулы; изучил эмбриогенез цыпленка.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590550"/>
            <a:ext cx="3581400" cy="5372100"/>
          </a:xfrm>
          <a:prstGeom prst="rect">
            <a:avLst/>
          </a:prstGeom>
          <a:noFill/>
        </p:spPr>
      </p:pic>
      <p:pic>
        <p:nvPicPr>
          <p:cNvPr id="5" name="Рисунок 10" descr="http://www.embrion.edunet.uz/image/874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66390">
            <a:off x="876936" y="1519723"/>
            <a:ext cx="3025235" cy="350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3400" y="838200"/>
            <a:ext cx="4343400" cy="457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</a:rPr>
              <a:t>И́РХОВ (</a:t>
            </a:r>
            <a:r>
              <a:rPr lang="ru-RU" sz="2000" b="1" dirty="0" err="1" smtClean="0">
                <a:solidFill>
                  <a:schemeClr val="bg1"/>
                </a:solidFill>
              </a:rPr>
              <a:t>Virchow</a:t>
            </a:r>
            <a:r>
              <a:rPr lang="ru-RU" sz="2000" b="1" dirty="0" smtClean="0">
                <a:solidFill>
                  <a:schemeClr val="bg1"/>
                </a:solidFill>
              </a:rPr>
              <a:t>) Рудольф (13 октября 1821, </a:t>
            </a:r>
            <a:r>
              <a:rPr lang="ru-RU" sz="2000" b="1" dirty="0" err="1" smtClean="0">
                <a:solidFill>
                  <a:schemeClr val="bg1"/>
                </a:solidFill>
              </a:rPr>
              <a:t>Шифельбейн</a:t>
            </a:r>
            <a:r>
              <a:rPr lang="ru-RU" sz="2000" b="1" dirty="0" smtClean="0">
                <a:solidFill>
                  <a:schemeClr val="bg1"/>
                </a:solidFill>
              </a:rPr>
              <a:t>, Пруссия, ныне </a:t>
            </a:r>
            <a:r>
              <a:rPr lang="ru-RU" sz="2000" b="1" dirty="0" err="1" smtClean="0">
                <a:solidFill>
                  <a:schemeClr val="bg1"/>
                </a:solidFill>
              </a:rPr>
              <a:t>Кошалинское</a:t>
            </a:r>
            <a:r>
              <a:rPr lang="ru-RU" sz="2000" b="1" dirty="0" smtClean="0">
                <a:solidFill>
                  <a:schemeClr val="bg1"/>
                </a:solidFill>
              </a:rPr>
              <a:t> воеводство, Польша — 5 сентября 1902,. Берлин), немецкий ученый, один из основоположников клеточной теории в биологии и медицине, также известен как археолог и политический деятель, иностранный член-корреспондент Петербургской АН (1881</a:t>
            </a:r>
            <a:endParaRPr lang="ru-RU" sz="2000" dirty="0"/>
          </a:p>
        </p:txBody>
      </p:sp>
      <p:pic>
        <p:nvPicPr>
          <p:cNvPr id="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590550"/>
            <a:ext cx="3962400" cy="56007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 l="8511" t="3226" r="10638" b="8065"/>
          <a:stretch>
            <a:fillRect/>
          </a:stretch>
        </p:blipFill>
        <p:spPr bwMode="auto">
          <a:xfrm rot="752797">
            <a:off x="606481" y="1270838"/>
            <a:ext cx="3068233" cy="44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Современная клеточная теория включает в себя следующие положения: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1. Клетка представляет собой основу структурной и функциональной организации растений и животных.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2. Клетки растений и животных сходны по строению и развиваются аналогично (путем деления исходной клетки).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3. Клетки у всех организмов имеют мембранное строение.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4. Ядро клетки представляет ее главный регуляторный органоид.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5. Клеточное строение живых организмов — свидетельство единства их происхождения. 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Заполните таблицу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Какой момент урока вызвал у вас наибольший интерес? А что вы считаете лишним или не интересным на уроке.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838200"/>
          <a:ext cx="8305801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870"/>
                <a:gridCol w="1557338"/>
                <a:gridCol w="1661160"/>
                <a:gridCol w="3841433"/>
              </a:tblGrid>
              <a:tr h="78803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Этап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Ученый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Вклад в развитие клеточной теории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8803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803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5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24200" y="685800"/>
            <a:ext cx="5562600" cy="5410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 – это удивительный и загадочный мир, который существует в каждом организме. Но в тайны клеточного строения человек смог проникнуть только благодаря изобретению микроскопа.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Увеличивающие стекла были известны еще в античные времена. Им на смену приходят увеличительные приборы, которые позволили  проникнуть в микромир.</a:t>
            </a:r>
          </a:p>
          <a:p>
            <a:endParaRPr lang="ru-RU" dirty="0"/>
          </a:p>
        </p:txBody>
      </p:sp>
      <p:pic>
        <p:nvPicPr>
          <p:cNvPr id="4" name="Picture 2" descr="G:\Картинки к презентации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990600"/>
            <a:ext cx="2667000" cy="480837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“Написание </a:t>
            </a:r>
            <a:r>
              <a:rPr lang="ru-RU" sz="2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написания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таковы: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строчке записывается одно слово – существительное. Это и есть тема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строчке надо написать два прилагательных, раскрывающих тему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третьей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строчке записываются три глагола, описывающих действия, относящиеся к теме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четвертой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строчке размещается целая фраза, предложение, состоящее из нескольких слов, с помощью которого ученик высказывает свое отношение к теме. Это может быть крылатое выражение, цитата или составленная учеником фраза в контексте с темы.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Последняя строчка – это слово-резюме, которое дает новую интерпретацию темы, позволяет выразить к ней личное отношение. Понятно, что тема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должна быть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по-возможности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эмоциональной.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Открытая, </a:t>
            </a:r>
            <a:r>
              <a:rPr lang="ru-RU" b="1" dirty="0" err="1" smtClean="0">
                <a:solidFill>
                  <a:schemeClr val="bg1"/>
                </a:solidFill>
              </a:rPr>
              <a:t>саморегулируюшая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Дышит, питается, делится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Клетка единица строения живых организмов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Удивительно!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Клетка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3400" y="990600"/>
            <a:ext cx="4343400" cy="464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Невозможно точно определить, кто изобрёл составной микроскоп. Считается, что голландский мастер очков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Янссен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его сын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Захария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Янссен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изобрели первый микроскоп в 1590, но это было заявление самого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Захария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Янссена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середине XVII века.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0178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533400"/>
            <a:ext cx="3810000" cy="5372100"/>
          </a:xfrm>
          <a:prstGeom prst="rect">
            <a:avLst/>
          </a:prstGeom>
          <a:noFill/>
        </p:spPr>
      </p:pic>
      <p:pic>
        <p:nvPicPr>
          <p:cNvPr id="5" name="Содержимое 3" descr="http://upload.wikimedia.org/wikipedia/commons/thumb/3/3b/Zacharias.jpg/200px-Zacharias.jpg">
            <a:hlinkClick r:id="rId3"/>
          </p:cNvPr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60354">
            <a:off x="694834" y="1322120"/>
            <a:ext cx="2935090" cy="37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7200" y="1066800"/>
            <a:ext cx="4724400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ГАЛИЛЕЙ (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Galilei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Галилео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февраля 1564 г. – 8 января 1642 г.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Итальянский физик, механик и астроном, один из основателей естествознания, поэт, филолог и критик Галилео Галилей родился в Пизе в знатной, но обедневшей флорентийской семье.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2226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09600"/>
            <a:ext cx="3886200" cy="5715000"/>
          </a:xfrm>
          <a:prstGeom prst="rect">
            <a:avLst/>
          </a:prstGeom>
          <a:noFill/>
        </p:spPr>
      </p:pic>
      <p:pic>
        <p:nvPicPr>
          <p:cNvPr id="5" name="Picture 6" descr="Галилео Галил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70812">
            <a:off x="783752" y="1558072"/>
            <a:ext cx="3068495" cy="36686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1000" y="990600"/>
            <a:ext cx="4495800" cy="518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ГУК (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Hooke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Роберт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июля 1635 г. – 3 марта 1703 г. 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Английский естествоиспытатель Роберт Гук родился во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Фрешуотере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графство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Айл-оф-Уайт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(остров Уайт) в семье священника местной церкви. 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1662 г. был назначен куратором экспериментов при только что основанном Королевском обществе; член </a:t>
            </a:r>
            <a:r>
              <a:rPr lang="ru-RU" sz="2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Лондонского королевского общества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с 1663 г. С 1665 г. – профессор Лондонского университета, в 1677-1683 гг. – секретарь Лондонского Королевского общества.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Users\ЛП\Desktop\1352442184_vuqac67n8j0teq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47749"/>
            <a:ext cx="3810000" cy="5342283"/>
          </a:xfrm>
          <a:prstGeom prst="rect">
            <a:avLst/>
          </a:prstGeom>
          <a:noFill/>
        </p:spPr>
      </p:pic>
      <p:pic>
        <p:nvPicPr>
          <p:cNvPr id="6" name="Рисунок 5" descr="Роберт Гук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2319">
            <a:off x="535435" y="1761988"/>
            <a:ext cx="3155220" cy="390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Микроскоп Роберта Гука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ЛП\Desktop\Фестиваль Открытый урок\Микроскоп Р.Гу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1447800"/>
            <a:ext cx="4572000" cy="4572000"/>
          </a:xfrm>
          <a:prstGeom prst="rect">
            <a:avLst/>
          </a:prstGeom>
          <a:noFill/>
        </p:spPr>
      </p:pic>
      <p:pic>
        <p:nvPicPr>
          <p:cNvPr id="5" name="Picture 4" descr="микроскоп 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905000"/>
            <a:ext cx="1793875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Отсюда начинается понятие клетка – клеточное строение организмов.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sz="4400" b="1" smtClean="0">
                <a:solidFill>
                  <a:srgbClr val="FF0000"/>
                </a:solidFill>
              </a:rPr>
              <a:t>I </a:t>
            </a:r>
            <a:r>
              <a:rPr lang="ru-RU" sz="4400" b="1" dirty="0" smtClean="0">
                <a:solidFill>
                  <a:srgbClr val="FF0000"/>
                </a:solidFill>
              </a:rPr>
              <a:t>Этап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Зарождение понятий о клетке.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G:\Картинки к презентации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667000"/>
            <a:ext cx="3619500" cy="36305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3352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Срез коры пробкового дуба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«Когда наука достигает какой-либо вершины, с нее открывается обширная перспектива дальнейшего пути к новым вершинам, открываются новые дороги, по которым наука пойдет дальше».       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С.И. Вавилов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852</TotalTime>
  <Words>865</Words>
  <Application>Microsoft Office PowerPoint</Application>
  <PresentationFormat>Экран (4:3)</PresentationFormat>
  <Paragraphs>73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Бумажная</vt:lpstr>
      <vt:lpstr>Image</vt:lpstr>
      <vt:lpstr>Тема: Клеточная теория </vt:lpstr>
      <vt:lpstr>Слайд 2</vt:lpstr>
      <vt:lpstr>Слайд 3</vt:lpstr>
      <vt:lpstr>Невозможно точно определить, кто изобрёл составной микроскоп. Считается, что голландский мастер очков Ханс Янссен и его сын Захария Янссен изобрели первый микроскоп в 1590, но это было заявление самого Захария Янссена в середине XVII века.  </vt:lpstr>
      <vt:lpstr>ГАЛИЛЕЙ (Galilei), Галилео 15 февраля 1564 г. – 8 января 1642 г.  Итальянский физик, механик и астроном, один из основателей естествознания, поэт, филолог и критик Галилео Галилей родился в Пизе в знатной, но обедневшей флорентийской семье.  </vt:lpstr>
      <vt:lpstr>  ГУК (Hooke), Роберт 18 июля 1635 г. – 3 марта 1703 г.  Английский естествоиспытатель Роберт Гук родился во Фрешуотере, графство Айл-оф-Уайт (остров Уайт) в семье священника местной церкви.  В 1662 г. был назначен куратором экспериментов при только что основанном Королевском обществе; член Лондонского королевского общества                            с 1663 г. С 1665 г. – профессор Лондонского университета, в 1677-1683 гг. – секретарь Лондонского Королевского общества.   </vt:lpstr>
      <vt:lpstr>Микроскоп Роберта Гука</vt:lpstr>
      <vt:lpstr> I Этап  Зарождение понятий о клетке.</vt:lpstr>
      <vt:lpstr>Слайд 9</vt:lpstr>
      <vt:lpstr>Марчелло Мальпиги (1628―1694), итальянский врач, физиолог и анатом. Родился 10 марта 1628 года в Италии. В 1653 году он окончил Болонский университет, получив степень доктора медицины. Основные работы Мальпиги посвящены микроскопической анатомии животных и растений. Ученый впервые применил микроскоп для изучения строения мозга, сетчатки, нервов, селезенки, почек.  </vt:lpstr>
      <vt:lpstr>      Сквозь волшебный прибор Левенгука На поверхности капли воды Обнаружила наша наука Удивительной жизни следы.  Государство смертей и рождений, Нескончаемой цепи звено — В  этом мире чудесных творений Сколь ничтожно и мелко оно!  Но для бездн, где летят метеоры, Ни большого, ни малого нет, И равно беспредельны просторы Для микробов, людей и планет.                                              Н. Заболоцкий </vt:lpstr>
      <vt:lpstr>Антон ван Левенгук                                              (нидерл. Antoni van Leeuwenhoek,                                      24 октября 1632, Делфт – 30 августа 1723 Делфт) – голландский натуралист, усовершенствовал микроскоп, основоположник научной микроскопии, член Лондонского королевского общества (с 1680 года), впервые в истории с помощью своего микроскопа наблюдал микроскопическое строение различных форм живых организмов. </vt:lpstr>
      <vt:lpstr> Левенгук был человеком любознательным и  с широким кругом интересов.                                             Он давал поразительную по своему времени точность описаний.            Первой им была описана плесень, выросшая на мясе, позже он описывает «живых зверьков» в дождевой и колодезной воде, различных настоях, в испражнениях,       в зубном налёте. В его препаратах жили “зверушки”, сталкиваясь и разбегаясь, как муравьи в муравейнике.             В письме Королевскому обществу Левенгук описывает это явление и называет эти объекты анималями (“левенгуковы зверушки”). </vt:lpstr>
      <vt:lpstr> Свои рисунки Левенгук отправлял в Лондонское Королевское общество.            Письма Левенгука   в Королевском обществе вызвали большое недоверие, и поэтому было решено провести тщательную  проверку.  После проверки  8 февраля 1680 г. Левенгук был избран действительным и равноправным членом Лондонского Королевского общества. В Делфт от общества был прислан членский диплом                 в серебряной шкатулке с гербом общества на крышке.</vt:lpstr>
      <vt:lpstr> В 1698 г. Антони ван Левенгук пригласил к себе русского царя Петра Великого, который был в то время в Голландии. Царь был в восхищении от увиденного в микроскоп. Левенгук подарил Петру два микроскопа.                                        Они и послужили началом исследования микроорганизмов             в России. Достаточно сказать, что Петр I привёз в Россию микроскоп Левенгука, а позднее были изготовлены первые отечественные микроскопы</vt:lpstr>
      <vt:lpstr>Ян Пуркинье  1869-07-28 Чешский биолог, медик, просветитель. Родился в Либоховице.                                               Окончил Пражский университет (1818). До 1822 работал на кафедре анатомии этого университета. С 1822 - профессор и зав. кафедрой физиологии университета в Бреслау, с 1839 возглавлял организованный им здесь первый в мире институт физиологии, с 1850 - профессор Пражского университета, в 1851 основал и возглавил Физиологический институт при этом университете. </vt:lpstr>
      <vt:lpstr>БРОУН, РОБЕРТ (Brown, Robert) (1773–1858), английский ботаник. Родился 21 декабря 1773 в Монтроузе (Шотландия). Изучал медицину в Абердинском и Эдинбургском университетах (1789–1795). В течение пяти лет работал ассистентом хирурга в Британской армии. В 1798 в Лондоне познакомился с Дж.Бэнксом, президентом Королевского общества,  Внутри клетки было хорошо видно крупное плотное образование. </vt:lpstr>
      <vt:lpstr>Просмотрев большую группу растений, я везде видел такое же плотное образование, как плавило в центре. Тогда я назвал это плотное образование ядром.</vt:lpstr>
      <vt:lpstr>II. Этап  Возникновение клеточной теории</vt:lpstr>
      <vt:lpstr>Слайд 20</vt:lpstr>
      <vt:lpstr>Слайд 21</vt:lpstr>
      <vt:lpstr>Теодор Шванн (1810-1882) Родился 7 декабря 1810 в Нейсе близ Дюссельдорфа. Окончил иезуитский колледж в Кельне, изучал естественные науки и медицину в Бонне, Вюрцбурге и Берлине. До 1839 работал ассистентом физиолога И.Мюллера в Берлине. В 1939-1948 - профессор физиологии и сравнительной анатомии Лувенского университета, в 1848-1878 - профессор Льежского университета. </vt:lpstr>
      <vt:lpstr>Слайд 23</vt:lpstr>
      <vt:lpstr>Слайд 24</vt:lpstr>
      <vt:lpstr>III. Этап Развитие клеточной теории</vt:lpstr>
      <vt:lpstr>Карл Максимович Бэр (Карл Эрнст) (1792-1876) — естествоиспытатель, основатель эмбриологии, один из учредителей Русского географического общества, иностранный член-корреспондент (1826), академик (1828-30 и 1834-62; почетный член с 1862) Петербургской АН. Родился в Эстляндии. Работал в Австрии и Германии; в 1829-30 и с 1834 — в России. Открыл яйцеклетку у млекопитающих, описал стадию бластулы; изучил эмбриогенез цыпленка.  </vt:lpstr>
      <vt:lpstr>ВИ́РХОВ (Virchow) Рудольф (13 октября 1821, Шифельбейн, Пруссия, ныне Кошалинское воеводство, Польша — 5 сентября 1902,. Берлин), немецкий ученый, один из основоположников клеточной теории в биологии и медицине, также известен как археолог и политический деятель, иностранный член-корреспондент Петербургской АН (1881</vt:lpstr>
      <vt:lpstr>Слайд 28</vt:lpstr>
      <vt:lpstr>Слайд 29</vt:lpstr>
      <vt:lpstr>     </vt:lpstr>
      <vt:lpstr>Клетка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Клеточная теория </dc:title>
  <dc:creator>ЛП</dc:creator>
  <cp:lastModifiedBy>revaz</cp:lastModifiedBy>
  <cp:revision>76</cp:revision>
  <dcterms:created xsi:type="dcterms:W3CDTF">2013-01-04T13:17:25Z</dcterms:created>
  <dcterms:modified xsi:type="dcterms:W3CDTF">2013-04-02T16:51:52Z</dcterms:modified>
</cp:coreProperties>
</file>