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4"/>
  </p:notesMasterIdLst>
  <p:sldIdLst>
    <p:sldId id="256" r:id="rId2"/>
    <p:sldId id="267" r:id="rId3"/>
    <p:sldId id="290" r:id="rId4"/>
    <p:sldId id="280" r:id="rId5"/>
    <p:sldId id="281" r:id="rId6"/>
    <p:sldId id="292" r:id="rId7"/>
    <p:sldId id="320" r:id="rId8"/>
    <p:sldId id="322" r:id="rId9"/>
    <p:sldId id="321" r:id="rId10"/>
    <p:sldId id="337" r:id="rId11"/>
    <p:sldId id="295" r:id="rId12"/>
    <p:sldId id="299" r:id="rId13"/>
    <p:sldId id="324" r:id="rId14"/>
    <p:sldId id="325" r:id="rId15"/>
    <p:sldId id="307" r:id="rId16"/>
    <p:sldId id="308" r:id="rId17"/>
    <p:sldId id="309" r:id="rId18"/>
    <p:sldId id="315" r:id="rId19"/>
    <p:sldId id="317" r:id="rId20"/>
    <p:sldId id="316" r:id="rId21"/>
    <p:sldId id="343" r:id="rId22"/>
    <p:sldId id="339" r:id="rId23"/>
    <p:sldId id="318" r:id="rId24"/>
    <p:sldId id="310" r:id="rId25"/>
    <p:sldId id="326" r:id="rId26"/>
    <p:sldId id="338" r:id="rId27"/>
    <p:sldId id="328" r:id="rId28"/>
    <p:sldId id="344" r:id="rId29"/>
    <p:sldId id="345" r:id="rId30"/>
    <p:sldId id="335" r:id="rId31"/>
    <p:sldId id="336" r:id="rId32"/>
    <p:sldId id="34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86053D-57D7-42AD-90AA-B1832BE4E31F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8401288-9980-4EC7-A71E-5B5BC3DE1C6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Климат и человек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9BD2D4B-EEB9-4AA7-83B0-C5FE88105BC1}" type="parTrans" cxnId="{332FFDDD-BC65-46A4-8D3A-4C9D568B29BC}">
      <dgm:prSet/>
      <dgm:spPr/>
      <dgm:t>
        <a:bodyPr/>
        <a:lstStyle/>
        <a:p>
          <a:endParaRPr lang="ru-RU"/>
        </a:p>
      </dgm:t>
    </dgm:pt>
    <dgm:pt modelId="{258DFCC1-D322-44DC-A425-8AD97FD1F0ED}" type="sibTrans" cxnId="{332FFDDD-BC65-46A4-8D3A-4C9D568B29BC}">
      <dgm:prSet/>
      <dgm:spPr/>
      <dgm:t>
        <a:bodyPr/>
        <a:lstStyle/>
        <a:p>
          <a:endParaRPr lang="ru-RU"/>
        </a:p>
      </dgm:t>
    </dgm:pt>
    <dgm:pt modelId="{23858B87-2027-45F3-8246-C12A806E4DC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Влияние климата на человека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81D3D7F-76E6-4289-85CE-BAF07F05E3D1}" type="parTrans" cxnId="{6ED37C25-909E-455C-9424-6FBF2A94B273}">
      <dgm:prSet/>
      <dgm:spPr/>
      <dgm:t>
        <a:bodyPr/>
        <a:lstStyle/>
        <a:p>
          <a:endParaRPr lang="ru-RU" dirty="0"/>
        </a:p>
      </dgm:t>
    </dgm:pt>
    <dgm:pt modelId="{C7EC4ED7-289C-45E9-A33A-04B8032AB01D}" type="sibTrans" cxnId="{6ED37C25-909E-455C-9424-6FBF2A94B273}">
      <dgm:prSet/>
      <dgm:spPr/>
      <dgm:t>
        <a:bodyPr/>
        <a:lstStyle/>
        <a:p>
          <a:endParaRPr lang="ru-RU"/>
        </a:p>
      </dgm:t>
    </dgm:pt>
    <dgm:pt modelId="{1877FDE8-2BFE-414E-980A-B1283582EE0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Влияние человека на климат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B4BAC60-89F9-4605-9719-2BDAB34B12FA}" type="parTrans" cxnId="{E3E17ECF-20E5-4E03-BABE-CCFB4A45B750}">
      <dgm:prSet/>
      <dgm:spPr/>
      <dgm:t>
        <a:bodyPr/>
        <a:lstStyle/>
        <a:p>
          <a:endParaRPr lang="ru-RU" dirty="0"/>
        </a:p>
      </dgm:t>
    </dgm:pt>
    <dgm:pt modelId="{F0DD2370-ECDF-41A6-91A3-CAA8F98A7DC8}" type="sibTrans" cxnId="{E3E17ECF-20E5-4E03-BABE-CCFB4A45B750}">
      <dgm:prSet/>
      <dgm:spPr/>
      <dgm:t>
        <a:bodyPr/>
        <a:lstStyle/>
        <a:p>
          <a:endParaRPr lang="ru-RU"/>
        </a:p>
      </dgm:t>
    </dgm:pt>
    <dgm:pt modelId="{8AEF9EBE-5D6C-45FD-A78C-DC5012A3ADE1}" type="asst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Неблагоприятное (-)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56A6E33-C842-4890-B95A-064AFA1B9177}" type="parTrans" cxnId="{7E373F45-740D-4B08-ADDA-E4CA1209E89C}">
      <dgm:prSet/>
      <dgm:spPr/>
      <dgm:t>
        <a:bodyPr/>
        <a:lstStyle/>
        <a:p>
          <a:endParaRPr lang="ru-RU" dirty="0"/>
        </a:p>
      </dgm:t>
    </dgm:pt>
    <dgm:pt modelId="{E95802B9-9EC8-4FA1-B3F8-3DE84FDEC874}" type="sibTrans" cxnId="{7E373F45-740D-4B08-ADDA-E4CA1209E89C}">
      <dgm:prSet/>
      <dgm:spPr/>
      <dgm:t>
        <a:bodyPr/>
        <a:lstStyle/>
        <a:p>
          <a:endParaRPr lang="ru-RU"/>
        </a:p>
      </dgm:t>
    </dgm:pt>
    <dgm:pt modelId="{3D611E68-3F62-44D9-838D-8C00A0CBB5DA}" type="asst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Благоприятное 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(+)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4A7D01B-DA0C-4392-B792-F8C32E217A30}" type="parTrans" cxnId="{DBC10829-0D7B-44FB-B52E-8E362A8079E6}">
      <dgm:prSet/>
      <dgm:spPr/>
      <dgm:t>
        <a:bodyPr/>
        <a:lstStyle/>
        <a:p>
          <a:endParaRPr lang="ru-RU" dirty="0"/>
        </a:p>
      </dgm:t>
    </dgm:pt>
    <dgm:pt modelId="{3C16392C-D980-4525-88B1-8BFD50F3CADC}" type="sibTrans" cxnId="{DBC10829-0D7B-44FB-B52E-8E362A8079E6}">
      <dgm:prSet/>
      <dgm:spPr/>
      <dgm:t>
        <a:bodyPr/>
        <a:lstStyle/>
        <a:p>
          <a:endParaRPr lang="ru-RU"/>
        </a:p>
      </dgm:t>
    </dgm:pt>
    <dgm:pt modelId="{0A8E6727-4776-4F10-B397-DD5C29DA46BE}" type="asst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Отрицательное 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 (-)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5621EB1-ED55-4B33-9FEB-1313CBD6C500}" type="parTrans" cxnId="{652FC9D6-716B-4BB8-AE4D-F422BD0D08D9}">
      <dgm:prSet/>
      <dgm:spPr/>
      <dgm:t>
        <a:bodyPr/>
        <a:lstStyle/>
        <a:p>
          <a:endParaRPr lang="ru-RU" dirty="0"/>
        </a:p>
      </dgm:t>
    </dgm:pt>
    <dgm:pt modelId="{0DAC877C-1B06-4B38-8023-F8B941902FBC}" type="sibTrans" cxnId="{652FC9D6-716B-4BB8-AE4D-F422BD0D08D9}">
      <dgm:prSet/>
      <dgm:spPr/>
      <dgm:t>
        <a:bodyPr/>
        <a:lstStyle/>
        <a:p>
          <a:endParaRPr lang="ru-RU"/>
        </a:p>
      </dgm:t>
    </dgm:pt>
    <dgm:pt modelId="{914AA72D-D7F2-404A-A133-8E782E129A06}" type="asst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Положительное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(+)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10AA9C8-47EC-484F-B2F7-8599237366CA}" type="parTrans" cxnId="{7AC6938D-65BD-4B60-AAED-9AC7FDF0F376}">
      <dgm:prSet/>
      <dgm:spPr/>
      <dgm:t>
        <a:bodyPr/>
        <a:lstStyle/>
        <a:p>
          <a:endParaRPr lang="ru-RU" dirty="0"/>
        </a:p>
      </dgm:t>
    </dgm:pt>
    <dgm:pt modelId="{A571F936-1056-45B0-9FDB-7AAAB0A413E6}" type="sibTrans" cxnId="{7AC6938D-65BD-4B60-AAED-9AC7FDF0F376}">
      <dgm:prSet/>
      <dgm:spPr/>
      <dgm:t>
        <a:bodyPr/>
        <a:lstStyle/>
        <a:p>
          <a:endParaRPr lang="ru-RU"/>
        </a:p>
      </dgm:t>
    </dgm:pt>
    <dgm:pt modelId="{03A6E108-59CE-4122-AB35-42085A5EB6AF}" type="pres">
      <dgm:prSet presAssocID="{3386053D-57D7-42AD-90AA-B1832BE4E3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C33400-45EC-4080-BBB5-0110CABD376A}" type="pres">
      <dgm:prSet presAssocID="{88401288-9980-4EC7-A71E-5B5BC3DE1C66}" presName="hierRoot1" presStyleCnt="0">
        <dgm:presLayoutVars>
          <dgm:hierBranch val="init"/>
        </dgm:presLayoutVars>
      </dgm:prSet>
      <dgm:spPr/>
    </dgm:pt>
    <dgm:pt modelId="{EE7CB5E9-D16F-4DEB-B824-2246CD3082D0}" type="pres">
      <dgm:prSet presAssocID="{88401288-9980-4EC7-A71E-5B5BC3DE1C66}" presName="rootComposite1" presStyleCnt="0"/>
      <dgm:spPr/>
    </dgm:pt>
    <dgm:pt modelId="{6961DBF8-3D22-44FD-8CE3-00FA3DC3AD52}" type="pres">
      <dgm:prSet presAssocID="{88401288-9980-4EC7-A71E-5B5BC3DE1C66}" presName="rootText1" presStyleLbl="node0" presStyleIdx="0" presStyleCnt="1" custScaleX="178437" custLinFactNeighborX="2148" custLinFactNeighborY="109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AF10FE-CE9D-4B67-8766-6172F0E0106E}" type="pres">
      <dgm:prSet presAssocID="{88401288-9980-4EC7-A71E-5B5BC3DE1C6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2559607-1FC9-4BF8-8F04-C2082D8D1826}" type="pres">
      <dgm:prSet presAssocID="{88401288-9980-4EC7-A71E-5B5BC3DE1C66}" presName="hierChild2" presStyleCnt="0"/>
      <dgm:spPr/>
    </dgm:pt>
    <dgm:pt modelId="{21FA0A15-DB2A-4E76-ACCB-97A15AF08E00}" type="pres">
      <dgm:prSet presAssocID="{A81D3D7F-76E6-4289-85CE-BAF07F05E3D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68C4A2A-80F3-434B-9F55-9838067968F8}" type="pres">
      <dgm:prSet presAssocID="{23858B87-2027-45F3-8246-C12A806E4DC0}" presName="hierRoot2" presStyleCnt="0">
        <dgm:presLayoutVars>
          <dgm:hierBranch val="init"/>
        </dgm:presLayoutVars>
      </dgm:prSet>
      <dgm:spPr/>
    </dgm:pt>
    <dgm:pt modelId="{9B4DDDA7-70DA-4F94-B893-E0E6A6C4B00B}" type="pres">
      <dgm:prSet presAssocID="{23858B87-2027-45F3-8246-C12A806E4DC0}" presName="rootComposite" presStyleCnt="0"/>
      <dgm:spPr/>
    </dgm:pt>
    <dgm:pt modelId="{2936F06D-58F6-44DC-8A3C-0BDBF8EBE0BD}" type="pres">
      <dgm:prSet presAssocID="{23858B87-2027-45F3-8246-C12A806E4DC0}" presName="rootText" presStyleLbl="node2" presStyleIdx="0" presStyleCnt="2" custScaleX="1690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022744-96D9-42E2-A265-76D4DE33B236}" type="pres">
      <dgm:prSet presAssocID="{23858B87-2027-45F3-8246-C12A806E4DC0}" presName="rootConnector" presStyleLbl="node2" presStyleIdx="0" presStyleCnt="2"/>
      <dgm:spPr/>
      <dgm:t>
        <a:bodyPr/>
        <a:lstStyle/>
        <a:p>
          <a:endParaRPr lang="ru-RU"/>
        </a:p>
      </dgm:t>
    </dgm:pt>
    <dgm:pt modelId="{2C6B8CFA-3BEF-4396-8AB1-EC0585F68B22}" type="pres">
      <dgm:prSet presAssocID="{23858B87-2027-45F3-8246-C12A806E4DC0}" presName="hierChild4" presStyleCnt="0"/>
      <dgm:spPr/>
    </dgm:pt>
    <dgm:pt modelId="{61E70D30-8408-44F7-85E9-96E99D00032B}" type="pres">
      <dgm:prSet presAssocID="{23858B87-2027-45F3-8246-C12A806E4DC0}" presName="hierChild5" presStyleCnt="0"/>
      <dgm:spPr/>
    </dgm:pt>
    <dgm:pt modelId="{B815DBD8-19C3-41D4-9196-DC5553A1C29E}" type="pres">
      <dgm:prSet presAssocID="{C56A6E33-C842-4890-B95A-064AFA1B9177}" presName="Name111" presStyleLbl="parChTrans1D3" presStyleIdx="0" presStyleCnt="4"/>
      <dgm:spPr/>
      <dgm:t>
        <a:bodyPr/>
        <a:lstStyle/>
        <a:p>
          <a:endParaRPr lang="ru-RU"/>
        </a:p>
      </dgm:t>
    </dgm:pt>
    <dgm:pt modelId="{6E582876-785B-4ABC-AE77-8A9AFF7D82B2}" type="pres">
      <dgm:prSet presAssocID="{8AEF9EBE-5D6C-45FD-A78C-DC5012A3ADE1}" presName="hierRoot3" presStyleCnt="0">
        <dgm:presLayoutVars>
          <dgm:hierBranch val="init"/>
        </dgm:presLayoutVars>
      </dgm:prSet>
      <dgm:spPr/>
    </dgm:pt>
    <dgm:pt modelId="{D10063FA-4DC6-48CD-875B-6C4BD34C845C}" type="pres">
      <dgm:prSet presAssocID="{8AEF9EBE-5D6C-45FD-A78C-DC5012A3ADE1}" presName="rootComposite3" presStyleCnt="0"/>
      <dgm:spPr/>
    </dgm:pt>
    <dgm:pt modelId="{4AEE0D58-6B42-48AD-8BB2-3468C2CDF40B}" type="pres">
      <dgm:prSet presAssocID="{8AEF9EBE-5D6C-45FD-A78C-DC5012A3ADE1}" presName="rootText3" presStyleLbl="asst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1D31BC-0653-462D-8C73-3C29D085BB52}" type="pres">
      <dgm:prSet presAssocID="{8AEF9EBE-5D6C-45FD-A78C-DC5012A3ADE1}" presName="rootConnector3" presStyleLbl="asst2" presStyleIdx="0" presStyleCnt="4"/>
      <dgm:spPr/>
      <dgm:t>
        <a:bodyPr/>
        <a:lstStyle/>
        <a:p>
          <a:endParaRPr lang="ru-RU"/>
        </a:p>
      </dgm:t>
    </dgm:pt>
    <dgm:pt modelId="{B8CAB511-B193-4CBD-A336-4FE97FFE7963}" type="pres">
      <dgm:prSet presAssocID="{8AEF9EBE-5D6C-45FD-A78C-DC5012A3ADE1}" presName="hierChild6" presStyleCnt="0"/>
      <dgm:spPr/>
    </dgm:pt>
    <dgm:pt modelId="{B3C2385C-3608-418E-BC23-FAF3EDEC2392}" type="pres">
      <dgm:prSet presAssocID="{8AEF9EBE-5D6C-45FD-A78C-DC5012A3ADE1}" presName="hierChild7" presStyleCnt="0"/>
      <dgm:spPr/>
    </dgm:pt>
    <dgm:pt modelId="{95C7E018-D8B4-42F3-AEAE-E0D8A577041B}" type="pres">
      <dgm:prSet presAssocID="{84A7D01B-DA0C-4392-B792-F8C32E217A30}" presName="Name111" presStyleLbl="parChTrans1D3" presStyleIdx="1" presStyleCnt="4"/>
      <dgm:spPr/>
      <dgm:t>
        <a:bodyPr/>
        <a:lstStyle/>
        <a:p>
          <a:endParaRPr lang="ru-RU"/>
        </a:p>
      </dgm:t>
    </dgm:pt>
    <dgm:pt modelId="{A6E1131A-7AD9-47AA-AB1D-6D1669C24F5A}" type="pres">
      <dgm:prSet presAssocID="{3D611E68-3F62-44D9-838D-8C00A0CBB5DA}" presName="hierRoot3" presStyleCnt="0">
        <dgm:presLayoutVars>
          <dgm:hierBranch val="init"/>
        </dgm:presLayoutVars>
      </dgm:prSet>
      <dgm:spPr/>
    </dgm:pt>
    <dgm:pt modelId="{CD461B3C-BCD1-4C9B-AE04-D92A231E4891}" type="pres">
      <dgm:prSet presAssocID="{3D611E68-3F62-44D9-838D-8C00A0CBB5DA}" presName="rootComposite3" presStyleCnt="0"/>
      <dgm:spPr/>
    </dgm:pt>
    <dgm:pt modelId="{9B4CC854-4C94-45AE-905E-E26357E73A80}" type="pres">
      <dgm:prSet presAssocID="{3D611E68-3F62-44D9-838D-8C00A0CBB5DA}" presName="rootText3" presStyleLbl="asst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82302C-D241-4C8D-A7CF-FE7EE87E607F}" type="pres">
      <dgm:prSet presAssocID="{3D611E68-3F62-44D9-838D-8C00A0CBB5DA}" presName="rootConnector3" presStyleLbl="asst2" presStyleIdx="1" presStyleCnt="4"/>
      <dgm:spPr/>
      <dgm:t>
        <a:bodyPr/>
        <a:lstStyle/>
        <a:p>
          <a:endParaRPr lang="ru-RU"/>
        </a:p>
      </dgm:t>
    </dgm:pt>
    <dgm:pt modelId="{79E567AA-65FE-47A6-A6C6-7C47A5D34058}" type="pres">
      <dgm:prSet presAssocID="{3D611E68-3F62-44D9-838D-8C00A0CBB5DA}" presName="hierChild6" presStyleCnt="0"/>
      <dgm:spPr/>
    </dgm:pt>
    <dgm:pt modelId="{EC318F08-5B01-4148-88C2-6DD21286CE27}" type="pres">
      <dgm:prSet presAssocID="{3D611E68-3F62-44D9-838D-8C00A0CBB5DA}" presName="hierChild7" presStyleCnt="0"/>
      <dgm:spPr/>
    </dgm:pt>
    <dgm:pt modelId="{CB3DA155-A818-402C-BA56-7EF4D5BF8758}" type="pres">
      <dgm:prSet presAssocID="{6B4BAC60-89F9-4605-9719-2BDAB34B12F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12F2AF2-227F-4F73-A18A-61A026D041A9}" type="pres">
      <dgm:prSet presAssocID="{1877FDE8-2BFE-414E-980A-B1283582EE0C}" presName="hierRoot2" presStyleCnt="0">
        <dgm:presLayoutVars>
          <dgm:hierBranch val="init"/>
        </dgm:presLayoutVars>
      </dgm:prSet>
      <dgm:spPr/>
    </dgm:pt>
    <dgm:pt modelId="{50EF43BA-F9B8-4BD6-A846-362F5AEA9AE0}" type="pres">
      <dgm:prSet presAssocID="{1877FDE8-2BFE-414E-980A-B1283582EE0C}" presName="rootComposite" presStyleCnt="0"/>
      <dgm:spPr/>
    </dgm:pt>
    <dgm:pt modelId="{220FB977-518C-4F2A-8909-0948B6B58509}" type="pres">
      <dgm:prSet presAssocID="{1877FDE8-2BFE-414E-980A-B1283582EE0C}" presName="rootText" presStyleLbl="node2" presStyleIdx="1" presStyleCnt="2" custScaleX="1716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01023B-953E-4EF8-8FF6-7909B59840AE}" type="pres">
      <dgm:prSet presAssocID="{1877FDE8-2BFE-414E-980A-B1283582EE0C}" presName="rootConnector" presStyleLbl="node2" presStyleIdx="1" presStyleCnt="2"/>
      <dgm:spPr/>
      <dgm:t>
        <a:bodyPr/>
        <a:lstStyle/>
        <a:p>
          <a:endParaRPr lang="ru-RU"/>
        </a:p>
      </dgm:t>
    </dgm:pt>
    <dgm:pt modelId="{D213CA11-7B0C-4E8B-A3D7-23F17772794D}" type="pres">
      <dgm:prSet presAssocID="{1877FDE8-2BFE-414E-980A-B1283582EE0C}" presName="hierChild4" presStyleCnt="0"/>
      <dgm:spPr/>
    </dgm:pt>
    <dgm:pt modelId="{FDE0BB7C-FFEE-4BA8-81DA-ED5A44AEAF78}" type="pres">
      <dgm:prSet presAssocID="{1877FDE8-2BFE-414E-980A-B1283582EE0C}" presName="hierChild5" presStyleCnt="0"/>
      <dgm:spPr/>
    </dgm:pt>
    <dgm:pt modelId="{FA4F64ED-CA91-4C1A-B5F8-34E2E5152946}" type="pres">
      <dgm:prSet presAssocID="{15621EB1-ED55-4B33-9FEB-1313CBD6C500}" presName="Name111" presStyleLbl="parChTrans1D3" presStyleIdx="2" presStyleCnt="4"/>
      <dgm:spPr/>
      <dgm:t>
        <a:bodyPr/>
        <a:lstStyle/>
        <a:p>
          <a:endParaRPr lang="ru-RU"/>
        </a:p>
      </dgm:t>
    </dgm:pt>
    <dgm:pt modelId="{2DDDF445-1F5D-44C5-B837-EB49908C6633}" type="pres">
      <dgm:prSet presAssocID="{0A8E6727-4776-4F10-B397-DD5C29DA46BE}" presName="hierRoot3" presStyleCnt="0">
        <dgm:presLayoutVars>
          <dgm:hierBranch val="init"/>
        </dgm:presLayoutVars>
      </dgm:prSet>
      <dgm:spPr/>
    </dgm:pt>
    <dgm:pt modelId="{B312ABC1-C9BB-4918-884A-B64E69C65E77}" type="pres">
      <dgm:prSet presAssocID="{0A8E6727-4776-4F10-B397-DD5C29DA46BE}" presName="rootComposite3" presStyleCnt="0"/>
      <dgm:spPr/>
    </dgm:pt>
    <dgm:pt modelId="{E00F42AB-EC48-46B0-AF55-B3ACDE7AB99C}" type="pres">
      <dgm:prSet presAssocID="{0A8E6727-4776-4F10-B397-DD5C29DA46BE}" presName="rootText3" presStyleLbl="asst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40D445-00CF-472C-A8FD-DE3341B00B60}" type="pres">
      <dgm:prSet presAssocID="{0A8E6727-4776-4F10-B397-DD5C29DA46BE}" presName="rootConnector3" presStyleLbl="asst2" presStyleIdx="2" presStyleCnt="4"/>
      <dgm:spPr/>
      <dgm:t>
        <a:bodyPr/>
        <a:lstStyle/>
        <a:p>
          <a:endParaRPr lang="ru-RU"/>
        </a:p>
      </dgm:t>
    </dgm:pt>
    <dgm:pt modelId="{DEF5A815-E78E-4B0D-9E88-6079AF8B1519}" type="pres">
      <dgm:prSet presAssocID="{0A8E6727-4776-4F10-B397-DD5C29DA46BE}" presName="hierChild6" presStyleCnt="0"/>
      <dgm:spPr/>
    </dgm:pt>
    <dgm:pt modelId="{54ABA550-2EDA-4A25-9DA2-014787F0D3CA}" type="pres">
      <dgm:prSet presAssocID="{0A8E6727-4776-4F10-B397-DD5C29DA46BE}" presName="hierChild7" presStyleCnt="0"/>
      <dgm:spPr/>
    </dgm:pt>
    <dgm:pt modelId="{463B86D5-C3C9-43CC-8871-5DCB863E0E45}" type="pres">
      <dgm:prSet presAssocID="{C10AA9C8-47EC-484F-B2F7-8599237366CA}" presName="Name111" presStyleLbl="parChTrans1D3" presStyleIdx="3" presStyleCnt="4"/>
      <dgm:spPr/>
      <dgm:t>
        <a:bodyPr/>
        <a:lstStyle/>
        <a:p>
          <a:endParaRPr lang="ru-RU"/>
        </a:p>
      </dgm:t>
    </dgm:pt>
    <dgm:pt modelId="{BC735032-D212-4302-8D8D-5B9FA23042DA}" type="pres">
      <dgm:prSet presAssocID="{914AA72D-D7F2-404A-A133-8E782E129A06}" presName="hierRoot3" presStyleCnt="0">
        <dgm:presLayoutVars>
          <dgm:hierBranch val="init"/>
        </dgm:presLayoutVars>
      </dgm:prSet>
      <dgm:spPr/>
    </dgm:pt>
    <dgm:pt modelId="{7712646D-EEBA-478C-B699-1FDBCF66F822}" type="pres">
      <dgm:prSet presAssocID="{914AA72D-D7F2-404A-A133-8E782E129A06}" presName="rootComposite3" presStyleCnt="0"/>
      <dgm:spPr/>
    </dgm:pt>
    <dgm:pt modelId="{243B4D05-1E4C-41BF-91DC-7D7F9E9FB322}" type="pres">
      <dgm:prSet presAssocID="{914AA72D-D7F2-404A-A133-8E782E129A06}" presName="rootText3" presStyleLbl="asst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1C3106-4996-4C1A-8A61-A5F1BCF27E6E}" type="pres">
      <dgm:prSet presAssocID="{914AA72D-D7F2-404A-A133-8E782E129A06}" presName="rootConnector3" presStyleLbl="asst2" presStyleIdx="3" presStyleCnt="4"/>
      <dgm:spPr/>
      <dgm:t>
        <a:bodyPr/>
        <a:lstStyle/>
        <a:p>
          <a:endParaRPr lang="ru-RU"/>
        </a:p>
      </dgm:t>
    </dgm:pt>
    <dgm:pt modelId="{70EBA1C3-0861-4C20-8203-D50DEBAC3EC9}" type="pres">
      <dgm:prSet presAssocID="{914AA72D-D7F2-404A-A133-8E782E129A06}" presName="hierChild6" presStyleCnt="0"/>
      <dgm:spPr/>
    </dgm:pt>
    <dgm:pt modelId="{F242328B-BED0-409C-A51E-BCEBCF8616EB}" type="pres">
      <dgm:prSet presAssocID="{914AA72D-D7F2-404A-A133-8E782E129A06}" presName="hierChild7" presStyleCnt="0"/>
      <dgm:spPr/>
    </dgm:pt>
    <dgm:pt modelId="{3C6D1FD4-BA3C-4D23-A7EB-87DA3C01A9E2}" type="pres">
      <dgm:prSet presAssocID="{88401288-9980-4EC7-A71E-5B5BC3DE1C66}" presName="hierChild3" presStyleCnt="0"/>
      <dgm:spPr/>
    </dgm:pt>
  </dgm:ptLst>
  <dgm:cxnLst>
    <dgm:cxn modelId="{7E373F45-740D-4B08-ADDA-E4CA1209E89C}" srcId="{23858B87-2027-45F3-8246-C12A806E4DC0}" destId="{8AEF9EBE-5D6C-45FD-A78C-DC5012A3ADE1}" srcOrd="0" destOrd="0" parTransId="{C56A6E33-C842-4890-B95A-064AFA1B9177}" sibTransId="{E95802B9-9EC8-4FA1-B3F8-3DE84FDEC874}"/>
    <dgm:cxn modelId="{B1087ACC-C062-4C17-9379-5A7B319D5A43}" type="presOf" srcId="{3D611E68-3F62-44D9-838D-8C00A0CBB5DA}" destId="{4E82302C-D241-4C8D-A7CF-FE7EE87E607F}" srcOrd="1" destOrd="0" presId="urn:microsoft.com/office/officeart/2005/8/layout/orgChart1"/>
    <dgm:cxn modelId="{07B34001-A15B-4B17-8557-C80EB17B37DE}" type="presOf" srcId="{C56A6E33-C842-4890-B95A-064AFA1B9177}" destId="{B815DBD8-19C3-41D4-9196-DC5553A1C29E}" srcOrd="0" destOrd="0" presId="urn:microsoft.com/office/officeart/2005/8/layout/orgChart1"/>
    <dgm:cxn modelId="{A2139423-DFE0-4B8A-9257-3337F32C5AD6}" type="presOf" srcId="{23858B87-2027-45F3-8246-C12A806E4DC0}" destId="{2936F06D-58F6-44DC-8A3C-0BDBF8EBE0BD}" srcOrd="0" destOrd="0" presId="urn:microsoft.com/office/officeart/2005/8/layout/orgChart1"/>
    <dgm:cxn modelId="{8523DFAC-7396-42C1-9E2C-E1AA4D63342D}" type="presOf" srcId="{88401288-9980-4EC7-A71E-5B5BC3DE1C66}" destId="{6961DBF8-3D22-44FD-8CE3-00FA3DC3AD52}" srcOrd="0" destOrd="0" presId="urn:microsoft.com/office/officeart/2005/8/layout/orgChart1"/>
    <dgm:cxn modelId="{368D7077-7FCE-41AA-9F14-E6E992ED5EA1}" type="presOf" srcId="{23858B87-2027-45F3-8246-C12A806E4DC0}" destId="{54022744-96D9-42E2-A265-76D4DE33B236}" srcOrd="1" destOrd="0" presId="urn:microsoft.com/office/officeart/2005/8/layout/orgChart1"/>
    <dgm:cxn modelId="{97B92E2A-F22C-4524-BCCD-F120C3FE0269}" type="presOf" srcId="{0A8E6727-4776-4F10-B397-DD5C29DA46BE}" destId="{E00F42AB-EC48-46B0-AF55-B3ACDE7AB99C}" srcOrd="0" destOrd="0" presId="urn:microsoft.com/office/officeart/2005/8/layout/orgChart1"/>
    <dgm:cxn modelId="{2228F7F8-41CA-433C-A5C2-01A0997B58F8}" type="presOf" srcId="{8AEF9EBE-5D6C-45FD-A78C-DC5012A3ADE1}" destId="{141D31BC-0653-462D-8C73-3C29D085BB52}" srcOrd="1" destOrd="0" presId="urn:microsoft.com/office/officeart/2005/8/layout/orgChart1"/>
    <dgm:cxn modelId="{7AC6938D-65BD-4B60-AAED-9AC7FDF0F376}" srcId="{1877FDE8-2BFE-414E-980A-B1283582EE0C}" destId="{914AA72D-D7F2-404A-A133-8E782E129A06}" srcOrd="1" destOrd="0" parTransId="{C10AA9C8-47EC-484F-B2F7-8599237366CA}" sibTransId="{A571F936-1056-45B0-9FDB-7AAAB0A413E6}"/>
    <dgm:cxn modelId="{D6E52A87-554B-4B4B-9CBD-D264BCEA7A9D}" type="presOf" srcId="{88401288-9980-4EC7-A71E-5B5BC3DE1C66}" destId="{D6AF10FE-CE9D-4B67-8766-6172F0E0106E}" srcOrd="1" destOrd="0" presId="urn:microsoft.com/office/officeart/2005/8/layout/orgChart1"/>
    <dgm:cxn modelId="{C72C27AC-5DC2-42CA-8751-25C7D15F9784}" type="presOf" srcId="{C10AA9C8-47EC-484F-B2F7-8599237366CA}" destId="{463B86D5-C3C9-43CC-8871-5DCB863E0E45}" srcOrd="0" destOrd="0" presId="urn:microsoft.com/office/officeart/2005/8/layout/orgChart1"/>
    <dgm:cxn modelId="{3F2406CB-AE53-4EAB-812A-CA3D8D777B93}" type="presOf" srcId="{3D611E68-3F62-44D9-838D-8C00A0CBB5DA}" destId="{9B4CC854-4C94-45AE-905E-E26357E73A80}" srcOrd="0" destOrd="0" presId="urn:microsoft.com/office/officeart/2005/8/layout/orgChart1"/>
    <dgm:cxn modelId="{332FFDDD-BC65-46A4-8D3A-4C9D568B29BC}" srcId="{3386053D-57D7-42AD-90AA-B1832BE4E31F}" destId="{88401288-9980-4EC7-A71E-5B5BC3DE1C66}" srcOrd="0" destOrd="0" parTransId="{E9BD2D4B-EEB9-4AA7-83B0-C5FE88105BC1}" sibTransId="{258DFCC1-D322-44DC-A425-8AD97FD1F0ED}"/>
    <dgm:cxn modelId="{BFDF8161-8543-4069-A3C2-EBBAD91FC53F}" type="presOf" srcId="{84A7D01B-DA0C-4392-B792-F8C32E217A30}" destId="{95C7E018-D8B4-42F3-AEAE-E0D8A577041B}" srcOrd="0" destOrd="0" presId="urn:microsoft.com/office/officeart/2005/8/layout/orgChart1"/>
    <dgm:cxn modelId="{DBC10829-0D7B-44FB-B52E-8E362A8079E6}" srcId="{23858B87-2027-45F3-8246-C12A806E4DC0}" destId="{3D611E68-3F62-44D9-838D-8C00A0CBB5DA}" srcOrd="1" destOrd="0" parTransId="{84A7D01B-DA0C-4392-B792-F8C32E217A30}" sibTransId="{3C16392C-D980-4525-88B1-8BFD50F3CADC}"/>
    <dgm:cxn modelId="{B5B13730-7633-4003-ACB9-AFC6431A4DA1}" type="presOf" srcId="{914AA72D-D7F2-404A-A133-8E782E129A06}" destId="{243B4D05-1E4C-41BF-91DC-7D7F9E9FB322}" srcOrd="0" destOrd="0" presId="urn:microsoft.com/office/officeart/2005/8/layout/orgChart1"/>
    <dgm:cxn modelId="{25C50D41-D0E2-4639-B199-5B1E8177DC81}" type="presOf" srcId="{914AA72D-D7F2-404A-A133-8E782E129A06}" destId="{EE1C3106-4996-4C1A-8A61-A5F1BCF27E6E}" srcOrd="1" destOrd="0" presId="urn:microsoft.com/office/officeart/2005/8/layout/orgChart1"/>
    <dgm:cxn modelId="{84F80181-7B34-48B9-A614-E99EE40859B4}" type="presOf" srcId="{1877FDE8-2BFE-414E-980A-B1283582EE0C}" destId="{220FB977-518C-4F2A-8909-0948B6B58509}" srcOrd="0" destOrd="0" presId="urn:microsoft.com/office/officeart/2005/8/layout/orgChart1"/>
    <dgm:cxn modelId="{81F011DF-C048-4070-AD8F-FC086CC9B343}" type="presOf" srcId="{A81D3D7F-76E6-4289-85CE-BAF07F05E3D1}" destId="{21FA0A15-DB2A-4E76-ACCB-97A15AF08E00}" srcOrd="0" destOrd="0" presId="urn:microsoft.com/office/officeart/2005/8/layout/orgChart1"/>
    <dgm:cxn modelId="{DBF1A7FA-6405-47D1-9EF8-E60359B16C7C}" type="presOf" srcId="{0A8E6727-4776-4F10-B397-DD5C29DA46BE}" destId="{7B40D445-00CF-472C-A8FD-DE3341B00B60}" srcOrd="1" destOrd="0" presId="urn:microsoft.com/office/officeart/2005/8/layout/orgChart1"/>
    <dgm:cxn modelId="{5A19581C-CC81-4801-8884-9B1A49B698DF}" type="presOf" srcId="{15621EB1-ED55-4B33-9FEB-1313CBD6C500}" destId="{FA4F64ED-CA91-4C1A-B5F8-34E2E5152946}" srcOrd="0" destOrd="0" presId="urn:microsoft.com/office/officeart/2005/8/layout/orgChart1"/>
    <dgm:cxn modelId="{795C2E8D-D77F-4CDB-90EE-1BC69BFB0EBE}" type="presOf" srcId="{8AEF9EBE-5D6C-45FD-A78C-DC5012A3ADE1}" destId="{4AEE0D58-6B42-48AD-8BB2-3468C2CDF40B}" srcOrd="0" destOrd="0" presId="urn:microsoft.com/office/officeart/2005/8/layout/orgChart1"/>
    <dgm:cxn modelId="{E3E17ECF-20E5-4E03-BABE-CCFB4A45B750}" srcId="{88401288-9980-4EC7-A71E-5B5BC3DE1C66}" destId="{1877FDE8-2BFE-414E-980A-B1283582EE0C}" srcOrd="1" destOrd="0" parTransId="{6B4BAC60-89F9-4605-9719-2BDAB34B12FA}" sibTransId="{F0DD2370-ECDF-41A6-91A3-CAA8F98A7DC8}"/>
    <dgm:cxn modelId="{BCB75EBC-A0E6-4448-A72F-87E5A0E545E2}" type="presOf" srcId="{1877FDE8-2BFE-414E-980A-B1283582EE0C}" destId="{1A01023B-953E-4EF8-8FF6-7909B59840AE}" srcOrd="1" destOrd="0" presId="urn:microsoft.com/office/officeart/2005/8/layout/orgChart1"/>
    <dgm:cxn modelId="{652FC9D6-716B-4BB8-AE4D-F422BD0D08D9}" srcId="{1877FDE8-2BFE-414E-980A-B1283582EE0C}" destId="{0A8E6727-4776-4F10-B397-DD5C29DA46BE}" srcOrd="0" destOrd="0" parTransId="{15621EB1-ED55-4B33-9FEB-1313CBD6C500}" sibTransId="{0DAC877C-1B06-4B38-8023-F8B941902FBC}"/>
    <dgm:cxn modelId="{CA242BE3-9457-4D9C-9A52-D8FFD26A24E9}" type="presOf" srcId="{3386053D-57D7-42AD-90AA-B1832BE4E31F}" destId="{03A6E108-59CE-4122-AB35-42085A5EB6AF}" srcOrd="0" destOrd="0" presId="urn:microsoft.com/office/officeart/2005/8/layout/orgChart1"/>
    <dgm:cxn modelId="{6ED37C25-909E-455C-9424-6FBF2A94B273}" srcId="{88401288-9980-4EC7-A71E-5B5BC3DE1C66}" destId="{23858B87-2027-45F3-8246-C12A806E4DC0}" srcOrd="0" destOrd="0" parTransId="{A81D3D7F-76E6-4289-85CE-BAF07F05E3D1}" sibTransId="{C7EC4ED7-289C-45E9-A33A-04B8032AB01D}"/>
    <dgm:cxn modelId="{EF3AF51E-FE6E-4830-97E9-56F3BB0F3A61}" type="presOf" srcId="{6B4BAC60-89F9-4605-9719-2BDAB34B12FA}" destId="{CB3DA155-A818-402C-BA56-7EF4D5BF8758}" srcOrd="0" destOrd="0" presId="urn:microsoft.com/office/officeart/2005/8/layout/orgChart1"/>
    <dgm:cxn modelId="{5CA9A805-5517-4AA3-B675-9F5716B085FB}" type="presParOf" srcId="{03A6E108-59CE-4122-AB35-42085A5EB6AF}" destId="{E0C33400-45EC-4080-BBB5-0110CABD376A}" srcOrd="0" destOrd="0" presId="urn:microsoft.com/office/officeart/2005/8/layout/orgChart1"/>
    <dgm:cxn modelId="{7D62E278-4F26-4E6A-9AC4-7B214266DA4A}" type="presParOf" srcId="{E0C33400-45EC-4080-BBB5-0110CABD376A}" destId="{EE7CB5E9-D16F-4DEB-B824-2246CD3082D0}" srcOrd="0" destOrd="0" presId="urn:microsoft.com/office/officeart/2005/8/layout/orgChart1"/>
    <dgm:cxn modelId="{C527CF55-5B1E-438B-9877-2974C541636B}" type="presParOf" srcId="{EE7CB5E9-D16F-4DEB-B824-2246CD3082D0}" destId="{6961DBF8-3D22-44FD-8CE3-00FA3DC3AD52}" srcOrd="0" destOrd="0" presId="urn:microsoft.com/office/officeart/2005/8/layout/orgChart1"/>
    <dgm:cxn modelId="{02952C1C-FDE2-4A36-AB65-1F127B28A556}" type="presParOf" srcId="{EE7CB5E9-D16F-4DEB-B824-2246CD3082D0}" destId="{D6AF10FE-CE9D-4B67-8766-6172F0E0106E}" srcOrd="1" destOrd="0" presId="urn:microsoft.com/office/officeart/2005/8/layout/orgChart1"/>
    <dgm:cxn modelId="{C81C8AF0-FE5E-4897-8DAA-F623D43D177E}" type="presParOf" srcId="{E0C33400-45EC-4080-BBB5-0110CABD376A}" destId="{B2559607-1FC9-4BF8-8F04-C2082D8D1826}" srcOrd="1" destOrd="0" presId="urn:microsoft.com/office/officeart/2005/8/layout/orgChart1"/>
    <dgm:cxn modelId="{9EF716A3-5404-4D65-A91D-8781A81A679B}" type="presParOf" srcId="{B2559607-1FC9-4BF8-8F04-C2082D8D1826}" destId="{21FA0A15-DB2A-4E76-ACCB-97A15AF08E00}" srcOrd="0" destOrd="0" presId="urn:microsoft.com/office/officeart/2005/8/layout/orgChart1"/>
    <dgm:cxn modelId="{52E05AC3-0560-4EF7-B26D-3CBB3018143F}" type="presParOf" srcId="{B2559607-1FC9-4BF8-8F04-C2082D8D1826}" destId="{868C4A2A-80F3-434B-9F55-9838067968F8}" srcOrd="1" destOrd="0" presId="urn:microsoft.com/office/officeart/2005/8/layout/orgChart1"/>
    <dgm:cxn modelId="{3102EADC-BE01-4539-8DF1-46BA135A50D9}" type="presParOf" srcId="{868C4A2A-80F3-434B-9F55-9838067968F8}" destId="{9B4DDDA7-70DA-4F94-B893-E0E6A6C4B00B}" srcOrd="0" destOrd="0" presId="urn:microsoft.com/office/officeart/2005/8/layout/orgChart1"/>
    <dgm:cxn modelId="{D1668253-7802-4189-A9C4-34B762CD44CA}" type="presParOf" srcId="{9B4DDDA7-70DA-4F94-B893-E0E6A6C4B00B}" destId="{2936F06D-58F6-44DC-8A3C-0BDBF8EBE0BD}" srcOrd="0" destOrd="0" presId="urn:microsoft.com/office/officeart/2005/8/layout/orgChart1"/>
    <dgm:cxn modelId="{E92691B3-2324-4E5E-99B3-EBA1B0763D3F}" type="presParOf" srcId="{9B4DDDA7-70DA-4F94-B893-E0E6A6C4B00B}" destId="{54022744-96D9-42E2-A265-76D4DE33B236}" srcOrd="1" destOrd="0" presId="urn:microsoft.com/office/officeart/2005/8/layout/orgChart1"/>
    <dgm:cxn modelId="{CC03FD16-5AB0-49FC-A176-2A84E40E1291}" type="presParOf" srcId="{868C4A2A-80F3-434B-9F55-9838067968F8}" destId="{2C6B8CFA-3BEF-4396-8AB1-EC0585F68B22}" srcOrd="1" destOrd="0" presId="urn:microsoft.com/office/officeart/2005/8/layout/orgChart1"/>
    <dgm:cxn modelId="{D0FEEF6F-2900-4B50-9A85-AEB3CE4F16DA}" type="presParOf" srcId="{868C4A2A-80F3-434B-9F55-9838067968F8}" destId="{61E70D30-8408-44F7-85E9-96E99D00032B}" srcOrd="2" destOrd="0" presId="urn:microsoft.com/office/officeart/2005/8/layout/orgChart1"/>
    <dgm:cxn modelId="{8A204775-419E-40F4-A276-FB52C404AD7A}" type="presParOf" srcId="{61E70D30-8408-44F7-85E9-96E99D00032B}" destId="{B815DBD8-19C3-41D4-9196-DC5553A1C29E}" srcOrd="0" destOrd="0" presId="urn:microsoft.com/office/officeart/2005/8/layout/orgChart1"/>
    <dgm:cxn modelId="{5A876391-63AA-4A89-ADAC-7F33BE6AA771}" type="presParOf" srcId="{61E70D30-8408-44F7-85E9-96E99D00032B}" destId="{6E582876-785B-4ABC-AE77-8A9AFF7D82B2}" srcOrd="1" destOrd="0" presId="urn:microsoft.com/office/officeart/2005/8/layout/orgChart1"/>
    <dgm:cxn modelId="{8DB593C2-4E45-44DF-BB7F-475CBEFD0BC4}" type="presParOf" srcId="{6E582876-785B-4ABC-AE77-8A9AFF7D82B2}" destId="{D10063FA-4DC6-48CD-875B-6C4BD34C845C}" srcOrd="0" destOrd="0" presId="urn:microsoft.com/office/officeart/2005/8/layout/orgChart1"/>
    <dgm:cxn modelId="{114DD395-AD3D-42A5-B6C7-FC3A1419B632}" type="presParOf" srcId="{D10063FA-4DC6-48CD-875B-6C4BD34C845C}" destId="{4AEE0D58-6B42-48AD-8BB2-3468C2CDF40B}" srcOrd="0" destOrd="0" presId="urn:microsoft.com/office/officeart/2005/8/layout/orgChart1"/>
    <dgm:cxn modelId="{7B75F428-4E78-4961-BDB7-1EF3D6492B67}" type="presParOf" srcId="{D10063FA-4DC6-48CD-875B-6C4BD34C845C}" destId="{141D31BC-0653-462D-8C73-3C29D085BB52}" srcOrd="1" destOrd="0" presId="urn:microsoft.com/office/officeart/2005/8/layout/orgChart1"/>
    <dgm:cxn modelId="{32E38290-9AF2-4DA5-BF16-D88FFE68EBEB}" type="presParOf" srcId="{6E582876-785B-4ABC-AE77-8A9AFF7D82B2}" destId="{B8CAB511-B193-4CBD-A336-4FE97FFE7963}" srcOrd="1" destOrd="0" presId="urn:microsoft.com/office/officeart/2005/8/layout/orgChart1"/>
    <dgm:cxn modelId="{F63B9052-9B73-477F-AF40-97F930094142}" type="presParOf" srcId="{6E582876-785B-4ABC-AE77-8A9AFF7D82B2}" destId="{B3C2385C-3608-418E-BC23-FAF3EDEC2392}" srcOrd="2" destOrd="0" presId="urn:microsoft.com/office/officeart/2005/8/layout/orgChart1"/>
    <dgm:cxn modelId="{2E7FDB66-9601-4CB4-90FF-FDEFF9C166DD}" type="presParOf" srcId="{61E70D30-8408-44F7-85E9-96E99D00032B}" destId="{95C7E018-D8B4-42F3-AEAE-E0D8A577041B}" srcOrd="2" destOrd="0" presId="urn:microsoft.com/office/officeart/2005/8/layout/orgChart1"/>
    <dgm:cxn modelId="{A7029D46-B6E0-4F1E-9042-DF7A4FE8AE2D}" type="presParOf" srcId="{61E70D30-8408-44F7-85E9-96E99D00032B}" destId="{A6E1131A-7AD9-47AA-AB1D-6D1669C24F5A}" srcOrd="3" destOrd="0" presId="urn:microsoft.com/office/officeart/2005/8/layout/orgChart1"/>
    <dgm:cxn modelId="{E528543E-6FDE-426F-BFB6-1A805BA8D2D7}" type="presParOf" srcId="{A6E1131A-7AD9-47AA-AB1D-6D1669C24F5A}" destId="{CD461B3C-BCD1-4C9B-AE04-D92A231E4891}" srcOrd="0" destOrd="0" presId="urn:microsoft.com/office/officeart/2005/8/layout/orgChart1"/>
    <dgm:cxn modelId="{57092700-8708-43FE-9A91-419E035B5511}" type="presParOf" srcId="{CD461B3C-BCD1-4C9B-AE04-D92A231E4891}" destId="{9B4CC854-4C94-45AE-905E-E26357E73A80}" srcOrd="0" destOrd="0" presId="urn:microsoft.com/office/officeart/2005/8/layout/orgChart1"/>
    <dgm:cxn modelId="{1F05DD6C-FFE6-4A89-A74A-8B9F5263858D}" type="presParOf" srcId="{CD461B3C-BCD1-4C9B-AE04-D92A231E4891}" destId="{4E82302C-D241-4C8D-A7CF-FE7EE87E607F}" srcOrd="1" destOrd="0" presId="urn:microsoft.com/office/officeart/2005/8/layout/orgChart1"/>
    <dgm:cxn modelId="{174AC145-E814-4362-9D3D-3A5A971D9681}" type="presParOf" srcId="{A6E1131A-7AD9-47AA-AB1D-6D1669C24F5A}" destId="{79E567AA-65FE-47A6-A6C6-7C47A5D34058}" srcOrd="1" destOrd="0" presId="urn:microsoft.com/office/officeart/2005/8/layout/orgChart1"/>
    <dgm:cxn modelId="{DDB07AF5-06BA-4B7D-A45B-D245616BC628}" type="presParOf" srcId="{A6E1131A-7AD9-47AA-AB1D-6D1669C24F5A}" destId="{EC318F08-5B01-4148-88C2-6DD21286CE27}" srcOrd="2" destOrd="0" presId="urn:microsoft.com/office/officeart/2005/8/layout/orgChart1"/>
    <dgm:cxn modelId="{6986DA56-20A5-412B-974F-05904A74E6B1}" type="presParOf" srcId="{B2559607-1FC9-4BF8-8F04-C2082D8D1826}" destId="{CB3DA155-A818-402C-BA56-7EF4D5BF8758}" srcOrd="2" destOrd="0" presId="urn:microsoft.com/office/officeart/2005/8/layout/orgChart1"/>
    <dgm:cxn modelId="{C34E6BEC-2DCE-4EC5-AABE-8CA77AA21220}" type="presParOf" srcId="{B2559607-1FC9-4BF8-8F04-C2082D8D1826}" destId="{B12F2AF2-227F-4F73-A18A-61A026D041A9}" srcOrd="3" destOrd="0" presId="urn:microsoft.com/office/officeart/2005/8/layout/orgChart1"/>
    <dgm:cxn modelId="{A1E2A71F-42B5-40E2-A116-DA4195EBB5C9}" type="presParOf" srcId="{B12F2AF2-227F-4F73-A18A-61A026D041A9}" destId="{50EF43BA-F9B8-4BD6-A846-362F5AEA9AE0}" srcOrd="0" destOrd="0" presId="urn:microsoft.com/office/officeart/2005/8/layout/orgChart1"/>
    <dgm:cxn modelId="{D191256A-FBA8-4F5B-B49D-7581A0199048}" type="presParOf" srcId="{50EF43BA-F9B8-4BD6-A846-362F5AEA9AE0}" destId="{220FB977-518C-4F2A-8909-0948B6B58509}" srcOrd="0" destOrd="0" presId="urn:microsoft.com/office/officeart/2005/8/layout/orgChart1"/>
    <dgm:cxn modelId="{3DB59E98-18C1-4F6F-BFC8-6D092964E343}" type="presParOf" srcId="{50EF43BA-F9B8-4BD6-A846-362F5AEA9AE0}" destId="{1A01023B-953E-4EF8-8FF6-7909B59840AE}" srcOrd="1" destOrd="0" presId="urn:microsoft.com/office/officeart/2005/8/layout/orgChart1"/>
    <dgm:cxn modelId="{2054A405-79DE-4C4C-B713-F601D217F428}" type="presParOf" srcId="{B12F2AF2-227F-4F73-A18A-61A026D041A9}" destId="{D213CA11-7B0C-4E8B-A3D7-23F17772794D}" srcOrd="1" destOrd="0" presId="urn:microsoft.com/office/officeart/2005/8/layout/orgChart1"/>
    <dgm:cxn modelId="{15BAC150-A52D-4599-9ECE-175DF7733D61}" type="presParOf" srcId="{B12F2AF2-227F-4F73-A18A-61A026D041A9}" destId="{FDE0BB7C-FFEE-4BA8-81DA-ED5A44AEAF78}" srcOrd="2" destOrd="0" presId="urn:microsoft.com/office/officeart/2005/8/layout/orgChart1"/>
    <dgm:cxn modelId="{8F2744A6-9A9C-4B9C-A642-1900E37B2F09}" type="presParOf" srcId="{FDE0BB7C-FFEE-4BA8-81DA-ED5A44AEAF78}" destId="{FA4F64ED-CA91-4C1A-B5F8-34E2E5152946}" srcOrd="0" destOrd="0" presId="urn:microsoft.com/office/officeart/2005/8/layout/orgChart1"/>
    <dgm:cxn modelId="{B00469E1-484F-4E9D-9876-DF928D770726}" type="presParOf" srcId="{FDE0BB7C-FFEE-4BA8-81DA-ED5A44AEAF78}" destId="{2DDDF445-1F5D-44C5-B837-EB49908C6633}" srcOrd="1" destOrd="0" presId="urn:microsoft.com/office/officeart/2005/8/layout/orgChart1"/>
    <dgm:cxn modelId="{222A3EF9-FE08-43B1-8EFA-BF1D4F3CA813}" type="presParOf" srcId="{2DDDF445-1F5D-44C5-B837-EB49908C6633}" destId="{B312ABC1-C9BB-4918-884A-B64E69C65E77}" srcOrd="0" destOrd="0" presId="urn:microsoft.com/office/officeart/2005/8/layout/orgChart1"/>
    <dgm:cxn modelId="{AE9A3144-E581-4EC9-AA46-EC4C1B576747}" type="presParOf" srcId="{B312ABC1-C9BB-4918-884A-B64E69C65E77}" destId="{E00F42AB-EC48-46B0-AF55-B3ACDE7AB99C}" srcOrd="0" destOrd="0" presId="urn:microsoft.com/office/officeart/2005/8/layout/orgChart1"/>
    <dgm:cxn modelId="{7A1475B2-B82D-4F7F-BEEC-17EB09080838}" type="presParOf" srcId="{B312ABC1-C9BB-4918-884A-B64E69C65E77}" destId="{7B40D445-00CF-472C-A8FD-DE3341B00B60}" srcOrd="1" destOrd="0" presId="urn:microsoft.com/office/officeart/2005/8/layout/orgChart1"/>
    <dgm:cxn modelId="{9646906A-6C5B-4C86-8E19-96ED1FD46185}" type="presParOf" srcId="{2DDDF445-1F5D-44C5-B837-EB49908C6633}" destId="{DEF5A815-E78E-4B0D-9E88-6079AF8B1519}" srcOrd="1" destOrd="0" presId="urn:microsoft.com/office/officeart/2005/8/layout/orgChart1"/>
    <dgm:cxn modelId="{32561402-9D5E-4C1F-96F0-4E09FF5769EF}" type="presParOf" srcId="{2DDDF445-1F5D-44C5-B837-EB49908C6633}" destId="{54ABA550-2EDA-4A25-9DA2-014787F0D3CA}" srcOrd="2" destOrd="0" presId="urn:microsoft.com/office/officeart/2005/8/layout/orgChart1"/>
    <dgm:cxn modelId="{C1329506-9645-46D6-AA75-9AA1C67CE58B}" type="presParOf" srcId="{FDE0BB7C-FFEE-4BA8-81DA-ED5A44AEAF78}" destId="{463B86D5-C3C9-43CC-8871-5DCB863E0E45}" srcOrd="2" destOrd="0" presId="urn:microsoft.com/office/officeart/2005/8/layout/orgChart1"/>
    <dgm:cxn modelId="{84758334-7D56-4DB7-90BB-572E03DB6687}" type="presParOf" srcId="{FDE0BB7C-FFEE-4BA8-81DA-ED5A44AEAF78}" destId="{BC735032-D212-4302-8D8D-5B9FA23042DA}" srcOrd="3" destOrd="0" presId="urn:microsoft.com/office/officeart/2005/8/layout/orgChart1"/>
    <dgm:cxn modelId="{7C4439A6-F1F8-48A4-A319-D7B0D664A3BC}" type="presParOf" srcId="{BC735032-D212-4302-8D8D-5B9FA23042DA}" destId="{7712646D-EEBA-478C-B699-1FDBCF66F822}" srcOrd="0" destOrd="0" presId="urn:microsoft.com/office/officeart/2005/8/layout/orgChart1"/>
    <dgm:cxn modelId="{4D16142A-13AD-4E90-B023-954AF93ECC4B}" type="presParOf" srcId="{7712646D-EEBA-478C-B699-1FDBCF66F822}" destId="{243B4D05-1E4C-41BF-91DC-7D7F9E9FB322}" srcOrd="0" destOrd="0" presId="urn:microsoft.com/office/officeart/2005/8/layout/orgChart1"/>
    <dgm:cxn modelId="{0A854901-9A8C-4442-A5A6-76056135843F}" type="presParOf" srcId="{7712646D-EEBA-478C-B699-1FDBCF66F822}" destId="{EE1C3106-4996-4C1A-8A61-A5F1BCF27E6E}" srcOrd="1" destOrd="0" presId="urn:microsoft.com/office/officeart/2005/8/layout/orgChart1"/>
    <dgm:cxn modelId="{BFF54798-18B7-42CE-983E-915E0FAB6C74}" type="presParOf" srcId="{BC735032-D212-4302-8D8D-5B9FA23042DA}" destId="{70EBA1C3-0861-4C20-8203-D50DEBAC3EC9}" srcOrd="1" destOrd="0" presId="urn:microsoft.com/office/officeart/2005/8/layout/orgChart1"/>
    <dgm:cxn modelId="{A6E8F13B-46E2-42D5-905F-CE4DEA79A353}" type="presParOf" srcId="{BC735032-D212-4302-8D8D-5B9FA23042DA}" destId="{F242328B-BED0-409C-A51E-BCEBCF8616EB}" srcOrd="2" destOrd="0" presId="urn:microsoft.com/office/officeart/2005/8/layout/orgChart1"/>
    <dgm:cxn modelId="{A3C8876F-00B7-441C-B215-E36D2CEE1EAD}" type="presParOf" srcId="{E0C33400-45EC-4080-BBB5-0110CABD376A}" destId="{3C6D1FD4-BA3C-4D23-A7EB-87DA3C01A9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2130AED-2B41-4291-A136-3E501552B2DE}" type="datetimeFigureOut">
              <a:rPr lang="ru-RU"/>
              <a:pPr>
                <a:defRPr/>
              </a:pPr>
              <a:t>04.04.2013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FFC9B9-C57E-4656-8582-76393C34E7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9FAA28-FD8E-492C-B3DB-B531AA7F265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791BFD-E5FC-4B4E-B075-3721D7CDEB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5D16B8-EB2A-4A8C-8FB7-F5F611D0532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C7357F-CA67-4AFE-AB7B-9A3D71F87E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10FD5-0644-4348-9F25-B9ED7602D926}" type="datetimeFigureOut">
              <a:rPr lang="ru-RU"/>
              <a:pPr>
                <a:defRPr/>
              </a:pPr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2315-B9C3-4030-ABCF-C2BF9B28BA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1FE33-C2E1-4A42-98E7-93AC690BB933}" type="datetimeFigureOut">
              <a:rPr lang="ru-RU"/>
              <a:pPr>
                <a:defRPr/>
              </a:pPr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2DAC2-20E3-4172-B813-F514B535C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14178-17CC-4A4A-B2A1-FFAEC61B0840}" type="datetimeFigureOut">
              <a:rPr lang="ru-RU"/>
              <a:pPr>
                <a:defRPr/>
              </a:pPr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8F66-BA39-420E-95D9-2C9383A7C5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DB2BC-56A7-4EDA-A511-AC28EE19DA10}" type="datetimeFigureOut">
              <a:rPr lang="ru-RU"/>
              <a:pPr>
                <a:defRPr/>
              </a:pPr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74E26-DD80-440F-B880-6AE3EC4DBC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96472-E3B4-47F2-A989-ACAFE70A2440}" type="datetimeFigureOut">
              <a:rPr lang="ru-RU"/>
              <a:pPr>
                <a:defRPr/>
              </a:pPr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8ABEC-BF2B-49A7-8392-4507DB7894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3F7F9-E6C2-4708-A7FB-1872B1134667}" type="datetimeFigureOut">
              <a:rPr lang="ru-RU"/>
              <a:pPr>
                <a:defRPr/>
              </a:pPr>
              <a:t>04.04.2013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84817-96C8-4808-89FF-CC666F0D36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77C8-F9B9-41F3-B974-5D2BA7194BDD}" type="datetimeFigureOut">
              <a:rPr lang="ru-RU"/>
              <a:pPr>
                <a:defRPr/>
              </a:pPr>
              <a:t>04.04.2013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B3C4-E90B-4343-8FE1-B69771832D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F18C-EBDE-4C45-9A45-3CB211671444}" type="datetimeFigureOut">
              <a:rPr lang="ru-RU"/>
              <a:pPr>
                <a:defRPr/>
              </a:pPr>
              <a:t>04.04.2013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126AC-D86E-4DE0-A3D0-B2B444100F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52E1C-BD0D-4DA3-9E8E-6BE779A913E9}" type="datetimeFigureOut">
              <a:rPr lang="ru-RU"/>
              <a:pPr>
                <a:defRPr/>
              </a:pPr>
              <a:t>04.04.2013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9497D-074A-4A6F-9B1D-D6C309BE06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FCB23-8E70-4375-B872-130865592D5A}" type="datetimeFigureOut">
              <a:rPr lang="ru-RU"/>
              <a:pPr>
                <a:defRPr/>
              </a:pPr>
              <a:t>04.04.2013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2316E-DED3-499F-8E37-29E843074A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D2890-6D35-4CA8-A54E-5C2C8DCF3D2B}" type="datetimeFigureOut">
              <a:rPr lang="ru-RU"/>
              <a:pPr>
                <a:defRPr/>
              </a:pPr>
              <a:t>04.04.2013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979D5-F5FC-4141-AF35-FC99C74070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6140B4-6FC9-4621-BABB-53065B5A8D4D}" type="datetimeFigureOut">
              <a:rPr lang="ru-RU"/>
              <a:pPr>
                <a:defRPr/>
              </a:pPr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FFCAF0-647A-441C-B3F1-9BEBD0041D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19" r:id="rId9"/>
    <p:sldLayoutId id="2147483818" r:id="rId10"/>
    <p:sldLayoutId id="214748381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ru.wikipedia.org/wiki/%D0%A4%D0%B0%D0%B9%D0%BB:Montesquieu_1.pn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wlpp.ru/sites/all/modules/pubdlcnt/pubdlcnt.php?file=http://wlpp.ru/sites/default/files/dozhdlivaya_pogoda_skachat_oboi_na_rabochiy_stol.jpg&amp;nid=311" TargetMode="External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716338"/>
            <a:ext cx="7772400" cy="14414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Власть климата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сильнее всех властей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5732463"/>
            <a:ext cx="6400800" cy="6492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географии Т.М. Бескоровайная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Романово, 2012 г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 descr="img/photo/photo004-1/Photo00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25538"/>
            <a:ext cx="28082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http://www.russian.xinhuanet.com/russian/2008-12/31/xin_a6d03fc2d11c40ecbc33ae4803a0c1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1125538"/>
            <a:ext cx="28622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8" descr="http://t2.gstatic.com/images?q=tbn:ANd9GcTfSkGxT9yhjVc3yO_tK8px9sU1k6qCtz8qyKzkXXQO7AunL8F5"/>
          <p:cNvPicPr>
            <a:picLocks noChangeAspect="1" noChangeArrowheads="1"/>
          </p:cNvPicPr>
          <p:nvPr/>
        </p:nvPicPr>
        <p:blipFill>
          <a:blip r:embed="rId5"/>
          <a:srcRect l="11282" r="18195"/>
          <a:stretch>
            <a:fillRect/>
          </a:stretch>
        </p:blipFill>
        <p:spPr bwMode="auto">
          <a:xfrm>
            <a:off x="6516688" y="1125538"/>
            <a:ext cx="24479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179388" y="188913"/>
            <a:ext cx="8713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МБОУ «Романовская средняя общеобразовательная школа"</a:t>
            </a:r>
          </a:p>
          <a:p>
            <a:pPr indent="228600"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Романовский район Алтайский край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7"/>
          <p:cNvSpPr>
            <a:spLocks noGrp="1"/>
          </p:cNvSpPr>
          <p:nvPr>
            <p:ph type="ctrTitle"/>
          </p:nvPr>
        </p:nvSpPr>
        <p:spPr>
          <a:xfrm>
            <a:off x="-468313" y="-242888"/>
            <a:ext cx="4176713" cy="6911976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Связь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 между увлажнением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территории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и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испарением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5603" name="Picture 2" descr="C:\Users\татьяна\Desktop\Урок климат и человек\Рисунки к открытому уроку\к уроку рис 1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40000"/>
          </a:blip>
          <a:srcRect l="12492" t="72002" r="20564" b="3072"/>
          <a:stretch>
            <a:fillRect/>
          </a:stretch>
        </p:blipFill>
        <p:spPr>
          <a:xfrm>
            <a:off x="3419475" y="0"/>
            <a:ext cx="5724525" cy="3384550"/>
          </a:xfrm>
        </p:spPr>
      </p:pic>
      <p:pic>
        <p:nvPicPr>
          <p:cNvPr id="25604" name="Picture 2" descr="C:\Users\татьяна\Desktop\Урок климат и человек\Рисунки к открытому уроку\к уроку рис 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3429000"/>
            <a:ext cx="57959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223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Какие климатические показатели являются агроклиматическими?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213"/>
            <a:ext cx="9036050" cy="49688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почвы и приземного слоя воздуха.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при которой начинается рост и развитие растений.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ускоренного роста и созревания.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характеризующую морозостойкость культур.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………………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(сумма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дней, или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дней.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Режим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………………………..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Наибольшее значение имеет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…………………………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климатические показатели являются агроклиматическими?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313"/>
            <a:ext cx="9036050" cy="51847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Температура почвы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приземного слоя воздуха.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Минимальная температура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 которой начинается рост и развитие растений.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Оптимальная температура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ускоренного роста и созревания.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Наиболее низкая температура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характеризующая морозостойкость культур.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безморозного периода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(сумма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среднемесячных температур выше + 10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градусов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солнечных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дней, или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прохладных, облачных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дней.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увлажнения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Наибольшее значение имеет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коэффициент увлажнения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86238" cy="24352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Распределите виды транспорта по мере уменьшения их зависимости от погодных условий, отдав первое место самому зависимому   виду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img/photo/photo009-22/0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1500" y="115888"/>
            <a:ext cx="2497138" cy="18732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Автомобильный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Трубопроводный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Авиационный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Морской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Электронный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/>
          </a:p>
        </p:txBody>
      </p:sp>
      <p:pic>
        <p:nvPicPr>
          <p:cNvPr id="61442" name="Picture 2" descr="C:\Users\татьяна\Desktop\Урок климат и человек\Рисунки к открытому уроку\918-800x547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205038"/>
            <a:ext cx="2665413" cy="1820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8" descr="http://www.russian.xinhuanet.com/russian/2008-12/31/xin_a035636e8c3f498d94e9b2216dfea5e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365625"/>
            <a:ext cx="2808288" cy="1808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678" name="Прямоугольник 8"/>
          <p:cNvSpPr>
            <a:spLocks noChangeArrowheads="1"/>
          </p:cNvSpPr>
          <p:nvPr/>
        </p:nvSpPr>
        <p:spPr bwMode="auto">
          <a:xfrm>
            <a:off x="6732588" y="2060575"/>
            <a:ext cx="172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После ливня</a:t>
            </a:r>
          </a:p>
        </p:txBody>
      </p:sp>
      <p:sp>
        <p:nvSpPr>
          <p:cNvPr id="28679" name="Прямоугольник 9"/>
          <p:cNvSpPr>
            <a:spLocks noChangeArrowheads="1"/>
          </p:cNvSpPr>
          <p:nvPr/>
        </p:nvSpPr>
        <p:spPr bwMode="auto">
          <a:xfrm>
            <a:off x="3851275" y="4076700"/>
            <a:ext cx="2632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После снегопада</a:t>
            </a:r>
          </a:p>
        </p:txBody>
      </p:sp>
      <p:sp>
        <p:nvSpPr>
          <p:cNvPr id="28680" name="Прямоугольник 10"/>
          <p:cNvSpPr>
            <a:spLocks noChangeArrowheads="1"/>
          </p:cNvSpPr>
          <p:nvPr/>
        </p:nvSpPr>
        <p:spPr bwMode="auto">
          <a:xfrm>
            <a:off x="6227763" y="6308725"/>
            <a:ext cx="969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Гололед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913"/>
            <a:ext cx="3538538" cy="29527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Распределите виды транспорта по мере уменьшения их зависимости от погодных условий, отдав первое место самому зависимому  виду.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img/photo/photo009-22/0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0063" y="188913"/>
            <a:ext cx="2495550" cy="18716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3213100"/>
            <a:ext cx="3467100" cy="29130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1.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Авиационный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Морской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Автомобильный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Трубопроводный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Электронный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/>
          </a:p>
        </p:txBody>
      </p:sp>
      <p:pic>
        <p:nvPicPr>
          <p:cNvPr id="61442" name="Picture 2" descr="C:\Users\татьяна\Desktop\Урок климат и человек\Рисунки к открытому уроку\918-800x547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276475"/>
            <a:ext cx="2663825" cy="1822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8" descr="http://www.russian.xinhuanet.com/russian/2008-12/31/xin_a035636e8c3f498d94e9b2216dfea5e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581525"/>
            <a:ext cx="2808287" cy="1808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702" name="Прямоугольник 8"/>
          <p:cNvSpPr>
            <a:spLocks noChangeArrowheads="1"/>
          </p:cNvSpPr>
          <p:nvPr/>
        </p:nvSpPr>
        <p:spPr bwMode="auto">
          <a:xfrm>
            <a:off x="6948488" y="2060575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После ливня</a:t>
            </a:r>
          </a:p>
        </p:txBody>
      </p:sp>
      <p:sp>
        <p:nvSpPr>
          <p:cNvPr id="29703" name="Прямоугольник 9"/>
          <p:cNvSpPr>
            <a:spLocks noChangeArrowheads="1"/>
          </p:cNvSpPr>
          <p:nvPr/>
        </p:nvSpPr>
        <p:spPr bwMode="auto">
          <a:xfrm>
            <a:off x="4140200" y="4221163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После снегопада</a:t>
            </a:r>
          </a:p>
        </p:txBody>
      </p:sp>
      <p:sp>
        <p:nvSpPr>
          <p:cNvPr id="29704" name="Прямоугольник 10"/>
          <p:cNvSpPr>
            <a:spLocks noChangeArrowheads="1"/>
          </p:cNvSpPr>
          <p:nvPr/>
        </p:nvSpPr>
        <p:spPr bwMode="auto">
          <a:xfrm>
            <a:off x="6227763" y="6453188"/>
            <a:ext cx="1150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гололед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стоимость строительства зависит от  климатических факторов?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татьяна\Desktop\Урок климат и человек\Рисунки к открытому уроку\к уроку рис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241425"/>
            <a:ext cx="8856662" cy="561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575" y="4941888"/>
            <a:ext cx="5940425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Определите, на каких  рисунках изображены города Норильск, Дербент, Калининград?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татьяна\Desktop\Урок климат и человек\Рисунки к открытому уроку\к уроку 1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509" t="48363" r="603" b="8681"/>
          <a:stretch>
            <a:fillRect/>
          </a:stretch>
        </p:blipFill>
        <p:spPr>
          <a:xfrm>
            <a:off x="6088063" y="260350"/>
            <a:ext cx="3055937" cy="3438525"/>
          </a:xfrm>
        </p:spPr>
      </p:pic>
      <p:pic>
        <p:nvPicPr>
          <p:cNvPr id="31747" name="Picture 3" descr="C:\Users\татьяна\Desktop\Урок климат и человек\Рисунки к открытому уроку\к уроку рис 4.jpg"/>
          <p:cNvPicPr>
            <a:picLocks noChangeAspect="1" noChangeArrowheads="1"/>
          </p:cNvPicPr>
          <p:nvPr/>
        </p:nvPicPr>
        <p:blipFill>
          <a:blip r:embed="rId3"/>
          <a:srcRect l="59450" t="24445" r="18735" b="37778"/>
          <a:stretch>
            <a:fillRect/>
          </a:stretch>
        </p:blipFill>
        <p:spPr bwMode="auto">
          <a:xfrm>
            <a:off x="2916238" y="620713"/>
            <a:ext cx="31686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C:\Users\татьяна\Desktop\Урок климат и человек\Рисунки к открытому уроку\к уроку рис 4.jpg"/>
          <p:cNvPicPr>
            <a:picLocks noChangeAspect="1" noChangeArrowheads="1"/>
          </p:cNvPicPr>
          <p:nvPr/>
        </p:nvPicPr>
        <p:blipFill>
          <a:blip r:embed="rId3"/>
          <a:srcRect l="37080" t="25555" r="42255" b="38889"/>
          <a:stretch>
            <a:fillRect/>
          </a:stretch>
        </p:blipFill>
        <p:spPr bwMode="auto">
          <a:xfrm>
            <a:off x="0" y="1916113"/>
            <a:ext cx="2952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 flipH="1">
            <a:off x="0" y="2133600"/>
            <a:ext cx="4318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chemeClr val="bg1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31750" name="Прямоугольник 7"/>
          <p:cNvSpPr>
            <a:spLocks noChangeArrowheads="1"/>
          </p:cNvSpPr>
          <p:nvPr/>
        </p:nvSpPr>
        <p:spPr bwMode="auto">
          <a:xfrm>
            <a:off x="2987675" y="620713"/>
            <a:ext cx="5762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chemeClr val="bg1"/>
                </a:solidFill>
                <a:latin typeface="Calibri" pitchFamily="34" charset="0"/>
              </a:rPr>
              <a:t>Б</a:t>
            </a:r>
          </a:p>
        </p:txBody>
      </p:sp>
      <p:sp>
        <p:nvSpPr>
          <p:cNvPr id="31751" name="Прямоугольник 8"/>
          <p:cNvSpPr>
            <a:spLocks noChangeArrowheads="1"/>
          </p:cNvSpPr>
          <p:nvPr/>
        </p:nvSpPr>
        <p:spPr bwMode="auto">
          <a:xfrm>
            <a:off x="6732588" y="0"/>
            <a:ext cx="647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chemeClr val="bg1"/>
                </a:solidFill>
                <a:latin typeface="Calibri" pitchFamily="34" charset="0"/>
              </a:rPr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татьяна\Desktop\Урок климат и человек\Рисунки к открытому уроку\к уроку 1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509" t="48363" r="603" b="8681"/>
          <a:stretch>
            <a:fillRect/>
          </a:stretch>
        </p:blipFill>
        <p:spPr>
          <a:xfrm>
            <a:off x="6088063" y="260350"/>
            <a:ext cx="3055937" cy="3438525"/>
          </a:xfrm>
        </p:spPr>
      </p:pic>
      <p:pic>
        <p:nvPicPr>
          <p:cNvPr id="32770" name="Picture 3" descr="C:\Users\татьяна\Desktop\Урок климат и человек\Рисунки к открытому уроку\к уроку рис 4.jpg"/>
          <p:cNvPicPr>
            <a:picLocks noChangeAspect="1" noChangeArrowheads="1"/>
          </p:cNvPicPr>
          <p:nvPr/>
        </p:nvPicPr>
        <p:blipFill>
          <a:blip r:embed="rId3"/>
          <a:srcRect l="59450" t="24445" r="17712" b="37778"/>
          <a:stretch>
            <a:fillRect/>
          </a:stretch>
        </p:blipFill>
        <p:spPr bwMode="auto">
          <a:xfrm>
            <a:off x="2916238" y="620713"/>
            <a:ext cx="331628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C:\Users\татьяна\Desktop\Урок климат и человек\Рисунки к открытому уроку\к уроку рис 4.jpg"/>
          <p:cNvPicPr>
            <a:picLocks noChangeAspect="1" noChangeArrowheads="1"/>
          </p:cNvPicPr>
          <p:nvPr/>
        </p:nvPicPr>
        <p:blipFill>
          <a:blip r:embed="rId3"/>
          <a:srcRect l="35825" t="25555" r="41338" b="38889"/>
          <a:stretch>
            <a:fillRect/>
          </a:stretch>
        </p:blipFill>
        <p:spPr bwMode="auto">
          <a:xfrm>
            <a:off x="0" y="1484313"/>
            <a:ext cx="31321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6"/>
          <p:cNvSpPr>
            <a:spLocks noChangeArrowheads="1"/>
          </p:cNvSpPr>
          <p:nvPr/>
        </p:nvSpPr>
        <p:spPr bwMode="auto">
          <a:xfrm flipH="1">
            <a:off x="0" y="1773238"/>
            <a:ext cx="611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chemeClr val="bg1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32773" name="Прямоугольник 7"/>
          <p:cNvSpPr>
            <a:spLocks noChangeArrowheads="1"/>
          </p:cNvSpPr>
          <p:nvPr/>
        </p:nvSpPr>
        <p:spPr bwMode="auto">
          <a:xfrm>
            <a:off x="2987675" y="836613"/>
            <a:ext cx="5762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chemeClr val="bg1"/>
                </a:solidFill>
                <a:latin typeface="Calibri" pitchFamily="34" charset="0"/>
              </a:rPr>
              <a:t>Б</a:t>
            </a:r>
          </a:p>
        </p:txBody>
      </p:sp>
      <p:sp>
        <p:nvSpPr>
          <p:cNvPr id="32774" name="Прямоугольник 8"/>
          <p:cNvSpPr>
            <a:spLocks noChangeArrowheads="1"/>
          </p:cNvSpPr>
          <p:nvPr/>
        </p:nvSpPr>
        <p:spPr bwMode="auto">
          <a:xfrm>
            <a:off x="6732588" y="0"/>
            <a:ext cx="647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chemeClr val="bg1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32775" name="Прямоугольник 9"/>
          <p:cNvSpPr>
            <a:spLocks noChangeArrowheads="1"/>
          </p:cNvSpPr>
          <p:nvPr/>
        </p:nvSpPr>
        <p:spPr bwMode="auto">
          <a:xfrm>
            <a:off x="6659563" y="3716338"/>
            <a:ext cx="2160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Норильск</a:t>
            </a:r>
          </a:p>
        </p:txBody>
      </p:sp>
      <p:sp>
        <p:nvSpPr>
          <p:cNvPr id="32776" name="Прямоугольник 10"/>
          <p:cNvSpPr>
            <a:spLocks noChangeArrowheads="1"/>
          </p:cNvSpPr>
          <p:nvPr/>
        </p:nvSpPr>
        <p:spPr bwMode="auto">
          <a:xfrm>
            <a:off x="3348038" y="4508500"/>
            <a:ext cx="23764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Дербент</a:t>
            </a:r>
          </a:p>
        </p:txBody>
      </p:sp>
      <p:sp>
        <p:nvSpPr>
          <p:cNvPr id="32777" name="Прямоугольник 11"/>
          <p:cNvSpPr>
            <a:spLocks noChangeArrowheads="1"/>
          </p:cNvSpPr>
          <p:nvPr/>
        </p:nvSpPr>
        <p:spPr bwMode="auto">
          <a:xfrm>
            <a:off x="179388" y="5229225"/>
            <a:ext cx="287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Калининград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997200"/>
            <a:ext cx="8785225" cy="5032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Чем и почему отличаются национальные костюмы?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татьяна\Desktop\Урок климат и человек\Рисунки к открытому уроку\12664f3b47b0[1]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>
          <a:xfrm>
            <a:off x="3059113" y="3644900"/>
            <a:ext cx="3324225" cy="2857500"/>
          </a:xfrm>
        </p:spPr>
      </p:pic>
      <p:pic>
        <p:nvPicPr>
          <p:cNvPr id="33795" name="Picture 2" descr="http://npeople.ucoz.ru/_ph/3/2/387578164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/>
          <a:srcRect l="20636" t="14192" r="18007" b="5309"/>
          <a:stretch>
            <a:fillRect/>
          </a:stretch>
        </p:blipFill>
        <p:spPr>
          <a:xfrm>
            <a:off x="6516688" y="404813"/>
            <a:ext cx="2447925" cy="2395537"/>
          </a:xfrm>
        </p:spPr>
      </p:pic>
      <p:pic>
        <p:nvPicPr>
          <p:cNvPr id="33796" name="Picture 2" descr="http://npeople.ucoz.ru/_ph/3/2/253837811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11188" y="260350"/>
            <a:ext cx="1655762" cy="2522538"/>
          </a:xfrm>
        </p:spPr>
      </p:pic>
      <p:pic>
        <p:nvPicPr>
          <p:cNvPr id="33797" name="Picture 4" descr="C:\Users\татьяна\Desktop\Урок климат и человек\Рисунки к открытому уроку\enci-zim-odezhda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333375"/>
            <a:ext cx="14573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 descr="http://www.narodko.ru/image/dress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3429000"/>
            <a:ext cx="1617663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6" descr="http://www.narodko.ru/image/clothes_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3714750"/>
            <a:ext cx="18542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4" descr="Ненцы. Традиционная одежд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4300" y="404813"/>
            <a:ext cx="22320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875" y="5876925"/>
            <a:ext cx="446405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Национальный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костюм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донских казачек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Содержимое 3" descr="строганина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84888" y="188913"/>
            <a:ext cx="2735262" cy="2303462"/>
          </a:xfrm>
        </p:spPr>
      </p:pic>
      <p:pic>
        <p:nvPicPr>
          <p:cNvPr id="34819" name="Picture 4" descr="C:\Users\татьяна\Desktop\Урок климат и человек\Рисунки к открытому уроку\20091208-kubkitchen-0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4297363"/>
            <a:ext cx="204787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C:\Users\татьяна\Desktop\Урок климат и человек\Рисунки к открытому уроку\20091208-kubkitchen-02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221163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 descr="C:\Users\татьяна\Desktop\Урок климат и человек\Рисунки к открытому уроку\imagesCAE9890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263683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9" descr="C:\Users\татьяна\Desktop\Урок климат и человек\Рисунки к открытому уроку\20091208-kubkitchen-08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1916113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0" descr="C:\Users\татьяна\Desktop\Урок климат и человек\Рисунки к открытому уроку\12664f3b47b0[1].gif"/>
          <p:cNvPicPr>
            <a:picLocks noChangeAspect="1" noChangeArrowheads="1"/>
          </p:cNvPicPr>
          <p:nvPr/>
        </p:nvPicPr>
        <p:blipFill>
          <a:blip r:embed="rId8">
            <a:lum bright="-20000"/>
          </a:blip>
          <a:srcRect/>
          <a:stretch>
            <a:fillRect/>
          </a:stretch>
        </p:blipFill>
        <p:spPr bwMode="auto">
          <a:xfrm>
            <a:off x="2843213" y="3284538"/>
            <a:ext cx="33242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" descr="Ненцы. Традиционная одежда"/>
          <p:cNvPicPr>
            <a:picLocks noChangeAspect="1" noChangeArrowheads="1"/>
          </p:cNvPicPr>
          <p:nvPr/>
        </p:nvPicPr>
        <p:blipFill>
          <a:blip r:embed="rId9"/>
          <a:srcRect l="22581" t="6535"/>
          <a:stretch>
            <a:fillRect/>
          </a:stretch>
        </p:blipFill>
        <p:spPr bwMode="auto">
          <a:xfrm>
            <a:off x="3635375" y="0"/>
            <a:ext cx="1728788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Прямоугольник 11"/>
          <p:cNvSpPr>
            <a:spLocks noChangeArrowheads="1"/>
          </p:cNvSpPr>
          <p:nvPr/>
        </p:nvSpPr>
        <p:spPr bwMode="auto">
          <a:xfrm>
            <a:off x="3348038" y="2708275"/>
            <a:ext cx="25193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Ненецкий национальный костюм</a:t>
            </a:r>
          </a:p>
        </p:txBody>
      </p:sp>
      <p:pic>
        <p:nvPicPr>
          <p:cNvPr id="34826" name="Picture 7" descr="C:\Users\татьяна\Desktop\Урок климат и человек\Рисунки к открытому уроку\images[3]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9750" y="26035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Прямоугольник 20"/>
          <p:cNvSpPr>
            <a:spLocks noChangeArrowheads="1"/>
          </p:cNvSpPr>
          <p:nvPr/>
        </p:nvSpPr>
        <p:spPr bwMode="auto">
          <a:xfrm>
            <a:off x="2555875" y="260350"/>
            <a:ext cx="86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А</a:t>
            </a:r>
          </a:p>
        </p:txBody>
      </p:sp>
      <p:sp>
        <p:nvSpPr>
          <p:cNvPr id="34828" name="Прямоугольник 21"/>
          <p:cNvSpPr>
            <a:spLocks noChangeArrowheads="1"/>
          </p:cNvSpPr>
          <p:nvPr/>
        </p:nvSpPr>
        <p:spPr bwMode="auto">
          <a:xfrm>
            <a:off x="2195513" y="1989138"/>
            <a:ext cx="5048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Б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34829" name="Прямоугольник 22"/>
          <p:cNvSpPr>
            <a:spLocks noChangeArrowheads="1"/>
          </p:cNvSpPr>
          <p:nvPr/>
        </p:nvSpPr>
        <p:spPr bwMode="auto">
          <a:xfrm>
            <a:off x="2268538" y="4221163"/>
            <a:ext cx="7905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В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34830" name="Прямоугольник 23"/>
          <p:cNvSpPr>
            <a:spLocks noChangeArrowheads="1"/>
          </p:cNvSpPr>
          <p:nvPr/>
        </p:nvSpPr>
        <p:spPr bwMode="auto">
          <a:xfrm>
            <a:off x="5651500" y="404813"/>
            <a:ext cx="5762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Г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34831" name="Прямоугольник 24"/>
          <p:cNvSpPr>
            <a:spLocks noChangeArrowheads="1"/>
          </p:cNvSpPr>
          <p:nvPr/>
        </p:nvSpPr>
        <p:spPr bwMode="auto">
          <a:xfrm>
            <a:off x="5795963" y="2492375"/>
            <a:ext cx="5762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Д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34832" name="Прямоугольник 25"/>
          <p:cNvSpPr>
            <a:spLocks noChangeArrowheads="1"/>
          </p:cNvSpPr>
          <p:nvPr/>
        </p:nvSpPr>
        <p:spPr bwMode="auto">
          <a:xfrm>
            <a:off x="6372225" y="4365625"/>
            <a:ext cx="5127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42988" y="5589588"/>
            <a:ext cx="7200900" cy="9350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Шарль-Луи  де Монтескьё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французский писатель, правовед и философ 1689 - 1755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4" descr="Montesquieu 1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692150"/>
            <a:ext cx="3719512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42988" y="692150"/>
            <a:ext cx="3024187" cy="45243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Власть климата сильнее всех властей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875" y="5876925"/>
            <a:ext cx="446405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Национальный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костюм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донских казачек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Содержимое 3" descr="строганин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84888" y="188913"/>
            <a:ext cx="2735262" cy="2303462"/>
          </a:xfrm>
        </p:spPr>
      </p:pic>
      <p:pic>
        <p:nvPicPr>
          <p:cNvPr id="36867" name="Picture 4" descr="C:\Users\татьяна\Desktop\Урок климат и человек\Рисунки к открытому уроку\20091208-kubkitchen-0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4476750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C:\Users\татьяна\Desktop\Урок климат и человек\Рисунки к открытому уроку\20091208-kubkitchen-02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221163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8" descr="C:\Users\татьяна\Desktop\Урок климат и человек\Рисунки к открытому уроку\imagesCAE9890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263683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9" descr="C:\Users\татьяна\Desktop\Урок климат и человек\Рисунки к открытому уроку\20091208-kubkitchen-08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916113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0" descr="C:\Users\татьяна\Desktop\Урок климат и человек\Рисунки к открытому уроку\12664f3b47b0[1].gif"/>
          <p:cNvPicPr>
            <a:picLocks noChangeAspect="1" noChangeArrowheads="1"/>
          </p:cNvPicPr>
          <p:nvPr/>
        </p:nvPicPr>
        <p:blipFill>
          <a:blip r:embed="rId7">
            <a:lum bright="-20000"/>
          </a:blip>
          <a:srcRect/>
          <a:stretch>
            <a:fillRect/>
          </a:stretch>
        </p:blipFill>
        <p:spPr bwMode="auto">
          <a:xfrm>
            <a:off x="2843213" y="3284538"/>
            <a:ext cx="33242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3" descr="Ненцы. Традиционная одежда"/>
          <p:cNvPicPr>
            <a:picLocks noChangeAspect="1" noChangeArrowheads="1"/>
          </p:cNvPicPr>
          <p:nvPr/>
        </p:nvPicPr>
        <p:blipFill>
          <a:blip r:embed="rId8"/>
          <a:srcRect l="22581" t="6535"/>
          <a:stretch>
            <a:fillRect/>
          </a:stretch>
        </p:blipFill>
        <p:spPr bwMode="auto">
          <a:xfrm>
            <a:off x="3635375" y="0"/>
            <a:ext cx="1728788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Прямоугольник 11"/>
          <p:cNvSpPr>
            <a:spLocks noChangeArrowheads="1"/>
          </p:cNvSpPr>
          <p:nvPr/>
        </p:nvSpPr>
        <p:spPr bwMode="auto">
          <a:xfrm>
            <a:off x="3348038" y="2708275"/>
            <a:ext cx="25193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Ненецкий национальный костюм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5292725" y="1052513"/>
            <a:ext cx="935038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2673715">
            <a:off x="5022850" y="1917700"/>
            <a:ext cx="16097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6876" name="Picture 7" descr="C:\Users\татьяна\Desktop\Урок климат и человек\Рисунки к открытому уроку\images[3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750" y="26035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право 15"/>
          <p:cNvSpPr/>
          <p:nvPr/>
        </p:nvSpPr>
        <p:spPr>
          <a:xfrm rot="10800000">
            <a:off x="2555875" y="981075"/>
            <a:ext cx="1008063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13912902">
            <a:off x="1589882" y="3505994"/>
            <a:ext cx="153035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 rot="9575060">
            <a:off x="2082800" y="4768850"/>
            <a:ext cx="118745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 rot="1061700">
            <a:off x="5984875" y="4899025"/>
            <a:ext cx="122237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881" name="Прямоугольник 20"/>
          <p:cNvSpPr>
            <a:spLocks noChangeArrowheads="1"/>
          </p:cNvSpPr>
          <p:nvPr/>
        </p:nvSpPr>
        <p:spPr bwMode="auto">
          <a:xfrm>
            <a:off x="2555875" y="260350"/>
            <a:ext cx="86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А</a:t>
            </a:r>
          </a:p>
        </p:txBody>
      </p:sp>
      <p:sp>
        <p:nvSpPr>
          <p:cNvPr id="36882" name="Прямоугольник 21"/>
          <p:cNvSpPr>
            <a:spLocks noChangeArrowheads="1"/>
          </p:cNvSpPr>
          <p:nvPr/>
        </p:nvSpPr>
        <p:spPr bwMode="auto">
          <a:xfrm>
            <a:off x="2195513" y="1989138"/>
            <a:ext cx="5048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Б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36883" name="Прямоугольник 22"/>
          <p:cNvSpPr>
            <a:spLocks noChangeArrowheads="1"/>
          </p:cNvSpPr>
          <p:nvPr/>
        </p:nvSpPr>
        <p:spPr bwMode="auto">
          <a:xfrm>
            <a:off x="2268538" y="4221163"/>
            <a:ext cx="7905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В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36884" name="Прямоугольник 23"/>
          <p:cNvSpPr>
            <a:spLocks noChangeArrowheads="1"/>
          </p:cNvSpPr>
          <p:nvPr/>
        </p:nvSpPr>
        <p:spPr bwMode="auto">
          <a:xfrm>
            <a:off x="5651500" y="404813"/>
            <a:ext cx="5762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Г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36885" name="Прямоугольник 24"/>
          <p:cNvSpPr>
            <a:spLocks noChangeArrowheads="1"/>
          </p:cNvSpPr>
          <p:nvPr/>
        </p:nvSpPr>
        <p:spPr bwMode="auto">
          <a:xfrm>
            <a:off x="5795963" y="2565400"/>
            <a:ext cx="5762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Д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36886" name="Прямоугольник 25"/>
          <p:cNvSpPr>
            <a:spLocks noChangeArrowheads="1"/>
          </p:cNvSpPr>
          <p:nvPr/>
        </p:nvSpPr>
        <p:spPr bwMode="auto">
          <a:xfrm>
            <a:off x="6372225" y="4365625"/>
            <a:ext cx="5127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Климатическая разминка</a:t>
            </a:r>
          </a:p>
        </p:txBody>
      </p:sp>
      <p:pic>
        <p:nvPicPr>
          <p:cNvPr id="37890" name="Рисунок 6" descr="int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149725"/>
            <a:ext cx="31686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 descr="http://t2.gstatic.com/images?q=tbn:ANd9GcSxdq0s5kbyHPlYLZvrSIYm5bAavMwGsFJcI_32L37sEUuUNXu3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773238"/>
            <a:ext cx="28765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 descr="http://t2.gstatic.com/images?q=tbn:ANd9GcSvaQ5Al_M-ECMETYI3TToBmrrfTFSx-vo-jgGRA3S2tCJudrBhm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757363"/>
            <a:ext cx="3313113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313" y="274638"/>
            <a:ext cx="4176712" cy="14255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Влияние климата на здоровье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10" descr="http://www.kp.ru/f/12/image/76/15/28915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060575"/>
            <a:ext cx="1833562" cy="2425700"/>
          </a:xfrm>
        </p:spPr>
      </p:pic>
      <p:pic>
        <p:nvPicPr>
          <p:cNvPr id="38915" name="Picture 6" descr="http://img.nr2.ru/pict/arts1/07/40/7404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88031">
            <a:off x="250825" y="188913"/>
            <a:ext cx="23812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 descr="http://t2.gstatic.com/images?q=tbn:ANd9GcSFAvwOAs8idikj_gh9rusnCXjshel05DPi3_XWo8aAxhnvWcKUh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2420938"/>
            <a:ext cx="26289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http://img.rosbalt.ru/pics17/snegopad_2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1773238"/>
            <a:ext cx="18002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Метеочувствительность: как научиться с ней жить?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4724400"/>
            <a:ext cx="2017712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6" descr="http://t3.gstatic.com/images?q=tbn:ANd9GcQccMrNekGGsU6QEUFigR372s2RtI1tuAmc7dEs22Q7VvL5DMu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4581525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http://t2.gstatic.com/images?q=tbn:ANd9GcTHq0LSKJ6oTmWSv5PvFfzw3gj1oCrjhL7Od2M6ePUGA5tIIteD8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4652963"/>
            <a:ext cx="2628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4" descr="http://vyatka.ru/upload/iblock/ed3/solnc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588" y="260350"/>
            <a:ext cx="212407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2339975" y="274638"/>
            <a:ext cx="4176713" cy="1209675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Где </a:t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расположена эта метеостанция?</a:t>
            </a:r>
          </a:p>
        </p:txBody>
      </p:sp>
      <p:pic>
        <p:nvPicPr>
          <p:cNvPr id="39938" name="Picture 1" descr="C:\География 6 класс\Презентации уроков\Метеостанция Аккем\!!!прилож 2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3716338"/>
            <a:ext cx="1265237" cy="1768475"/>
          </a:xfrm>
        </p:spPr>
      </p:pic>
      <p:pic>
        <p:nvPicPr>
          <p:cNvPr id="39939" name="Picture 2" descr="C:\География 6 класс\Презентации уроков\Метеостанция Аккем\!!!прилож 2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260350"/>
            <a:ext cx="2087563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 descr="C:\География 6 класс\Презентации уроков\Метеостанция Аккем\!!!прилож 2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4724400"/>
            <a:ext cx="3097213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 descr="C:\География 6 класс\Презентации уроков\Метеостанция Аккем\!!!прилож 2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429000"/>
            <a:ext cx="183673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5" descr="C:\География 6 класс\Презентации уроков\Метеостанция Аккем\!!!прилож 2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1844675"/>
            <a:ext cx="26749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 descr="C:\География 6 класс\Презентации уроков\Метеостанция Аккем\!!!прилож 248.jpg"/>
          <p:cNvPicPr>
            <a:picLocks noChangeAspect="1" noChangeArrowheads="1"/>
          </p:cNvPicPr>
          <p:nvPr/>
        </p:nvPicPr>
        <p:blipFill>
          <a:blip r:embed="rId7"/>
          <a:srcRect l="26326" t="18307" r="2904" b="-5429"/>
          <a:stretch>
            <a:fillRect/>
          </a:stretch>
        </p:blipFill>
        <p:spPr bwMode="auto">
          <a:xfrm>
            <a:off x="250825" y="476250"/>
            <a:ext cx="20891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7" descr="C:\География 6 класс\Презентации уроков\Метеостанция Аккем\!!!прилож 24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51500" y="5157788"/>
            <a:ext cx="1979613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8" descr="C:\География 6 класс\Презентации уроков\Метеостанция Аккем\!!!прилож 24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1975" y="2852738"/>
            <a:ext cx="1587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9" descr="C:\География 6 класс\Презентации уроков\Метеостанция Аккем\!!!прилож 24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75463" y="3068638"/>
            <a:ext cx="17748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713787" cy="981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Определите районы страны наиболее благоприятные для проведения летних каникул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C:\Users\татьяна\Desktop\Урок климат и человек\Рисунки к открытому уроку\к уроку 1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136650"/>
            <a:ext cx="8451850" cy="5721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Оцените комфортность климатических  условий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7" name="Picture 3" descr="C:\Users\татьяна\Desktop\Урок климат и человек\Рисунки к открытому уроку\к уроку рис 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14488"/>
            <a:ext cx="8229600" cy="4497387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Степень благоприятности природных условий</a:t>
            </a:r>
          </a:p>
        </p:txBody>
      </p:sp>
      <p:pic>
        <p:nvPicPr>
          <p:cNvPr id="43010" name="Picture 2" descr="C:\Users\татьяна\Desktop\Урок климат и человек\Рисунки к открытому уроку\к уроку рис 4-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341438"/>
            <a:ext cx="8497887" cy="5516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6192838" cy="13684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Оцените комфортность климатических  условий с точки зрения эвенкийской девочки</a:t>
            </a:r>
            <a:endParaRPr lang="ru-RU" sz="3200" dirty="0"/>
          </a:p>
        </p:txBody>
      </p:sp>
      <p:pic>
        <p:nvPicPr>
          <p:cNvPr id="62467" name="Picture 3" descr="C:\Users\татьяна\Desktop\Урок климат и человек\Рисунки к открытому уроку\к уроку рис 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14488"/>
            <a:ext cx="8229600" cy="4497387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5" name="Picture 2" descr="http://npeople.ucoz.ru/_ph/3/2/387578164.jpg"/>
          <p:cNvPicPr>
            <a:picLocks noChangeAspect="1" noChangeArrowheads="1"/>
          </p:cNvPicPr>
          <p:nvPr/>
        </p:nvPicPr>
        <p:blipFill>
          <a:blip r:embed="rId3"/>
          <a:srcRect l="15057" t="14192" r="18007" b="3558"/>
          <a:stretch>
            <a:fillRect/>
          </a:stretch>
        </p:blipFill>
        <p:spPr bwMode="auto">
          <a:xfrm>
            <a:off x="6732588" y="188913"/>
            <a:ext cx="20605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6013" y="549275"/>
            <a:ext cx="6624637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Влияние климата на жизнь и деятельность человека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5364163" y="1773238"/>
            <a:ext cx="528637" cy="719137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3850" y="2708275"/>
            <a:ext cx="2132013" cy="403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5003800" y="2708275"/>
            <a:ext cx="1655763" cy="4032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75463" y="2708275"/>
            <a:ext cx="2089150" cy="403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 rot="13345540">
            <a:off x="6708775" y="3097213"/>
            <a:ext cx="358775" cy="711200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87450" y="3860800"/>
            <a:ext cx="6192838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Неблагоприятные погодно-климатические явления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5157788"/>
            <a:ext cx="863600" cy="935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Засуха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971550" y="5157788"/>
            <a:ext cx="792163" cy="935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979613" y="5157788"/>
            <a:ext cx="936625" cy="935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059113" y="5157788"/>
            <a:ext cx="720725" cy="935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995738" y="5157788"/>
            <a:ext cx="792162" cy="86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932363" y="5157788"/>
            <a:ext cx="1079500" cy="86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700338" y="2708275"/>
            <a:ext cx="1871662" cy="403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 rot="10800000">
            <a:off x="5364163" y="3213100"/>
            <a:ext cx="360362" cy="503238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auto">
          <a:xfrm rot="10800000">
            <a:off x="3276600" y="3213100"/>
            <a:ext cx="358775" cy="503238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 rot="8259051">
            <a:off x="1668463" y="3168650"/>
            <a:ext cx="357187" cy="711200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AutoShape 1"/>
          <p:cNvSpPr>
            <a:spLocks noChangeArrowheads="1"/>
          </p:cNvSpPr>
          <p:nvPr/>
        </p:nvSpPr>
        <p:spPr bwMode="auto">
          <a:xfrm>
            <a:off x="3203575" y="1773238"/>
            <a:ext cx="530225" cy="719137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AutoShape 1"/>
          <p:cNvSpPr>
            <a:spLocks noChangeArrowheads="1"/>
          </p:cNvSpPr>
          <p:nvPr/>
        </p:nvSpPr>
        <p:spPr bwMode="auto">
          <a:xfrm>
            <a:off x="1331913" y="1844675"/>
            <a:ext cx="528637" cy="720725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AutoShape 1"/>
          <p:cNvSpPr>
            <a:spLocks noChangeArrowheads="1"/>
          </p:cNvSpPr>
          <p:nvPr/>
        </p:nvSpPr>
        <p:spPr bwMode="auto">
          <a:xfrm>
            <a:off x="6948488" y="1773238"/>
            <a:ext cx="528637" cy="719137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6156325" y="5157788"/>
            <a:ext cx="719138" cy="86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Град</a:t>
            </a: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7092950" y="5157788"/>
            <a:ext cx="792163" cy="86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8172450" y="5157788"/>
            <a:ext cx="647700" cy="86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1" name="AutoShape 1"/>
          <p:cNvSpPr>
            <a:spLocks noChangeArrowheads="1"/>
          </p:cNvSpPr>
          <p:nvPr/>
        </p:nvSpPr>
        <p:spPr bwMode="auto">
          <a:xfrm rot="2769863">
            <a:off x="741363" y="4244975"/>
            <a:ext cx="474662" cy="960438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AutoShape 1"/>
          <p:cNvSpPr>
            <a:spLocks noChangeArrowheads="1"/>
          </p:cNvSpPr>
          <p:nvPr/>
        </p:nvSpPr>
        <p:spPr bwMode="auto">
          <a:xfrm rot="1653929">
            <a:off x="2406650" y="4362450"/>
            <a:ext cx="474663" cy="719138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AutoShape 1"/>
          <p:cNvSpPr>
            <a:spLocks noChangeArrowheads="1"/>
          </p:cNvSpPr>
          <p:nvPr/>
        </p:nvSpPr>
        <p:spPr bwMode="auto">
          <a:xfrm rot="2406671">
            <a:off x="1525588" y="4283075"/>
            <a:ext cx="474662" cy="774700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AutoShape 1"/>
          <p:cNvSpPr>
            <a:spLocks noChangeArrowheads="1"/>
          </p:cNvSpPr>
          <p:nvPr/>
        </p:nvSpPr>
        <p:spPr bwMode="auto">
          <a:xfrm rot="1653929">
            <a:off x="3271838" y="4362450"/>
            <a:ext cx="473075" cy="719138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AutoShape 1"/>
          <p:cNvSpPr>
            <a:spLocks noChangeArrowheads="1"/>
          </p:cNvSpPr>
          <p:nvPr/>
        </p:nvSpPr>
        <p:spPr bwMode="auto">
          <a:xfrm>
            <a:off x="4067175" y="4365625"/>
            <a:ext cx="474663" cy="719138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AutoShape 1"/>
          <p:cNvSpPr>
            <a:spLocks noChangeArrowheads="1"/>
          </p:cNvSpPr>
          <p:nvPr/>
        </p:nvSpPr>
        <p:spPr bwMode="auto">
          <a:xfrm rot="19892259">
            <a:off x="5003800" y="4365625"/>
            <a:ext cx="474663" cy="719138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AutoShape 1"/>
          <p:cNvSpPr>
            <a:spLocks noChangeArrowheads="1"/>
          </p:cNvSpPr>
          <p:nvPr/>
        </p:nvSpPr>
        <p:spPr bwMode="auto">
          <a:xfrm rot="19892259">
            <a:off x="5867400" y="4362450"/>
            <a:ext cx="473075" cy="719138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AutoShape 1"/>
          <p:cNvSpPr>
            <a:spLocks noChangeArrowheads="1"/>
          </p:cNvSpPr>
          <p:nvPr/>
        </p:nvSpPr>
        <p:spPr bwMode="auto">
          <a:xfrm rot="19892259">
            <a:off x="6802438" y="4362450"/>
            <a:ext cx="474662" cy="719138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AutoShape 1"/>
          <p:cNvSpPr>
            <a:spLocks noChangeArrowheads="1"/>
          </p:cNvSpPr>
          <p:nvPr/>
        </p:nvSpPr>
        <p:spPr bwMode="auto">
          <a:xfrm rot="18805245">
            <a:off x="7824787" y="4225926"/>
            <a:ext cx="474663" cy="881062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6013" y="549275"/>
            <a:ext cx="6624637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Влияние климата на жизнь и деятельность человека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5364163" y="1773238"/>
            <a:ext cx="528637" cy="719137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9388" y="2708275"/>
            <a:ext cx="2276475" cy="403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Сельское</a:t>
            </a:r>
            <a:r>
              <a:rPr lang="ru-RU" b="1" dirty="0"/>
              <a:t> </a:t>
            </a:r>
            <a:r>
              <a:rPr lang="ru-RU" b="1" dirty="0">
                <a:solidFill>
                  <a:schemeClr val="tx1"/>
                </a:solidFill>
              </a:rPr>
              <a:t>хозяйство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5003800" y="2708275"/>
            <a:ext cx="1655763" cy="4032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75463" y="2708275"/>
            <a:ext cx="2089150" cy="403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Быт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 rot="13345540">
            <a:off x="6708775" y="3097213"/>
            <a:ext cx="358775" cy="711200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87450" y="3860800"/>
            <a:ext cx="6192838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Неблагоприятные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погодно-климатические явления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5157788"/>
            <a:ext cx="863600" cy="935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Засуха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971550" y="5157788"/>
            <a:ext cx="792163" cy="935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Сухо-вей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979613" y="5157788"/>
            <a:ext cx="936625" cy="935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Пыль-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059113" y="5157788"/>
            <a:ext cx="720725" cy="935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Ура-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ган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995738" y="5157788"/>
            <a:ext cx="792162" cy="86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Замо-розки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932363" y="5157788"/>
            <a:ext cx="1079500" cy="86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Силь-ные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морозы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700338" y="2708275"/>
            <a:ext cx="1800225" cy="403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 rot="10800000">
            <a:off x="5364163" y="3213100"/>
            <a:ext cx="360362" cy="503238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auto">
          <a:xfrm rot="10800000">
            <a:off x="3276600" y="3213100"/>
            <a:ext cx="358775" cy="503238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 rot="8259051">
            <a:off x="1668463" y="3168650"/>
            <a:ext cx="357187" cy="711200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AutoShape 1"/>
          <p:cNvSpPr>
            <a:spLocks noChangeArrowheads="1"/>
          </p:cNvSpPr>
          <p:nvPr/>
        </p:nvSpPr>
        <p:spPr bwMode="auto">
          <a:xfrm>
            <a:off x="3203575" y="1773238"/>
            <a:ext cx="530225" cy="719137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AutoShape 1"/>
          <p:cNvSpPr>
            <a:spLocks noChangeArrowheads="1"/>
          </p:cNvSpPr>
          <p:nvPr/>
        </p:nvSpPr>
        <p:spPr bwMode="auto">
          <a:xfrm>
            <a:off x="1331913" y="1844675"/>
            <a:ext cx="528637" cy="720725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AutoShape 1"/>
          <p:cNvSpPr>
            <a:spLocks noChangeArrowheads="1"/>
          </p:cNvSpPr>
          <p:nvPr/>
        </p:nvSpPr>
        <p:spPr bwMode="auto">
          <a:xfrm>
            <a:off x="6948488" y="1773238"/>
            <a:ext cx="528637" cy="719137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6156325" y="5157788"/>
            <a:ext cx="719138" cy="86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Град</a:t>
            </a: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7092950" y="5157788"/>
            <a:ext cx="792163" cy="86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Голо-лед</a:t>
            </a:r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8172450" y="5157788"/>
            <a:ext cx="647700" cy="86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Ту-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</a:t>
            </a:r>
          </a:p>
        </p:txBody>
      </p:sp>
      <p:sp>
        <p:nvSpPr>
          <p:cNvPr id="41" name="AutoShape 1"/>
          <p:cNvSpPr>
            <a:spLocks noChangeArrowheads="1"/>
          </p:cNvSpPr>
          <p:nvPr/>
        </p:nvSpPr>
        <p:spPr bwMode="auto">
          <a:xfrm rot="2769863">
            <a:off x="741363" y="4244975"/>
            <a:ext cx="474662" cy="960438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AutoShape 1"/>
          <p:cNvSpPr>
            <a:spLocks noChangeArrowheads="1"/>
          </p:cNvSpPr>
          <p:nvPr/>
        </p:nvSpPr>
        <p:spPr bwMode="auto">
          <a:xfrm rot="1653929">
            <a:off x="2406650" y="4362450"/>
            <a:ext cx="474663" cy="719138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AutoShape 1"/>
          <p:cNvSpPr>
            <a:spLocks noChangeArrowheads="1"/>
          </p:cNvSpPr>
          <p:nvPr/>
        </p:nvSpPr>
        <p:spPr bwMode="auto">
          <a:xfrm rot="2406671">
            <a:off x="1525588" y="4283075"/>
            <a:ext cx="474662" cy="774700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AutoShape 1"/>
          <p:cNvSpPr>
            <a:spLocks noChangeArrowheads="1"/>
          </p:cNvSpPr>
          <p:nvPr/>
        </p:nvSpPr>
        <p:spPr bwMode="auto">
          <a:xfrm rot="1653929">
            <a:off x="3271838" y="4362450"/>
            <a:ext cx="473075" cy="719138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AutoShape 1"/>
          <p:cNvSpPr>
            <a:spLocks noChangeArrowheads="1"/>
          </p:cNvSpPr>
          <p:nvPr/>
        </p:nvSpPr>
        <p:spPr bwMode="auto">
          <a:xfrm>
            <a:off x="4067175" y="4365625"/>
            <a:ext cx="474663" cy="719138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AutoShape 1"/>
          <p:cNvSpPr>
            <a:spLocks noChangeArrowheads="1"/>
          </p:cNvSpPr>
          <p:nvPr/>
        </p:nvSpPr>
        <p:spPr bwMode="auto">
          <a:xfrm rot="19892259">
            <a:off x="5003800" y="4365625"/>
            <a:ext cx="474663" cy="719138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AutoShape 1"/>
          <p:cNvSpPr>
            <a:spLocks noChangeArrowheads="1"/>
          </p:cNvSpPr>
          <p:nvPr/>
        </p:nvSpPr>
        <p:spPr bwMode="auto">
          <a:xfrm rot="19892259">
            <a:off x="5867400" y="4362450"/>
            <a:ext cx="473075" cy="719138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AutoShape 1"/>
          <p:cNvSpPr>
            <a:spLocks noChangeArrowheads="1"/>
          </p:cNvSpPr>
          <p:nvPr/>
        </p:nvSpPr>
        <p:spPr bwMode="auto">
          <a:xfrm rot="19892259">
            <a:off x="6802438" y="4362450"/>
            <a:ext cx="474662" cy="719138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AutoShape 1"/>
          <p:cNvSpPr>
            <a:spLocks noChangeArrowheads="1"/>
          </p:cNvSpPr>
          <p:nvPr/>
        </p:nvSpPr>
        <p:spPr bwMode="auto">
          <a:xfrm rot="18805245">
            <a:off x="7824787" y="4225926"/>
            <a:ext cx="474663" cy="881062"/>
          </a:xfrm>
          <a:prstGeom prst="downArrow">
            <a:avLst>
              <a:gd name="adj1" fmla="val 36426"/>
              <a:gd name="adj2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 для формулирования  темы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меня больше всего интересует в данной проблеме?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хотелось бы изучить более глубоко?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что я могу получить лучшую оценку?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мне удивить одноклассников?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Погода в классе</a:t>
            </a:r>
          </a:p>
        </p:txBody>
      </p:sp>
      <p:pic>
        <p:nvPicPr>
          <p:cNvPr id="47106" name="Picture 2" descr="http://novostey.com/i2/8b838a2af7c76256a62aee9fa9fc4ed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178" b="3252"/>
          <a:stretch>
            <a:fillRect/>
          </a:stretch>
        </p:blipFill>
        <p:spPr>
          <a:xfrm>
            <a:off x="468313" y="1341438"/>
            <a:ext cx="2468562" cy="2303462"/>
          </a:xfrm>
        </p:spPr>
      </p:pic>
      <p:pic>
        <p:nvPicPr>
          <p:cNvPr id="47107" name="Picture 4" descr="Дождливая погода, скачать обои на рабочий стол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341438"/>
            <a:ext cx="28559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http://www.infpol.ru/upload/iblock/1e2/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4076700"/>
            <a:ext cx="28876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8" descr="http://image.tsn.ua/media/images2/original/Aug2011/38347536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1341438"/>
            <a:ext cx="23764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Прямоугольник 9"/>
          <p:cNvSpPr>
            <a:spLocks noChangeArrowheads="1"/>
          </p:cNvSpPr>
          <p:nvPr/>
        </p:nvSpPr>
        <p:spPr bwMode="auto">
          <a:xfrm>
            <a:off x="468313" y="1341438"/>
            <a:ext cx="3587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47111" name="Прямоугольник 10"/>
          <p:cNvSpPr>
            <a:spLocks noChangeArrowheads="1"/>
          </p:cNvSpPr>
          <p:nvPr/>
        </p:nvSpPr>
        <p:spPr bwMode="auto">
          <a:xfrm>
            <a:off x="3132138" y="1341438"/>
            <a:ext cx="5032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Б</a:t>
            </a:r>
          </a:p>
        </p:txBody>
      </p:sp>
      <p:sp>
        <p:nvSpPr>
          <p:cNvPr id="47112" name="Прямоугольник 11"/>
          <p:cNvSpPr>
            <a:spLocks noChangeArrowheads="1"/>
          </p:cNvSpPr>
          <p:nvPr/>
        </p:nvSpPr>
        <p:spPr bwMode="auto">
          <a:xfrm>
            <a:off x="6300788" y="1341438"/>
            <a:ext cx="5032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47113" name="Прямоугольник 14"/>
          <p:cNvSpPr>
            <a:spLocks noChangeArrowheads="1"/>
          </p:cNvSpPr>
          <p:nvPr/>
        </p:nvSpPr>
        <p:spPr bwMode="auto">
          <a:xfrm>
            <a:off x="6011863" y="4005263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Е</a:t>
            </a:r>
          </a:p>
        </p:txBody>
      </p:sp>
      <p:pic>
        <p:nvPicPr>
          <p:cNvPr id="47114" name="Picture 16" descr="http://t0.gstatic.com/images?q=tbn:ANd9GcRbRNGN67kbh335SEKHAyY1Rk0tx4FsGWjahU3I4yLs5kp96kDjww"/>
          <p:cNvPicPr>
            <a:picLocks noChangeAspect="1" noChangeArrowheads="1"/>
          </p:cNvPicPr>
          <p:nvPr/>
        </p:nvPicPr>
        <p:blipFill>
          <a:blip r:embed="rId7"/>
          <a:srcRect l="10001" r="5000"/>
          <a:stretch>
            <a:fillRect/>
          </a:stretch>
        </p:blipFill>
        <p:spPr bwMode="auto">
          <a:xfrm>
            <a:off x="3132138" y="4076700"/>
            <a:ext cx="2663825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Прямоугольник 16"/>
          <p:cNvSpPr>
            <a:spLocks noChangeArrowheads="1"/>
          </p:cNvSpPr>
          <p:nvPr/>
        </p:nvSpPr>
        <p:spPr bwMode="auto">
          <a:xfrm>
            <a:off x="3203575" y="3983038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Д</a:t>
            </a:r>
          </a:p>
        </p:txBody>
      </p:sp>
      <p:pic>
        <p:nvPicPr>
          <p:cNvPr id="47116" name="Picture 18" descr="http://t2.gstatic.com/images?q=tbn:ANd9GcTfSkGxT9yhjVc3yO_tK8px9sU1k6qCtz8qyKzkXXQO7AunL8F5"/>
          <p:cNvPicPr>
            <a:picLocks noChangeAspect="1" noChangeArrowheads="1"/>
          </p:cNvPicPr>
          <p:nvPr/>
        </p:nvPicPr>
        <p:blipFill>
          <a:blip r:embed="rId8"/>
          <a:srcRect l="11282" r="18195"/>
          <a:stretch>
            <a:fillRect/>
          </a:stretch>
        </p:blipFill>
        <p:spPr bwMode="auto">
          <a:xfrm>
            <a:off x="395288" y="4005263"/>
            <a:ext cx="24479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7" name="Прямоугольник 19"/>
          <p:cNvSpPr>
            <a:spLocks noChangeArrowheads="1"/>
          </p:cNvSpPr>
          <p:nvPr/>
        </p:nvSpPr>
        <p:spPr bwMode="auto">
          <a:xfrm flipH="1">
            <a:off x="539750" y="3983038"/>
            <a:ext cx="287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635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marL="742950" indent="-742950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125538"/>
            <a:ext cx="8785225" cy="55768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Какие климатические особенности территории могут влиять на материальные затраты людей? Пользуясь рис. 56 на стр. 91, сделайте вывод о том, в каких районах затраты на жизнь будут наибольшими. Выгодно ли размещать в этих районах предприятия с большой численностью работающих?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влияет климат на набор наиболее популярных видов спорта – например, в Якутии и на Черноморском побережье.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Проанализируйте климатические  особенности Алтайского края с точки зрения влияния на жизнь и быт людей и возможности занятия сельским хозяйством.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Разработайте толковый словарь основных понятий и терминов по теме  «Климат и человек» со ссылками на источники информации.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Заполните схему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6"/>
          <p:cNvGraphicFramePr>
            <a:graphicFrameLocks/>
          </p:cNvGraphicFramePr>
          <p:nvPr/>
        </p:nvGraphicFramePr>
        <p:xfrm>
          <a:off x="179512" y="4149080"/>
          <a:ext cx="874846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 хорошей погоды и благоприятного климата!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://novostey.com/i2/8b838a2af7c76256a62aee9fa9fc4ed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-385" b="4909"/>
          <a:stretch>
            <a:fillRect/>
          </a:stretch>
        </p:blipFill>
        <p:spPr>
          <a:xfrm>
            <a:off x="827088" y="1341438"/>
            <a:ext cx="7761287" cy="5272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Приём постановки целей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хочу…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Узнать                       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Выявить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Уточнить                   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Понять 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Раскрыть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Описать      </a:t>
            </a:r>
            <a:r>
              <a:rPr lang="ru-RU" dirty="0" smtClean="0"/>
              <a:t>            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хочу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Объяснить                        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Составить                  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Изобразить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Выяснить                 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Найти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Научиться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Пути постановки задач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могу…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- подумать самостоятельно …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- изучить доступные источники   		информации …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- узнать, что думают об этом …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- обратиться за помощью …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- выполнить …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- другое …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87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ли по карте плотности сельского населения  судить о влиянии климата на сельское хозяйство?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татьяна\Desktop\Урок климат и человек\Рисунки к открытому уроку\к уроку рис 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528763"/>
            <a:ext cx="8785225" cy="5329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777875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Продолжительность безморозного периода</a:t>
            </a:r>
          </a:p>
        </p:txBody>
      </p:sp>
      <p:pic>
        <p:nvPicPr>
          <p:cNvPr id="21506" name="Picture 2" descr="C:\Users\татьяна\Desktop\Урок климат и человек\Рисунки к открытому уроку\к уроку рис 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40000"/>
          </a:blip>
          <a:srcRect l="9720" t="10736" r="19522" b="60236"/>
          <a:stretch>
            <a:fillRect/>
          </a:stretch>
        </p:blipFill>
        <p:spPr>
          <a:xfrm>
            <a:off x="0" y="908050"/>
            <a:ext cx="9155113" cy="594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Сумма активных температур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татьяна\Desktop\Урок климат и человек\Рисунки к открытому уроку\к уроку рис 1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40000"/>
          </a:blip>
          <a:srcRect l="11964" t="42918" r="20161" b="28885"/>
          <a:stretch>
            <a:fillRect/>
          </a:stretch>
        </p:blipFill>
        <p:spPr>
          <a:xfrm>
            <a:off x="107950" y="692150"/>
            <a:ext cx="9036050" cy="5976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Зоны увлажнения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татьяна\Desktop\Урок климат и человек\Рисунки к открытому уроку\к уроку рис 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40000"/>
          </a:blip>
          <a:srcRect l="12492" t="72002" r="20564" b="3072"/>
          <a:stretch>
            <a:fillRect/>
          </a:stretch>
        </p:blipFill>
        <p:spPr>
          <a:xfrm>
            <a:off x="179388" y="1130300"/>
            <a:ext cx="8713787" cy="5727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</TotalTime>
  <Words>535</Words>
  <Application>Microsoft Office PowerPoint</Application>
  <PresentationFormat>Экран (4:3)</PresentationFormat>
  <Paragraphs>155</Paragraphs>
  <Slides>32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Calibri</vt:lpstr>
      <vt:lpstr>Arial</vt:lpstr>
      <vt:lpstr>Times New Roman</vt:lpstr>
      <vt:lpstr>Wingdings</vt:lpstr>
      <vt:lpstr>Тема Office</vt:lpstr>
      <vt:lpstr> Власть климата  сильнее всех властей </vt:lpstr>
      <vt:lpstr> </vt:lpstr>
      <vt:lpstr>Вопрос для формулирования  темы</vt:lpstr>
      <vt:lpstr>Приём постановки целей</vt:lpstr>
      <vt:lpstr>Пути постановки задач</vt:lpstr>
      <vt:lpstr>Можно ли по карте плотности сельского населения  судить о влиянии климата на сельское хозяйство?</vt:lpstr>
      <vt:lpstr>Продолжительность безморозного периода</vt:lpstr>
      <vt:lpstr>Сумма активных температур  </vt:lpstr>
      <vt:lpstr>Зоны увлажнения</vt:lpstr>
      <vt:lpstr>Связь  между увлажнением  территории  и  испарением</vt:lpstr>
      <vt:lpstr>Какие климатические показатели являются агроклиматическими?  </vt:lpstr>
      <vt:lpstr>Какие климатические показатели являются агроклиматическими?</vt:lpstr>
      <vt:lpstr>Распределите виды транспорта по мере уменьшения их зависимости от погодных условий, отдав первое место самому зависимому   виду.</vt:lpstr>
      <vt:lpstr>Распределите виды транспорта по мере уменьшения их зависимости от погодных условий, отдав первое место самому зависимому  виду.</vt:lpstr>
      <vt:lpstr>Как стоимость строительства зависит от  климатических факторов?</vt:lpstr>
      <vt:lpstr>Определите, на каких  рисунках изображены города Норильск, Дербент, Калининград? </vt:lpstr>
      <vt:lpstr>Слайд 17</vt:lpstr>
      <vt:lpstr>Чем и почему отличаются национальные костюмы?</vt:lpstr>
      <vt:lpstr>Национальный костюм  донских казачек</vt:lpstr>
      <vt:lpstr>Национальный костюм  донских казачек</vt:lpstr>
      <vt:lpstr>Климатическая разминка</vt:lpstr>
      <vt:lpstr>Влияние климата на здоровье</vt:lpstr>
      <vt:lpstr>Где  расположена эта метеостанция?</vt:lpstr>
      <vt:lpstr>Определите районы страны наиболее благоприятные для проведения летних каникул</vt:lpstr>
      <vt:lpstr>Оцените комфортность климатических  условий</vt:lpstr>
      <vt:lpstr>Степень благоприятности природных условий</vt:lpstr>
      <vt:lpstr>Оцените комфортность климатических  условий с точки зрения эвенкийской девочки</vt:lpstr>
      <vt:lpstr>Слайд 28</vt:lpstr>
      <vt:lpstr>Слайд 29</vt:lpstr>
      <vt:lpstr>Погода в классе</vt:lpstr>
      <vt:lpstr>Домашнее задание</vt:lpstr>
      <vt:lpstr>Всем хорошей погоды и благоприятного климата!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 и человек</dc:title>
  <dc:creator>татьяна</dc:creator>
  <cp:lastModifiedBy>nadezhda.pronskaya</cp:lastModifiedBy>
  <cp:revision>65</cp:revision>
  <dcterms:created xsi:type="dcterms:W3CDTF">2011-11-21T09:09:13Z</dcterms:created>
  <dcterms:modified xsi:type="dcterms:W3CDTF">2013-04-04T08:57:23Z</dcterms:modified>
</cp:coreProperties>
</file>