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2" r:id="rId3"/>
    <p:sldId id="263" r:id="rId4"/>
    <p:sldId id="264" r:id="rId5"/>
    <p:sldId id="266" r:id="rId6"/>
    <p:sldId id="269" r:id="rId7"/>
    <p:sldId id="270" r:id="rId8"/>
    <p:sldId id="271" r:id="rId9"/>
    <p:sldId id="272" r:id="rId10"/>
    <p:sldId id="276" r:id="rId11"/>
    <p:sldId id="280" r:id="rId12"/>
    <p:sldId id="274" r:id="rId13"/>
    <p:sldId id="277" r:id="rId14"/>
    <p:sldId id="281" r:id="rId15"/>
    <p:sldId id="275" r:id="rId16"/>
    <p:sldId id="278" r:id="rId17"/>
    <p:sldId id="282" r:id="rId18"/>
    <p:sldId id="279" r:id="rId19"/>
    <p:sldId id="288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355A"/>
    <a:srgbClr val="6666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25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732E9-39C2-4620-A416-405682EFC896}" type="datetimeFigureOut">
              <a:rPr lang="ru-RU" smtClean="0"/>
              <a:pPr/>
              <a:t>19.04.2013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61A4E-DC2C-439D-ABF4-06BA6B439E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732E9-39C2-4620-A416-405682EFC896}" type="datetimeFigureOut">
              <a:rPr lang="ru-RU" smtClean="0"/>
              <a:pPr/>
              <a:t>19.04.2013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61A4E-DC2C-439D-ABF4-06BA6B439E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732E9-39C2-4620-A416-405682EFC896}" type="datetimeFigureOut">
              <a:rPr lang="ru-RU" smtClean="0"/>
              <a:pPr/>
              <a:t>19.04.2013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61A4E-DC2C-439D-ABF4-06BA6B439E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732E9-39C2-4620-A416-405682EFC896}" type="datetimeFigureOut">
              <a:rPr lang="ru-RU" smtClean="0"/>
              <a:pPr/>
              <a:t>19.04.2013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61A4E-DC2C-439D-ABF4-06BA6B439E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732E9-39C2-4620-A416-405682EFC896}" type="datetimeFigureOut">
              <a:rPr lang="ru-RU" smtClean="0"/>
              <a:pPr/>
              <a:t>19.04.2013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61A4E-DC2C-439D-ABF4-06BA6B439E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732E9-39C2-4620-A416-405682EFC896}" type="datetimeFigureOut">
              <a:rPr lang="ru-RU" smtClean="0"/>
              <a:pPr/>
              <a:t>19.04.2013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61A4E-DC2C-439D-ABF4-06BA6B439E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732E9-39C2-4620-A416-405682EFC896}" type="datetimeFigureOut">
              <a:rPr lang="ru-RU" smtClean="0"/>
              <a:pPr/>
              <a:t>19.04.2013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61A4E-DC2C-439D-ABF4-06BA6B439E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732E9-39C2-4620-A416-405682EFC896}" type="datetimeFigureOut">
              <a:rPr lang="ru-RU" smtClean="0"/>
              <a:pPr/>
              <a:t>19.04.2013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61A4E-DC2C-439D-ABF4-06BA6B439E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732E9-39C2-4620-A416-405682EFC896}" type="datetimeFigureOut">
              <a:rPr lang="ru-RU" smtClean="0"/>
              <a:pPr/>
              <a:t>19.04.2013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61A4E-DC2C-439D-ABF4-06BA6B439E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732E9-39C2-4620-A416-405682EFC896}" type="datetimeFigureOut">
              <a:rPr lang="ru-RU" smtClean="0"/>
              <a:pPr/>
              <a:t>19.04.2013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61A4E-DC2C-439D-ABF4-06BA6B439E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732E9-39C2-4620-A416-405682EFC896}" type="datetimeFigureOut">
              <a:rPr lang="ru-RU" smtClean="0"/>
              <a:pPr/>
              <a:t>19.04.2013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61A4E-DC2C-439D-ABF4-06BA6B439E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7732E9-39C2-4620-A416-405682EFC896}" type="datetimeFigureOut">
              <a:rPr lang="ru-RU" smtClean="0"/>
              <a:pPr/>
              <a:t>19.04.2013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E61A4E-DC2C-439D-ABF4-06BA6B439EC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http://cs302501.userapi.com/v302501539/44c/pQ35jIpDZVw.jpg"/>
          <p:cNvPicPr/>
          <p:nvPr/>
        </p:nvPicPr>
        <p:blipFill>
          <a:blip r:embed="rId2" cstate="print">
            <a:duotone>
              <a:prstClr val="black"/>
              <a:schemeClr val="bg1">
                <a:lumMod val="50000"/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8789" name="WordArt 5"/>
          <p:cNvSpPr>
            <a:spLocks noChangeArrowheads="1" noChangeShapeType="1" noTextEdit="1"/>
          </p:cNvSpPr>
          <p:nvPr/>
        </p:nvSpPr>
        <p:spPr bwMode="auto">
          <a:xfrm>
            <a:off x="357158" y="0"/>
            <a:ext cx="8786842" cy="4572008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023"/>
              </a:avLst>
            </a:prstTxWarp>
          </a:bodyPr>
          <a:lstStyle/>
          <a:p>
            <a:pPr algn="ctr"/>
            <a:r>
              <a:rPr lang="ru-RU" sz="44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>
                    <a:lumMod val="50000"/>
                  </a:schemeClr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Bookman Old Style"/>
              </a:rPr>
              <a:t>Решение задач </a:t>
            </a:r>
          </a:p>
          <a:p>
            <a:pPr algn="ctr"/>
            <a:r>
              <a:rPr lang="ru-RU" sz="44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>
                    <a:lumMod val="50000"/>
                  </a:schemeClr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Bookman Old Style"/>
              </a:rPr>
              <a:t>  на проценты.</a:t>
            </a:r>
            <a:endParaRPr lang="ru-RU" sz="44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chemeClr val="tx2">
                  <a:lumMod val="50000"/>
                </a:schemeClr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Bookman Old Style"/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5643570" y="6000768"/>
            <a:ext cx="3500430" cy="85723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Учитель математики </a:t>
            </a:r>
          </a:p>
          <a:p>
            <a:pPr>
              <a:buNone/>
            </a:pP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Иванова Елена Анатольевна</a:t>
            </a:r>
            <a:endParaRPr lang="ru-RU" sz="18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Нахождение дроби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 числа</a:t>
            </a:r>
            <a:b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 % от числа ).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785926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Решите:</a:t>
            </a:r>
            <a:endParaRPr lang="en-US" sz="2000" b="1" i="1" u="sng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Задача1.</a:t>
            </a: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Сколько   получится   сухой                                 100% - 40 кг</a:t>
            </a: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ромашки  из  40  кг  свежей,       </a:t>
            </a:r>
            <a:endParaRPr lang="en-US" sz="2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если  после  сушки  остается                 16% - 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кг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2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16% от первоначального веса 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Решение:</a:t>
            </a:r>
          </a:p>
          <a:p>
            <a:pPr>
              <a:buNone/>
            </a:pPr>
            <a:r>
              <a:rPr lang="en-US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  </a:t>
            </a:r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способ</a:t>
            </a:r>
            <a:r>
              <a:rPr lang="en-US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  <a:r>
              <a:rPr lang="en-US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способ </a:t>
            </a:r>
          </a:p>
          <a:p>
            <a:pPr>
              <a:buNone/>
            </a:pPr>
            <a:endParaRPr lang="ru-RU" sz="2000" b="1" i="1" u="sng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?</a:t>
            </a:r>
            <a:endParaRPr lang="ru-RU" sz="20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Ответ:  </a:t>
            </a:r>
            <a:r>
              <a:rPr lang="en-US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2400" b="1" i="1" dirty="0">
              <a:latin typeface="Monotype Corsiva" pitchFamily="66" charset="0"/>
            </a:endParaRPr>
          </a:p>
          <a:p>
            <a:pPr marL="457200" indent="-457200">
              <a:buNone/>
            </a:pPr>
            <a:endParaRPr lang="ru-RU" sz="2400" dirty="0" smtClean="0">
              <a:solidFill>
                <a:srgbClr val="002060"/>
              </a:solidFill>
              <a:latin typeface="Monotype Corsiva" pitchFamily="66" charset="0"/>
            </a:endParaRPr>
          </a:p>
        </p:txBody>
      </p:sp>
      <p:cxnSp>
        <p:nvCxnSpPr>
          <p:cNvPr id="4" name="AutoShape 52"/>
          <p:cNvCxnSpPr>
            <a:cxnSpLocks noChangeShapeType="1"/>
          </p:cNvCxnSpPr>
          <p:nvPr/>
        </p:nvCxnSpPr>
        <p:spPr bwMode="auto">
          <a:xfrm>
            <a:off x="4857752" y="3143248"/>
            <a:ext cx="3357586" cy="1588"/>
          </a:xfrm>
          <a:prstGeom prst="straightConnector1">
            <a:avLst/>
          </a:prstGeom>
          <a:noFill/>
          <a:ln w="38100">
            <a:solidFill>
              <a:srgbClr val="002060"/>
            </a:solidFill>
            <a:round/>
            <a:headEnd type="oval" w="med" len="med"/>
            <a:tailEnd type="oval" w="med" len="med"/>
          </a:ln>
        </p:spPr>
      </p:cxnSp>
      <p:cxnSp>
        <p:nvCxnSpPr>
          <p:cNvPr id="13" name="Прямая соединительная линия 12"/>
          <p:cNvCxnSpPr/>
          <p:nvPr/>
        </p:nvCxnSpPr>
        <p:spPr>
          <a:xfrm>
            <a:off x="4857752" y="3143248"/>
            <a:ext cx="928694" cy="1588"/>
          </a:xfrm>
          <a:prstGeom prst="line">
            <a:avLst/>
          </a:prstGeom>
          <a:ln w="57150">
            <a:solidFill>
              <a:srgbClr val="FF0000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4" descr="GIF (375)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72330" y="4857760"/>
            <a:ext cx="1274759" cy="1475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dirty="0" smtClean="0">
                <a:solidFill>
                  <a:srgbClr val="C00000"/>
                </a:solidFill>
                <a:latin typeface="Monotype Corsiva" pitchFamily="66" charset="0"/>
                <a:cs typeface="Times New Roman" pitchFamily="18" charset="0"/>
              </a:rPr>
              <a:t>Ответ…</a:t>
            </a:r>
            <a:endParaRPr lang="ru-RU" sz="4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643050"/>
            <a:ext cx="8229600" cy="4740277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Задача1.</a:t>
            </a: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Сколько   получится   сухой                                 100% - 40 кг</a:t>
            </a: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ромашки  из  40  кг  свежей,       </a:t>
            </a:r>
            <a:endParaRPr lang="en-US" sz="2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если  после  сушки  остается                 16% - 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кг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2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16% от первоначального веса 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Решение:</a:t>
            </a:r>
          </a:p>
          <a:p>
            <a:pPr>
              <a:buNone/>
            </a:pPr>
            <a:r>
              <a:rPr lang="en-US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  </a:t>
            </a:r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способ</a:t>
            </a:r>
            <a:r>
              <a:rPr lang="en-US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  <a:r>
              <a:rPr lang="en-US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способ </a:t>
            </a:r>
          </a:p>
          <a:p>
            <a:pPr>
              <a:buNone/>
            </a:pPr>
            <a:endParaRPr lang="ru-RU" sz="2000" b="1" i="1" u="sng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1) 40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100 = 0,4 (кг)  -  1%                      1)  16% = 0,16</a:t>
            </a: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2) 0,4 </a:t>
            </a:r>
            <a:r>
              <a:rPr lang="en-US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·  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16 = 6,4 (кг)  - 100%                  2)  40 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0,16 = 6,4 (кг)</a:t>
            </a:r>
            <a:r>
              <a:rPr lang="en-US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- 100%</a:t>
            </a:r>
            <a:r>
              <a:rPr lang="en-US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</a:t>
            </a:r>
            <a:endParaRPr lang="ru-RU" sz="20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Ответ: </a:t>
            </a:r>
            <a:r>
              <a:rPr lang="ru-RU" sz="2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Сухой ромашки получится 6,4 кг.</a:t>
            </a:r>
            <a:endParaRPr lang="ru-RU" sz="2000" i="1" u="sng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i="1" dirty="0">
              <a:latin typeface="Monotype Corsiva" pitchFamily="66" charset="0"/>
            </a:endParaRPr>
          </a:p>
          <a:p>
            <a:pPr marL="457200" indent="-457200">
              <a:buNone/>
            </a:pPr>
            <a:endParaRPr lang="ru-RU" sz="2400" dirty="0" smtClean="0">
              <a:solidFill>
                <a:srgbClr val="002060"/>
              </a:solidFill>
              <a:latin typeface="Monotype Corsiva" pitchFamily="66" charset="0"/>
            </a:endParaRPr>
          </a:p>
        </p:txBody>
      </p:sp>
      <p:cxnSp>
        <p:nvCxnSpPr>
          <p:cNvPr id="4" name="AutoShape 52"/>
          <p:cNvCxnSpPr>
            <a:cxnSpLocks noChangeShapeType="1"/>
          </p:cNvCxnSpPr>
          <p:nvPr/>
        </p:nvCxnSpPr>
        <p:spPr bwMode="auto">
          <a:xfrm>
            <a:off x="4857752" y="2500306"/>
            <a:ext cx="3357586" cy="1588"/>
          </a:xfrm>
          <a:prstGeom prst="straightConnector1">
            <a:avLst/>
          </a:prstGeom>
          <a:noFill/>
          <a:ln w="38100">
            <a:solidFill>
              <a:srgbClr val="002060"/>
            </a:solidFill>
            <a:round/>
            <a:headEnd type="oval" w="med" len="med"/>
            <a:tailEnd type="oval" w="med" len="med"/>
          </a:ln>
        </p:spPr>
      </p:cxnSp>
      <p:cxnSp>
        <p:nvCxnSpPr>
          <p:cNvPr id="13" name="Прямая соединительная линия 12"/>
          <p:cNvCxnSpPr/>
          <p:nvPr/>
        </p:nvCxnSpPr>
        <p:spPr>
          <a:xfrm>
            <a:off x="4857752" y="2500306"/>
            <a:ext cx="928694" cy="1588"/>
          </a:xfrm>
          <a:prstGeom prst="line">
            <a:avLst/>
          </a:prstGeom>
          <a:ln w="57150">
            <a:solidFill>
              <a:srgbClr val="FF0000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 descr="http://www.perryville.k12.mo.us/peshomepage/crhodes/Classroom%20Information_files/image002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58082" y="357166"/>
            <a:ext cx="1237138" cy="114300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Нахождение числа по его дроби</a:t>
            </a:r>
            <a:b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 по его % ).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785926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Задача.</a:t>
            </a: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Масса  медвежонка  составляет                        100% - 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кг</a:t>
            </a: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15% массы белого медведя .       </a:t>
            </a:r>
            <a:endParaRPr lang="en-US" sz="2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Найдите массу белого медведя,            15% - 120 кг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2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если масса медвежонка 120 кг.</a:t>
            </a:r>
          </a:p>
          <a:p>
            <a:pPr>
              <a:buNone/>
            </a:pPr>
            <a:endParaRPr lang="ru-RU" sz="2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Решение:</a:t>
            </a:r>
          </a:p>
          <a:p>
            <a:pPr>
              <a:buNone/>
            </a:pPr>
            <a:r>
              <a:rPr lang="en-US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  </a:t>
            </a:r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способ</a:t>
            </a:r>
            <a:r>
              <a:rPr lang="en-US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  <a:r>
              <a:rPr lang="en-US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способ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</a:p>
          <a:p>
            <a:pPr marL="457200" indent="-457200">
              <a:buAutoNum type="arabicParenR"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120 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15 =  8 (кг)    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- 1 %               1)   15% = 0,15  </a:t>
            </a:r>
          </a:p>
          <a:p>
            <a:pPr marL="457200" indent="-457200">
              <a:buAutoNum type="arabicParenR"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8 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100 =  800 (кг)  - 100%             2)  120 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0,15 =  800 (кг)  - 100%</a:t>
            </a: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Ответ: масса белого медведя 800 кг.                                                 </a:t>
            </a:r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ru-RU" sz="2400" dirty="0" smtClean="0">
              <a:solidFill>
                <a:srgbClr val="002060"/>
              </a:solidFill>
              <a:latin typeface="Monotype Corsiva" pitchFamily="66" charset="0"/>
            </a:endParaRPr>
          </a:p>
        </p:txBody>
      </p:sp>
      <p:cxnSp>
        <p:nvCxnSpPr>
          <p:cNvPr id="4" name="AutoShape 52"/>
          <p:cNvCxnSpPr>
            <a:cxnSpLocks noChangeShapeType="1"/>
          </p:cNvCxnSpPr>
          <p:nvPr/>
        </p:nvCxnSpPr>
        <p:spPr bwMode="auto">
          <a:xfrm>
            <a:off x="4857752" y="2643182"/>
            <a:ext cx="3357586" cy="1588"/>
          </a:xfrm>
          <a:prstGeom prst="straightConnector1">
            <a:avLst/>
          </a:prstGeom>
          <a:noFill/>
          <a:ln w="38100">
            <a:solidFill>
              <a:srgbClr val="002060"/>
            </a:solidFill>
            <a:round/>
            <a:headEnd type="oval" w="med" len="med"/>
            <a:tailEnd type="oval" w="med" len="med"/>
          </a:ln>
        </p:spPr>
      </p:cxnSp>
      <p:cxnSp>
        <p:nvCxnSpPr>
          <p:cNvPr id="13" name="Прямая соединительная линия 12"/>
          <p:cNvCxnSpPr/>
          <p:nvPr/>
        </p:nvCxnSpPr>
        <p:spPr>
          <a:xfrm>
            <a:off x="4857752" y="2643182"/>
            <a:ext cx="928694" cy="1588"/>
          </a:xfrm>
          <a:prstGeom prst="line">
            <a:avLst/>
          </a:prstGeom>
          <a:ln w="57150">
            <a:solidFill>
              <a:srgbClr val="FF0000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4" descr="GIF (875)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00958" y="642918"/>
            <a:ext cx="1500198" cy="752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Нахождение числа по его дроби</a:t>
            </a:r>
            <a:b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 по его % ).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785926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Решите:</a:t>
            </a:r>
            <a:endParaRPr lang="ru-RU" sz="2000" b="1" i="1" u="sng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Задача2.</a:t>
            </a:r>
          </a:p>
          <a:p>
            <a:pPr>
              <a:buNone/>
            </a:pP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Сливочное мороженое содержит                     100% - 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кг</a:t>
            </a: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14% сахара. На приготовление         </a:t>
            </a:r>
            <a:endParaRPr lang="en-US" sz="2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мороженого израсходовали 35 кг            1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% - 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35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кг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2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сахара. Сколько килограммов</a:t>
            </a: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мороженого получилось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2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Решение:</a:t>
            </a:r>
          </a:p>
          <a:p>
            <a:pPr>
              <a:buNone/>
            </a:pPr>
            <a:r>
              <a:rPr lang="en-US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  </a:t>
            </a:r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способ</a:t>
            </a:r>
            <a:r>
              <a:rPr lang="en-US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  <a:r>
              <a:rPr lang="en-US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способ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ru-RU" sz="20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                                                               ?</a:t>
            </a:r>
            <a:endParaRPr lang="ru-RU" sz="20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Ответ:    </a:t>
            </a:r>
            <a:r>
              <a:rPr lang="en-US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ru-RU" sz="2400" dirty="0" smtClean="0">
              <a:solidFill>
                <a:srgbClr val="002060"/>
              </a:solidFill>
              <a:latin typeface="Monotype Corsiva" pitchFamily="66" charset="0"/>
            </a:endParaRPr>
          </a:p>
        </p:txBody>
      </p:sp>
      <p:cxnSp>
        <p:nvCxnSpPr>
          <p:cNvPr id="4" name="AutoShape 52"/>
          <p:cNvCxnSpPr>
            <a:cxnSpLocks noChangeShapeType="1"/>
          </p:cNvCxnSpPr>
          <p:nvPr/>
        </p:nvCxnSpPr>
        <p:spPr bwMode="auto">
          <a:xfrm>
            <a:off x="4786314" y="3071810"/>
            <a:ext cx="3357586" cy="1588"/>
          </a:xfrm>
          <a:prstGeom prst="straightConnector1">
            <a:avLst/>
          </a:prstGeom>
          <a:noFill/>
          <a:ln w="38100">
            <a:solidFill>
              <a:srgbClr val="002060"/>
            </a:solidFill>
            <a:round/>
            <a:headEnd type="oval" w="med" len="med"/>
            <a:tailEnd type="oval" w="med" len="med"/>
          </a:ln>
        </p:spPr>
      </p:cxnSp>
      <p:cxnSp>
        <p:nvCxnSpPr>
          <p:cNvPr id="13" name="Прямая соединительная линия 12"/>
          <p:cNvCxnSpPr/>
          <p:nvPr/>
        </p:nvCxnSpPr>
        <p:spPr>
          <a:xfrm>
            <a:off x="4786314" y="3071810"/>
            <a:ext cx="928694" cy="1588"/>
          </a:xfrm>
          <a:prstGeom prst="line">
            <a:avLst/>
          </a:prstGeom>
          <a:ln w="57150">
            <a:solidFill>
              <a:srgbClr val="FF0000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4" descr="GIF (375)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768" y="4643446"/>
            <a:ext cx="1274759" cy="1475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dirty="0" smtClean="0">
                <a:solidFill>
                  <a:srgbClr val="C00000"/>
                </a:solidFill>
                <a:latin typeface="Monotype Corsiva" pitchFamily="66" charset="0"/>
                <a:cs typeface="Times New Roman" pitchFamily="18" charset="0"/>
              </a:rPr>
              <a:t>Ответ…</a:t>
            </a:r>
            <a:endParaRPr lang="ru-RU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643050"/>
            <a:ext cx="8229600" cy="4668839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Задача2.</a:t>
            </a:r>
          </a:p>
          <a:p>
            <a:pPr>
              <a:buNone/>
            </a:pP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Сливочное мороженое содержит                     100% - 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кг</a:t>
            </a: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14% сахара. На приготовление         </a:t>
            </a:r>
            <a:endParaRPr lang="en-US" sz="2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мороженого израсходовали 35 кг            1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% - 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35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кг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2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сахара. Сколько килограммов</a:t>
            </a: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мороженого получилось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2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Решение:</a:t>
            </a:r>
          </a:p>
          <a:p>
            <a:pPr>
              <a:buNone/>
            </a:pPr>
            <a:r>
              <a:rPr lang="en-US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  </a:t>
            </a:r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способ</a:t>
            </a:r>
            <a:r>
              <a:rPr lang="en-US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  <a:r>
              <a:rPr lang="en-US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способ </a:t>
            </a:r>
          </a:p>
          <a:p>
            <a:pPr>
              <a:buNone/>
            </a:pP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1) 35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14 = 2,5 (кг)  - 1%                        1) 14% = 0,14</a:t>
            </a: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2) 2,5</a:t>
            </a:r>
            <a:r>
              <a:rPr lang="en-US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·  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100 = 250 (кг) - 100%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2) 35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0,14 = 250 (кг)  - 100%</a:t>
            </a:r>
            <a:r>
              <a:rPr lang="en-US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20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  <a:endParaRPr lang="ru-RU" sz="20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Ответ: 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мороженого получилось 250 килограммов.</a:t>
            </a:r>
            <a:r>
              <a:rPr lang="ru-RU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ru-RU" sz="2400" dirty="0" smtClean="0">
              <a:solidFill>
                <a:srgbClr val="002060"/>
              </a:solidFill>
              <a:latin typeface="Monotype Corsiva" pitchFamily="66" charset="0"/>
            </a:endParaRPr>
          </a:p>
        </p:txBody>
      </p:sp>
      <p:cxnSp>
        <p:nvCxnSpPr>
          <p:cNvPr id="4" name="AutoShape 52"/>
          <p:cNvCxnSpPr>
            <a:cxnSpLocks noChangeShapeType="1"/>
          </p:cNvCxnSpPr>
          <p:nvPr/>
        </p:nvCxnSpPr>
        <p:spPr bwMode="auto">
          <a:xfrm>
            <a:off x="4857752" y="2500306"/>
            <a:ext cx="3357586" cy="1588"/>
          </a:xfrm>
          <a:prstGeom prst="straightConnector1">
            <a:avLst/>
          </a:prstGeom>
          <a:noFill/>
          <a:ln w="38100">
            <a:solidFill>
              <a:srgbClr val="002060"/>
            </a:solidFill>
            <a:round/>
            <a:headEnd type="oval" w="med" len="med"/>
            <a:tailEnd type="oval" w="med" len="med"/>
          </a:ln>
        </p:spPr>
      </p:cxnSp>
      <p:cxnSp>
        <p:nvCxnSpPr>
          <p:cNvPr id="13" name="Прямая соединительная линия 12"/>
          <p:cNvCxnSpPr/>
          <p:nvPr/>
        </p:nvCxnSpPr>
        <p:spPr>
          <a:xfrm>
            <a:off x="4857752" y="2500306"/>
            <a:ext cx="928694" cy="1588"/>
          </a:xfrm>
          <a:prstGeom prst="line">
            <a:avLst/>
          </a:prstGeom>
          <a:ln w="57150">
            <a:solidFill>
              <a:srgbClr val="FF0000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 descr="http://www.perryville.k12.mo.us/peshomepage/crhodes/Classroom%20Information_files/image002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9520" y="357166"/>
            <a:ext cx="1237138" cy="114300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Сколько % составляет одно число</a:t>
            </a:r>
            <a:b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 другого.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785926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Задача.</a:t>
            </a: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Фрекен Бок испекла 80 пирожков,                     100% - 80 пирожков</a:t>
            </a: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Карлсон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тут же съел 16 пирожков.       </a:t>
            </a:r>
            <a:endParaRPr lang="en-US" sz="2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Сколько процентов всех пирожков         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% - 1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пирожков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съел </a:t>
            </a:r>
            <a:r>
              <a:rPr lang="ru-RU" sz="20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Карлсон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endParaRPr lang="ru-RU" sz="2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Решение:</a:t>
            </a:r>
          </a:p>
          <a:p>
            <a:pPr marL="457200" indent="-457200">
              <a:buAutoNum type="arabicParenR"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16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80 =  0,2    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0,2  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100 % =  20 %</a:t>
            </a: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Ответ:   </a:t>
            </a:r>
            <a:r>
              <a:rPr lang="ru-RU" sz="20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Карлсон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съел  20%  всех пирожков.                                                 </a:t>
            </a:r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ru-RU" sz="2400" dirty="0" smtClean="0">
              <a:solidFill>
                <a:srgbClr val="002060"/>
              </a:solidFill>
              <a:latin typeface="Monotype Corsiva" pitchFamily="66" charset="0"/>
            </a:endParaRPr>
          </a:p>
        </p:txBody>
      </p:sp>
      <p:cxnSp>
        <p:nvCxnSpPr>
          <p:cNvPr id="4" name="AutoShape 52"/>
          <p:cNvCxnSpPr>
            <a:cxnSpLocks noChangeShapeType="1"/>
          </p:cNvCxnSpPr>
          <p:nvPr/>
        </p:nvCxnSpPr>
        <p:spPr bwMode="auto">
          <a:xfrm>
            <a:off x="4857752" y="2643182"/>
            <a:ext cx="3357586" cy="1588"/>
          </a:xfrm>
          <a:prstGeom prst="straightConnector1">
            <a:avLst/>
          </a:prstGeom>
          <a:noFill/>
          <a:ln w="38100">
            <a:solidFill>
              <a:srgbClr val="002060"/>
            </a:solidFill>
            <a:round/>
            <a:headEnd type="oval" w="med" len="med"/>
            <a:tailEnd type="oval" w="med" len="med"/>
          </a:ln>
        </p:spPr>
      </p:cxnSp>
      <p:cxnSp>
        <p:nvCxnSpPr>
          <p:cNvPr id="13" name="Прямая соединительная линия 12"/>
          <p:cNvCxnSpPr/>
          <p:nvPr/>
        </p:nvCxnSpPr>
        <p:spPr>
          <a:xfrm>
            <a:off x="4857752" y="2643182"/>
            <a:ext cx="928694" cy="1588"/>
          </a:xfrm>
          <a:prstGeom prst="line">
            <a:avLst/>
          </a:prstGeom>
          <a:ln w="57150">
            <a:solidFill>
              <a:srgbClr val="FF0000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4" descr="GIF (875)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00958" y="642918"/>
            <a:ext cx="1500198" cy="752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Сколько % составляет одно число</a:t>
            </a:r>
            <a:b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 другого.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785926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Решите:</a:t>
            </a:r>
            <a:endParaRPr lang="en-US" sz="2000" b="1" i="1" u="sng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Задача3.</a:t>
            </a: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Из 200 арбузов, привезенных в                          100% - 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200 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арбузов</a:t>
            </a: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столовую, 16 арбузов оказались </a:t>
            </a: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незрелыми. Сколько процентов                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% - 16 арбузов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всех арбузов составили незрелые </a:t>
            </a:r>
            <a:endParaRPr lang="en-US" sz="2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арбузы 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2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Решение:</a:t>
            </a:r>
          </a:p>
          <a:p>
            <a:pPr>
              <a:buNone/>
            </a:pPr>
            <a:endParaRPr lang="ru-RU" sz="2000" b="1" i="1" u="sng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?</a:t>
            </a:r>
            <a:endParaRPr lang="ru-RU" sz="20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Ответ:   </a:t>
            </a:r>
            <a:r>
              <a:rPr lang="en-US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</a:t>
            </a: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ru-RU" sz="2400" dirty="0" smtClean="0">
              <a:solidFill>
                <a:srgbClr val="002060"/>
              </a:solidFill>
              <a:latin typeface="Monotype Corsiva" pitchFamily="66" charset="0"/>
            </a:endParaRPr>
          </a:p>
        </p:txBody>
      </p:sp>
      <p:cxnSp>
        <p:nvCxnSpPr>
          <p:cNvPr id="4" name="AutoShape 52"/>
          <p:cNvCxnSpPr>
            <a:cxnSpLocks noChangeShapeType="1"/>
          </p:cNvCxnSpPr>
          <p:nvPr/>
        </p:nvCxnSpPr>
        <p:spPr bwMode="auto">
          <a:xfrm>
            <a:off x="4857752" y="3071810"/>
            <a:ext cx="3357586" cy="1588"/>
          </a:xfrm>
          <a:prstGeom prst="straightConnector1">
            <a:avLst/>
          </a:prstGeom>
          <a:noFill/>
          <a:ln w="38100">
            <a:solidFill>
              <a:srgbClr val="002060"/>
            </a:solidFill>
            <a:round/>
            <a:headEnd type="oval" w="med" len="med"/>
            <a:tailEnd type="oval" w="med" len="med"/>
          </a:ln>
        </p:spPr>
      </p:cxnSp>
      <p:cxnSp>
        <p:nvCxnSpPr>
          <p:cNvPr id="13" name="Прямая соединительная линия 12"/>
          <p:cNvCxnSpPr/>
          <p:nvPr/>
        </p:nvCxnSpPr>
        <p:spPr>
          <a:xfrm>
            <a:off x="4857752" y="3071810"/>
            <a:ext cx="928694" cy="1588"/>
          </a:xfrm>
          <a:prstGeom prst="line">
            <a:avLst/>
          </a:prstGeom>
          <a:ln w="57150">
            <a:solidFill>
              <a:srgbClr val="FF0000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4" descr="GIF (375)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16" y="4500570"/>
            <a:ext cx="1274759" cy="1475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dirty="0" smtClean="0">
                <a:solidFill>
                  <a:srgbClr val="C00000"/>
                </a:solidFill>
                <a:latin typeface="Monotype Corsiva" pitchFamily="66" charset="0"/>
                <a:cs typeface="Times New Roman" pitchFamily="18" charset="0"/>
              </a:rPr>
              <a:t>Ответ…</a:t>
            </a:r>
            <a:endParaRPr lang="ru-RU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500174"/>
            <a:ext cx="8229600" cy="481171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Задача3.</a:t>
            </a: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Из 200 арбузов, привезенных в                          100% - 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200 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арбузов</a:t>
            </a: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столовую, 16 арбузов оказались </a:t>
            </a: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незрелыми. Сколько процентов                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% - 16 арбузов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всех арбузов составили незрелые </a:t>
            </a:r>
            <a:endParaRPr lang="en-US" sz="2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арбузы 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2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Решение:</a:t>
            </a:r>
          </a:p>
          <a:p>
            <a:pPr>
              <a:buNone/>
            </a:pPr>
            <a:endParaRPr lang="ru-RU" sz="2000" b="1" i="1" u="sng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1)  16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200 = 0,08</a:t>
            </a:r>
          </a:p>
          <a:p>
            <a:pPr marL="457200" indent="-457200">
              <a:buAutoNum type="arabicParenR" startAt="2"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0,08 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100% = 8%</a:t>
            </a:r>
            <a:r>
              <a:rPr lang="en-US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endParaRPr lang="ru-RU" sz="20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Ответ: </a:t>
            </a:r>
            <a:r>
              <a:rPr lang="ru-RU" sz="2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незрелые</a:t>
            </a:r>
            <a:r>
              <a:rPr lang="ru-RU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арбузы</a:t>
            </a:r>
            <a:r>
              <a:rPr lang="ru-RU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составили 8%.</a:t>
            </a:r>
            <a:r>
              <a:rPr lang="ru-RU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</a:t>
            </a:r>
            <a:endParaRPr lang="ru-RU" sz="20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ru-RU" sz="2400" dirty="0" smtClean="0">
              <a:solidFill>
                <a:srgbClr val="002060"/>
              </a:solidFill>
              <a:latin typeface="Monotype Corsiva" pitchFamily="66" charset="0"/>
            </a:endParaRPr>
          </a:p>
        </p:txBody>
      </p:sp>
      <p:cxnSp>
        <p:nvCxnSpPr>
          <p:cNvPr id="4" name="AutoShape 52"/>
          <p:cNvCxnSpPr>
            <a:cxnSpLocks noChangeShapeType="1"/>
          </p:cNvCxnSpPr>
          <p:nvPr/>
        </p:nvCxnSpPr>
        <p:spPr bwMode="auto">
          <a:xfrm>
            <a:off x="4786314" y="2500306"/>
            <a:ext cx="3357586" cy="1588"/>
          </a:xfrm>
          <a:prstGeom prst="straightConnector1">
            <a:avLst/>
          </a:prstGeom>
          <a:noFill/>
          <a:ln w="38100">
            <a:solidFill>
              <a:srgbClr val="002060"/>
            </a:solidFill>
            <a:round/>
            <a:headEnd type="oval" w="med" len="med"/>
            <a:tailEnd type="oval" w="med" len="med"/>
          </a:ln>
        </p:spPr>
      </p:cxnSp>
      <p:cxnSp>
        <p:nvCxnSpPr>
          <p:cNvPr id="13" name="Прямая соединительная линия 12"/>
          <p:cNvCxnSpPr/>
          <p:nvPr/>
        </p:nvCxnSpPr>
        <p:spPr>
          <a:xfrm>
            <a:off x="4786314" y="2500306"/>
            <a:ext cx="928694" cy="1588"/>
          </a:xfrm>
          <a:prstGeom prst="line">
            <a:avLst/>
          </a:prstGeom>
          <a:ln w="57150">
            <a:solidFill>
              <a:srgbClr val="FF0000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 descr="http://www.perryville.k12.mo.us/peshomepage/crhodes/Classroom%20Information_files/image002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9520" y="357166"/>
            <a:ext cx="1237138" cy="114300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3429024"/>
          </a:xfrm>
        </p:spPr>
        <p:txBody>
          <a:bodyPr>
            <a:normAutofit/>
          </a:bodyPr>
          <a:lstStyle/>
          <a:p>
            <a:r>
              <a:rPr lang="ru-RU" sz="3600" b="1" i="1" u="sng" dirty="0" smtClean="0">
                <a:solidFill>
                  <a:srgbClr val="002060"/>
                </a:solidFill>
                <a:latin typeface="Monotype Corsiva" pitchFamily="66" charset="0"/>
              </a:rPr>
              <a:t> Подведение итогов</a:t>
            </a:r>
            <a:r>
              <a:rPr lang="ru-RU" sz="3600" u="sng" dirty="0" smtClean="0">
                <a:solidFill>
                  <a:srgbClr val="002060"/>
                </a:solidFill>
                <a:latin typeface="Monotype Corsiva" pitchFamily="66" charset="0"/>
              </a:rPr>
              <a:t>.</a:t>
            </a:r>
            <a:r>
              <a:rPr lang="ru-RU" sz="3600" dirty="0" smtClean="0">
                <a:solidFill>
                  <a:srgbClr val="002060"/>
                </a:solidFill>
                <a:latin typeface="Monotype Corsiva" pitchFamily="66" charset="0"/>
              </a:rPr>
              <a:t> </a:t>
            </a:r>
            <a:br>
              <a:rPr lang="ru-RU" sz="3600" dirty="0" smtClean="0">
                <a:solidFill>
                  <a:srgbClr val="002060"/>
                </a:solidFill>
                <a:latin typeface="Monotype Corsiva" pitchFamily="66" charset="0"/>
              </a:rPr>
            </a:br>
            <a:r>
              <a:rPr lang="ru-RU" sz="3600" dirty="0" smtClean="0">
                <a:solidFill>
                  <a:srgbClr val="002060"/>
                </a:solidFill>
                <a:latin typeface="Monotype Corsiva" pitchFamily="66" charset="0"/>
              </a:rPr>
              <a:t>  Кто сколько решил правильно задач?             </a:t>
            </a:r>
            <a:br>
              <a:rPr lang="ru-RU" sz="3600" dirty="0" smtClean="0">
                <a:solidFill>
                  <a:srgbClr val="002060"/>
                </a:solidFill>
                <a:latin typeface="Monotype Corsiva" pitchFamily="66" charset="0"/>
              </a:rPr>
            </a:br>
            <a:r>
              <a:rPr lang="ru-RU" sz="3600" dirty="0" smtClean="0">
                <a:solidFill>
                  <a:srgbClr val="002060"/>
                </a:solidFill>
                <a:latin typeface="Monotype Corsiva" pitchFamily="66" charset="0"/>
              </a:rPr>
              <a:t>  В чем были трудности? </a:t>
            </a:r>
            <a:br>
              <a:rPr lang="ru-RU" sz="3600" dirty="0" smtClean="0">
                <a:solidFill>
                  <a:srgbClr val="002060"/>
                </a:solidFill>
                <a:latin typeface="Monotype Corsiva" pitchFamily="66" charset="0"/>
              </a:rPr>
            </a:br>
            <a:r>
              <a:rPr lang="ru-RU" sz="3600" dirty="0" smtClean="0">
                <a:solidFill>
                  <a:srgbClr val="002060"/>
                </a:solidFill>
                <a:latin typeface="Monotype Corsiva" pitchFamily="66" charset="0"/>
              </a:rPr>
              <a:t>  Что понравилось?  </a:t>
            </a:r>
            <a:endParaRPr lang="ru-RU" sz="3600" dirty="0">
              <a:solidFill>
                <a:srgbClr val="002060"/>
              </a:solidFill>
              <a:latin typeface="Monotype Corsiva" pitchFamily="66" charset="0"/>
            </a:endParaRPr>
          </a:p>
        </p:txBody>
      </p:sp>
      <p:pic>
        <p:nvPicPr>
          <p:cNvPr id="5" name="Рисунок 4" descr="http://www.childcareclasses.org/cdatutorials/images/cap.png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117462" y="3643314"/>
            <a:ext cx="2909075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http://cs302501.userapi.com/v302501539/44c/pQ35jIpDZVw.jpg"/>
          <p:cNvPicPr/>
          <p:nvPr/>
        </p:nvPicPr>
        <p:blipFill>
          <a:blip r:embed="rId2" cstate="print">
            <a:duotone>
              <a:prstClr val="black"/>
              <a:schemeClr val="bg1">
                <a:lumMod val="50000"/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8789" name="WordArt 5"/>
          <p:cNvSpPr>
            <a:spLocks noChangeArrowheads="1" noChangeShapeType="1" noTextEdit="1"/>
          </p:cNvSpPr>
          <p:nvPr/>
        </p:nvSpPr>
        <p:spPr bwMode="auto">
          <a:xfrm>
            <a:off x="357158" y="0"/>
            <a:ext cx="8786842" cy="3000372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023"/>
              </a:avLst>
            </a:prstTxWarp>
          </a:bodyPr>
          <a:lstStyle/>
          <a:p>
            <a:pPr algn="ctr"/>
            <a:r>
              <a:rPr lang="ru-RU" sz="44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16355A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Bookman Old Style"/>
              </a:rPr>
              <a:t>Спасибо за урок  </a:t>
            </a:r>
          </a:p>
          <a:p>
            <a:pPr algn="ctr"/>
            <a:r>
              <a:rPr lang="ru-RU" sz="44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16355A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Bookman Old Style"/>
              </a:rPr>
              <a:t>                 дети!</a:t>
            </a:r>
            <a:endParaRPr lang="ru-RU" sz="44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16355A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Bookman Old Style"/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3357561"/>
            <a:ext cx="2043098" cy="928695"/>
          </a:xfrm>
        </p:spPr>
        <p:txBody>
          <a:bodyPr/>
          <a:lstStyle/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2000" dirty="0" smtClean="0">
                <a:latin typeface="Monotype Corsiva" pitchFamily="66" charset="0"/>
              </a:rPr>
              <a:t/>
            </a:r>
            <a:br>
              <a:rPr lang="ru-RU" sz="2000" dirty="0" smtClean="0">
                <a:latin typeface="Monotype Corsiva" pitchFamily="66" charset="0"/>
              </a:rPr>
            </a:br>
            <a:r>
              <a:rPr lang="ru-RU" sz="2000" dirty="0">
                <a:latin typeface="Monotype Corsiva" pitchFamily="66" charset="0"/>
              </a:rPr>
              <a:t/>
            </a:r>
            <a:br>
              <a:rPr lang="ru-RU" sz="2000" dirty="0">
                <a:latin typeface="Monotype Corsiva" pitchFamily="66" charset="0"/>
              </a:rPr>
            </a:br>
            <a:r>
              <a:rPr lang="ru-RU" sz="3100" b="1" dirty="0" smtClean="0">
                <a:solidFill>
                  <a:srgbClr val="002060"/>
                </a:solidFill>
                <a:latin typeface="Monotype Corsiva" pitchFamily="66" charset="0"/>
              </a:rPr>
              <a:t>«Гений состоит из  1%  вдохновения и  99%  потения.»</a:t>
            </a:r>
            <a:r>
              <a:rPr lang="ru-RU" sz="2700" dirty="0" smtClean="0">
                <a:solidFill>
                  <a:srgbClr val="002060"/>
                </a:solidFill>
                <a:latin typeface="Monotype Corsiva" pitchFamily="66" charset="0"/>
              </a:rPr>
              <a:t/>
            </a:r>
            <a:br>
              <a:rPr lang="ru-RU" sz="2700" dirty="0" smtClean="0">
                <a:solidFill>
                  <a:srgbClr val="002060"/>
                </a:solidFill>
                <a:latin typeface="Monotype Corsiva" pitchFamily="66" charset="0"/>
              </a:rPr>
            </a:br>
            <a:r>
              <a:rPr lang="ru-RU" sz="2700" dirty="0" smtClean="0">
                <a:solidFill>
                  <a:srgbClr val="002060"/>
                </a:solidFill>
                <a:latin typeface="Monotype Corsiva" pitchFamily="66" charset="0"/>
              </a:rPr>
              <a:t>                                                                                    Томас Эдисон</a:t>
            </a:r>
            <a:br>
              <a:rPr lang="ru-RU" sz="2700" dirty="0" smtClean="0">
                <a:solidFill>
                  <a:srgbClr val="002060"/>
                </a:solidFill>
                <a:latin typeface="Monotype Corsiva" pitchFamily="66" charset="0"/>
              </a:rPr>
            </a:br>
            <a:endParaRPr lang="ru-RU" sz="2700" dirty="0">
              <a:solidFill>
                <a:srgbClr val="002060"/>
              </a:solidFill>
              <a:latin typeface="Monotype Corsiva" pitchFamily="66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                                     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         </a:t>
            </a:r>
          </a:p>
          <a:p>
            <a:pPr>
              <a:buNone/>
            </a:pPr>
            <a:r>
              <a:rPr lang="ru-RU" dirty="0" smtClean="0"/>
              <a:t>                                              </a:t>
            </a:r>
            <a:r>
              <a:rPr lang="ru-RU" dirty="0" smtClean="0">
                <a:solidFill>
                  <a:srgbClr val="002060"/>
                </a:solidFill>
                <a:latin typeface="Monotype Corsiva" pitchFamily="66" charset="0"/>
              </a:rPr>
              <a:t>Томас Эдисон</a:t>
            </a:r>
          </a:p>
          <a:p>
            <a:pPr>
              <a:buNone/>
            </a:pPr>
            <a:r>
              <a:rPr lang="ru-RU" dirty="0">
                <a:solidFill>
                  <a:srgbClr val="002060"/>
                </a:solidFill>
                <a:latin typeface="Monotype Corsiva" pitchFamily="66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Monotype Corsiva" pitchFamily="66" charset="0"/>
              </a:rPr>
              <a:t>                                              1847 – 1931 гг.</a:t>
            </a:r>
          </a:p>
          <a:p>
            <a:pPr>
              <a:buNone/>
            </a:pPr>
            <a:endParaRPr lang="ru-RU" dirty="0">
              <a:solidFill>
                <a:srgbClr val="002060"/>
              </a:solidFill>
              <a:latin typeface="Monotype Corsiva" pitchFamily="66" charset="0"/>
            </a:endParaRP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Monotype Corsiva" pitchFamily="66" charset="0"/>
              </a:rPr>
              <a:t>        </a:t>
            </a:r>
            <a:r>
              <a:rPr lang="ru-RU" sz="2400" dirty="0" smtClean="0">
                <a:solidFill>
                  <a:srgbClr val="002060"/>
                </a:solidFill>
                <a:latin typeface="Monotype Corsiva" pitchFamily="66" charset="0"/>
              </a:rPr>
              <a:t>Американский изобретатель, предприниматель,</a:t>
            </a:r>
          </a:p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latin typeface="Monotype Corsiva" pitchFamily="66" charset="0"/>
              </a:rPr>
              <a:t>                       организатор и руководитель первой американской</a:t>
            </a:r>
          </a:p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latin typeface="Monotype Corsiva" pitchFamily="66" charset="0"/>
              </a:rPr>
              <a:t>                                    промышленно – исследовательской лаборатории.</a:t>
            </a:r>
            <a:endParaRPr lang="ru-RU" sz="2400" dirty="0">
              <a:solidFill>
                <a:srgbClr val="002060"/>
              </a:solidFill>
              <a:latin typeface="Monotype Corsiva" pitchFamily="66" charset="0"/>
            </a:endParaRPr>
          </a:p>
        </p:txBody>
      </p:sp>
      <p:pic>
        <p:nvPicPr>
          <p:cNvPr id="4" name="Содержимое 3" descr="http://i30.photobucket.com/albums/c350/wasteoftime316/Thomas20Edison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3042" y="1428736"/>
            <a:ext cx="2357454" cy="285752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002060"/>
                </a:solidFill>
                <a:latin typeface="Monotype Corsiva" pitchFamily="66" charset="0"/>
              </a:rPr>
              <a:t>              Немного истории…</a:t>
            </a:r>
            <a:endParaRPr lang="ru-RU" sz="3600" dirty="0">
              <a:solidFill>
                <a:srgbClr val="00206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                    </a:t>
            </a:r>
          </a:p>
          <a:p>
            <a:pPr>
              <a:buNone/>
            </a:pPr>
            <a:r>
              <a:rPr lang="ru-RU" sz="2400" b="1" dirty="0">
                <a:solidFill>
                  <a:srgbClr val="002060"/>
                </a:solidFill>
                <a:latin typeface="Monotype Corsiva" pitchFamily="66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                                                        </a:t>
            </a:r>
            <a:r>
              <a:rPr lang="ru-RU" sz="2400" dirty="0" smtClean="0">
                <a:solidFill>
                  <a:srgbClr val="002060"/>
                </a:solidFill>
                <a:latin typeface="Monotype Corsiva" pitchFamily="66" charset="0"/>
              </a:rPr>
              <a:t>Слово </a:t>
            </a:r>
            <a:r>
              <a:rPr lang="ru-RU" sz="2400" b="1" i="1" dirty="0" smtClean="0">
                <a:solidFill>
                  <a:srgbClr val="002060"/>
                </a:solidFill>
                <a:latin typeface="Monotype Corsiva" pitchFamily="66" charset="0"/>
              </a:rPr>
              <a:t>«процент»</a:t>
            </a:r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Monotype Corsiva" pitchFamily="66" charset="0"/>
              </a:rPr>
              <a:t>происходит от </a:t>
            </a:r>
          </a:p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latin typeface="Monotype Corsiva" pitchFamily="66" charset="0"/>
              </a:rPr>
              <a:t>                                            латинских слов </a:t>
            </a:r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«</a:t>
            </a:r>
            <a:r>
              <a:rPr lang="en-US" sz="2400" b="1" i="1" dirty="0" smtClean="0">
                <a:solidFill>
                  <a:srgbClr val="002060"/>
                </a:solidFill>
                <a:latin typeface="Monotype Corsiva" pitchFamily="66" charset="0"/>
              </a:rPr>
              <a:t>pro centum</a:t>
            </a:r>
            <a:r>
              <a:rPr lang="ru-RU" sz="2400" b="1" i="1" dirty="0" smtClean="0">
                <a:solidFill>
                  <a:srgbClr val="002060"/>
                </a:solidFill>
                <a:latin typeface="Monotype Corsiva" pitchFamily="66" charset="0"/>
              </a:rPr>
              <a:t>»</a:t>
            </a:r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, </a:t>
            </a:r>
            <a:r>
              <a:rPr lang="ru-RU" sz="2400" dirty="0" smtClean="0">
                <a:solidFill>
                  <a:srgbClr val="002060"/>
                </a:solidFill>
                <a:latin typeface="Monotype Corsiva" pitchFamily="66" charset="0"/>
              </a:rPr>
              <a:t>что дословно </a:t>
            </a:r>
          </a:p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latin typeface="Monotype Corsiva" pitchFamily="66" charset="0"/>
              </a:rPr>
              <a:t>                                             переводится  как  </a:t>
            </a:r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«</a:t>
            </a:r>
            <a:r>
              <a:rPr lang="ru-RU" sz="2400" b="1" i="1" dirty="0" smtClean="0">
                <a:solidFill>
                  <a:srgbClr val="002060"/>
                </a:solidFill>
                <a:latin typeface="Monotype Corsiva" pitchFamily="66" charset="0"/>
              </a:rPr>
              <a:t>на сто</a:t>
            </a:r>
            <a:r>
              <a:rPr lang="ru-RU" sz="2400" dirty="0" smtClean="0">
                <a:solidFill>
                  <a:srgbClr val="002060"/>
                </a:solidFill>
                <a:latin typeface="Monotype Corsiva" pitchFamily="66" charset="0"/>
              </a:rPr>
              <a:t>».</a:t>
            </a:r>
            <a:endParaRPr lang="ru-RU" sz="2400" i="1" dirty="0" smtClean="0">
              <a:solidFill>
                <a:srgbClr val="002060"/>
              </a:solidFill>
              <a:latin typeface="Monotype Corsiva" pitchFamily="66" charset="0"/>
            </a:endParaRPr>
          </a:p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latin typeface="Monotype Corsiva" pitchFamily="66" charset="0"/>
              </a:rPr>
              <a:t>                                             Знак  </a:t>
            </a:r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%  </a:t>
            </a:r>
            <a:r>
              <a:rPr lang="ru-RU" sz="2400" dirty="0" smtClean="0">
                <a:solidFill>
                  <a:srgbClr val="002060"/>
                </a:solidFill>
                <a:latin typeface="Monotype Corsiva" pitchFamily="66" charset="0"/>
              </a:rPr>
              <a:t>произошёл благодаря опечатке. </a:t>
            </a:r>
          </a:p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latin typeface="Monotype Corsiva" pitchFamily="66" charset="0"/>
              </a:rPr>
              <a:t>        В рукописях «</a:t>
            </a:r>
            <a:r>
              <a:rPr lang="en-US" sz="2400" i="1" dirty="0" smtClean="0">
                <a:solidFill>
                  <a:srgbClr val="002060"/>
                </a:solidFill>
                <a:latin typeface="Monotype Corsiva" pitchFamily="66" charset="0"/>
              </a:rPr>
              <a:t>pro centum</a:t>
            </a:r>
            <a:r>
              <a:rPr lang="ru-RU" sz="2400" dirty="0" smtClean="0">
                <a:solidFill>
                  <a:srgbClr val="002060"/>
                </a:solidFill>
                <a:latin typeface="Monotype Corsiva" pitchFamily="66" charset="0"/>
              </a:rPr>
              <a:t>» часто заменялось словом </a:t>
            </a:r>
            <a:r>
              <a:rPr lang="ru-RU" sz="2400" b="1" i="1" dirty="0" smtClean="0">
                <a:solidFill>
                  <a:srgbClr val="002060"/>
                </a:solidFill>
                <a:latin typeface="Monotype Corsiva" pitchFamily="66" charset="0"/>
              </a:rPr>
              <a:t>«</a:t>
            </a:r>
            <a:r>
              <a:rPr lang="en-US" sz="2400" b="1" i="1" dirty="0" smtClean="0">
                <a:solidFill>
                  <a:srgbClr val="002060"/>
                </a:solidFill>
                <a:latin typeface="Monotype Corsiva" pitchFamily="66" charset="0"/>
              </a:rPr>
              <a:t>cento</a:t>
            </a:r>
            <a:r>
              <a:rPr lang="ru-RU" sz="2400" b="1" i="1" dirty="0" smtClean="0">
                <a:solidFill>
                  <a:srgbClr val="002060"/>
                </a:solidFill>
                <a:latin typeface="Monotype Corsiva" pitchFamily="66" charset="0"/>
              </a:rPr>
              <a:t>»</a:t>
            </a:r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Monotype Corsiva" pitchFamily="66" charset="0"/>
              </a:rPr>
              <a:t>(сто)  </a:t>
            </a:r>
          </a:p>
          <a:p>
            <a:pPr>
              <a:buNone/>
            </a:pPr>
            <a:r>
              <a:rPr lang="ru-RU" sz="2400" dirty="0">
                <a:solidFill>
                  <a:srgbClr val="002060"/>
                </a:solidFill>
                <a:latin typeface="Monotype Corsiva" pitchFamily="66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Monotype Corsiva" pitchFamily="66" charset="0"/>
              </a:rPr>
              <a:t>        и писали сокращённо – </a:t>
            </a:r>
            <a:r>
              <a:rPr lang="en-US" sz="2400" b="1" i="1" dirty="0" err="1" smtClean="0">
                <a:solidFill>
                  <a:srgbClr val="002060"/>
                </a:solidFill>
                <a:latin typeface="Monotype Corsiva" pitchFamily="66" charset="0"/>
              </a:rPr>
              <a:t>cto</a:t>
            </a:r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. </a:t>
            </a:r>
          </a:p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latin typeface="Monotype Corsiva" pitchFamily="66" charset="0"/>
              </a:rPr>
              <a:t>        В 1685 году в Париже была напечатана книга - руководство по </a:t>
            </a:r>
          </a:p>
          <a:p>
            <a:pPr>
              <a:buNone/>
            </a:pPr>
            <a:r>
              <a:rPr lang="ru-RU" sz="2400" dirty="0">
                <a:solidFill>
                  <a:srgbClr val="002060"/>
                </a:solidFill>
                <a:latin typeface="Monotype Corsiva" pitchFamily="66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Monotype Corsiva" pitchFamily="66" charset="0"/>
              </a:rPr>
              <a:t>        коммерческой  арифметике,  где  по  ошибке наборщик  вместо </a:t>
            </a:r>
          </a:p>
          <a:p>
            <a:pPr>
              <a:buNone/>
            </a:pPr>
            <a:r>
              <a:rPr lang="ru-RU" sz="2400" b="1" i="1" dirty="0" smtClean="0">
                <a:solidFill>
                  <a:srgbClr val="002060"/>
                </a:solidFill>
                <a:latin typeface="Monotype Corsiva" pitchFamily="66" charset="0"/>
              </a:rPr>
              <a:t>                                </a:t>
            </a:r>
            <a:r>
              <a:rPr lang="en-US" sz="2400" b="1" i="1" dirty="0" err="1" smtClean="0">
                <a:solidFill>
                  <a:srgbClr val="002060"/>
                </a:solidFill>
                <a:latin typeface="Monotype Corsiva" pitchFamily="66" charset="0"/>
              </a:rPr>
              <a:t>cto</a:t>
            </a:r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 набрал </a:t>
            </a:r>
            <a:r>
              <a:rPr lang="ru-RU" sz="2400" b="1" i="1" dirty="0" smtClean="0">
                <a:solidFill>
                  <a:srgbClr val="002060"/>
                </a:solidFill>
                <a:latin typeface="Monotype Corsiva" pitchFamily="66" charset="0"/>
              </a:rPr>
              <a:t>%</a:t>
            </a:r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. </a:t>
            </a:r>
          </a:p>
          <a:p>
            <a:pPr>
              <a:buNone/>
            </a:pPr>
            <a:endParaRPr lang="ru-RU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4" name="Picture 13" descr="рисунок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500034" y="1142984"/>
            <a:ext cx="2857520" cy="2286016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Так как </a:t>
            </a:r>
            <a:r>
              <a:rPr lang="ru-RU" sz="3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1%</a:t>
            </a:r>
            <a:r>
              <a:rPr lang="ru-RU" sz="3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равен </a:t>
            </a:r>
            <a:r>
              <a:rPr lang="ru-RU" sz="3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сотой части </a:t>
            </a:r>
            <a:r>
              <a:rPr lang="ru-RU" sz="3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величины, </a:t>
            </a:r>
            <a:br>
              <a:rPr lang="ru-RU" sz="3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 вся величина равна </a:t>
            </a:r>
            <a:r>
              <a:rPr lang="ru-RU" sz="3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100 %.</a:t>
            </a:r>
            <a:r>
              <a:rPr lang="ru-RU" dirty="0" smtClean="0">
                <a:solidFill>
                  <a:srgbClr val="002060"/>
                </a:solidFill>
              </a:rPr>
              <a:t/>
            </a:r>
            <a:br>
              <a:rPr lang="ru-RU" dirty="0" smtClean="0">
                <a:solidFill>
                  <a:srgbClr val="002060"/>
                </a:solidFill>
              </a:rPr>
            </a:b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72006"/>
          </a:xfrm>
        </p:spPr>
        <p:txBody>
          <a:bodyPr>
            <a:normAutofit fontScale="40000" lnSpcReduction="20000"/>
          </a:bodyPr>
          <a:lstStyle/>
          <a:p>
            <a:pPr>
              <a:lnSpc>
                <a:spcPct val="80000"/>
              </a:lnSpc>
              <a:buNone/>
            </a:pPr>
            <a:r>
              <a:rPr lang="en-US" sz="5900" dirty="0" smtClean="0">
                <a:solidFill>
                  <a:srgbClr val="002060"/>
                </a:solidFill>
              </a:rPr>
              <a:t> </a:t>
            </a:r>
            <a:r>
              <a:rPr lang="ru-RU" sz="5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Вспомним</a:t>
            </a:r>
            <a:r>
              <a:rPr lang="ru-RU" sz="5900" dirty="0" smtClean="0">
                <a:solidFill>
                  <a:srgbClr val="666699"/>
                </a:solidFill>
                <a:latin typeface="Times New Roman" pitchFamily="18" charset="0"/>
                <a:cs typeface="Times New Roman" pitchFamily="18" charset="0"/>
              </a:rPr>
              <a:t>…                                                                      </a:t>
            </a:r>
          </a:p>
          <a:p>
            <a:pPr>
              <a:lnSpc>
                <a:spcPct val="80000"/>
              </a:lnSpc>
              <a:buNone/>
            </a:pPr>
            <a:r>
              <a:rPr lang="ru-RU" dirty="0" smtClean="0">
                <a:solidFill>
                  <a:srgbClr val="0000FF"/>
                </a:solidFill>
              </a:rPr>
              <a:t>                          </a:t>
            </a:r>
          </a:p>
          <a:p>
            <a:pPr>
              <a:lnSpc>
                <a:spcPct val="80000"/>
              </a:lnSpc>
              <a:buNone/>
            </a:pPr>
            <a:endParaRPr lang="ru-RU" dirty="0" smtClean="0">
              <a:solidFill>
                <a:srgbClr val="FFFF00"/>
              </a:solidFill>
            </a:endParaRPr>
          </a:p>
          <a:p>
            <a:pPr>
              <a:lnSpc>
                <a:spcPct val="80000"/>
              </a:lnSpc>
              <a:buNone/>
            </a:pPr>
            <a:r>
              <a:rPr lang="ru-RU" i="1" dirty="0" smtClean="0">
                <a:solidFill>
                  <a:srgbClr val="002060"/>
                </a:solidFill>
              </a:rPr>
              <a:t>                                                                        </a:t>
            </a:r>
            <a:r>
              <a:rPr lang="ru-RU" sz="9600" i="1" dirty="0" smtClean="0">
                <a:solidFill>
                  <a:srgbClr val="002060"/>
                </a:solidFill>
              </a:rPr>
              <a:t>100%=1 </a:t>
            </a:r>
          </a:p>
          <a:p>
            <a:pPr>
              <a:lnSpc>
                <a:spcPct val="80000"/>
              </a:lnSpc>
              <a:buNone/>
            </a:pPr>
            <a:endParaRPr lang="ru-RU" sz="9600" i="1" dirty="0" smtClean="0">
              <a:solidFill>
                <a:srgbClr val="002060"/>
              </a:solidFill>
            </a:endParaRPr>
          </a:p>
          <a:p>
            <a:pPr>
              <a:lnSpc>
                <a:spcPct val="80000"/>
              </a:lnSpc>
              <a:buNone/>
            </a:pPr>
            <a:r>
              <a:rPr lang="ru-RU" sz="8800" i="1" dirty="0" smtClean="0">
                <a:solidFill>
                  <a:srgbClr val="002060"/>
                </a:solidFill>
              </a:rPr>
              <a:t>                  </a:t>
            </a:r>
            <a:r>
              <a:rPr lang="ru-RU" sz="9600" i="1" dirty="0" smtClean="0">
                <a:solidFill>
                  <a:srgbClr val="002060"/>
                </a:solidFill>
              </a:rPr>
              <a:t>75%=0,75</a:t>
            </a:r>
            <a:r>
              <a:rPr lang="ru-RU" sz="8800" i="1" dirty="0" smtClean="0">
                <a:solidFill>
                  <a:srgbClr val="002060"/>
                </a:solidFill>
              </a:rPr>
              <a:t>   </a:t>
            </a:r>
          </a:p>
          <a:p>
            <a:pPr>
              <a:lnSpc>
                <a:spcPct val="80000"/>
              </a:lnSpc>
              <a:buNone/>
            </a:pPr>
            <a:endParaRPr lang="ru-RU" sz="8800" i="1" dirty="0" smtClean="0">
              <a:solidFill>
                <a:srgbClr val="002060"/>
              </a:solidFill>
            </a:endParaRPr>
          </a:p>
          <a:p>
            <a:pPr>
              <a:lnSpc>
                <a:spcPct val="80000"/>
              </a:lnSpc>
              <a:buNone/>
            </a:pPr>
            <a:r>
              <a:rPr lang="ru-RU" sz="8800" i="1" dirty="0" smtClean="0">
                <a:solidFill>
                  <a:srgbClr val="002060"/>
                </a:solidFill>
              </a:rPr>
              <a:t>            </a:t>
            </a:r>
            <a:r>
              <a:rPr lang="ru-RU" sz="9600" i="1" dirty="0" smtClean="0">
                <a:solidFill>
                  <a:srgbClr val="002060"/>
                </a:solidFill>
              </a:rPr>
              <a:t>50%=0,5</a:t>
            </a:r>
          </a:p>
          <a:p>
            <a:pPr>
              <a:lnSpc>
                <a:spcPct val="80000"/>
              </a:lnSpc>
              <a:buNone/>
            </a:pPr>
            <a:endParaRPr lang="ru-RU" sz="8800" i="1" dirty="0" smtClean="0">
              <a:solidFill>
                <a:srgbClr val="002060"/>
              </a:solidFill>
            </a:endParaRPr>
          </a:p>
          <a:p>
            <a:pPr>
              <a:lnSpc>
                <a:spcPct val="80000"/>
              </a:lnSpc>
              <a:buNone/>
            </a:pPr>
            <a:r>
              <a:rPr lang="ru-RU" sz="8800" i="1" dirty="0" smtClean="0">
                <a:solidFill>
                  <a:srgbClr val="002060"/>
                </a:solidFill>
              </a:rPr>
              <a:t>    </a:t>
            </a:r>
            <a:r>
              <a:rPr lang="ru-RU" sz="9600" i="1" dirty="0">
                <a:solidFill>
                  <a:srgbClr val="002060"/>
                </a:solidFill>
              </a:rPr>
              <a:t>2</a:t>
            </a:r>
            <a:r>
              <a:rPr lang="ru-RU" sz="9600" i="1" dirty="0" smtClean="0">
                <a:solidFill>
                  <a:srgbClr val="002060"/>
                </a:solidFill>
              </a:rPr>
              <a:t>5%=0,25</a:t>
            </a:r>
            <a:r>
              <a:rPr lang="ru-RU" sz="2800" i="1" dirty="0" smtClean="0">
                <a:solidFill>
                  <a:srgbClr val="002060"/>
                </a:solidFill>
              </a:rPr>
              <a:t>   </a:t>
            </a:r>
            <a:endParaRPr lang="ru-RU" i="1" dirty="0">
              <a:solidFill>
                <a:srgbClr val="002060"/>
              </a:solidFill>
            </a:endParaRPr>
          </a:p>
        </p:txBody>
      </p:sp>
      <p:sp>
        <p:nvSpPr>
          <p:cNvPr id="4" name="Line 83"/>
          <p:cNvSpPr>
            <a:spLocks noChangeShapeType="1"/>
          </p:cNvSpPr>
          <p:nvPr/>
        </p:nvSpPr>
        <p:spPr bwMode="auto">
          <a:xfrm>
            <a:off x="928662" y="2928934"/>
            <a:ext cx="67691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cxnSp>
        <p:nvCxnSpPr>
          <p:cNvPr id="5" name="AutoShape 51"/>
          <p:cNvCxnSpPr>
            <a:cxnSpLocks noChangeShapeType="1"/>
          </p:cNvCxnSpPr>
          <p:nvPr/>
        </p:nvCxnSpPr>
        <p:spPr bwMode="auto">
          <a:xfrm>
            <a:off x="928662" y="4643446"/>
            <a:ext cx="6769100" cy="285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</p:spPr>
      </p:cxnSp>
      <p:sp>
        <p:nvSpPr>
          <p:cNvPr id="6" name="Line 67"/>
          <p:cNvSpPr>
            <a:spLocks noChangeShapeType="1"/>
          </p:cNvSpPr>
          <p:nvPr/>
        </p:nvSpPr>
        <p:spPr bwMode="auto">
          <a:xfrm>
            <a:off x="928662" y="4643446"/>
            <a:ext cx="3455987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cxnSp>
        <p:nvCxnSpPr>
          <p:cNvPr id="8" name="AutoShape 53"/>
          <p:cNvCxnSpPr>
            <a:cxnSpLocks noChangeShapeType="1"/>
          </p:cNvCxnSpPr>
          <p:nvPr/>
        </p:nvCxnSpPr>
        <p:spPr bwMode="auto">
          <a:xfrm>
            <a:off x="928662" y="3786190"/>
            <a:ext cx="6769100" cy="285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</p:spPr>
      </p:cxnSp>
      <p:cxnSp>
        <p:nvCxnSpPr>
          <p:cNvPr id="9" name="AutoShape 52"/>
          <p:cNvCxnSpPr>
            <a:cxnSpLocks noChangeShapeType="1"/>
          </p:cNvCxnSpPr>
          <p:nvPr/>
        </p:nvCxnSpPr>
        <p:spPr bwMode="auto">
          <a:xfrm>
            <a:off x="928662" y="5643578"/>
            <a:ext cx="6769100" cy="285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</p:spPr>
      </p:cxnSp>
      <p:sp>
        <p:nvSpPr>
          <p:cNvPr id="11" name="Line 74"/>
          <p:cNvSpPr>
            <a:spLocks noChangeShapeType="1"/>
          </p:cNvSpPr>
          <p:nvPr/>
        </p:nvSpPr>
        <p:spPr bwMode="auto">
          <a:xfrm>
            <a:off x="928662" y="5643578"/>
            <a:ext cx="1871662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" name="Line 81"/>
          <p:cNvSpPr>
            <a:spLocks noChangeShapeType="1"/>
          </p:cNvSpPr>
          <p:nvPr/>
        </p:nvSpPr>
        <p:spPr bwMode="auto">
          <a:xfrm>
            <a:off x="928662" y="3786190"/>
            <a:ext cx="5256212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Вспомним</a:t>
            </a:r>
            <a:r>
              <a:rPr lang="ru-RU" dirty="0" smtClean="0">
                <a:solidFill>
                  <a:srgbClr val="666699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714488"/>
            <a:ext cx="8501122" cy="441167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Чтобы обратить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десятичную дробь в проценты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надо ее умножить на 100 .</a:t>
            </a:r>
          </a:p>
          <a:p>
            <a:pPr>
              <a:buNone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Например:</a:t>
            </a:r>
          </a:p>
          <a:p>
            <a:pPr>
              <a:buNone/>
            </a:pPr>
            <a:r>
              <a:rPr lang="ru-RU" sz="1600" dirty="0" smtClean="0"/>
              <a:t>                               </a:t>
            </a:r>
            <a:r>
              <a:rPr lang="ru-RU" sz="1600" dirty="0" smtClean="0">
                <a:solidFill>
                  <a:srgbClr val="FF0000"/>
                </a:solidFill>
              </a:rPr>
              <a:t>1 </a:t>
            </a:r>
            <a:r>
              <a:rPr lang="en-US" sz="1600" dirty="0" smtClean="0">
                <a:solidFill>
                  <a:srgbClr val="FF0000"/>
                </a:solidFill>
                <a:cs typeface="Arial" charset="0"/>
              </a:rPr>
              <a:t>×</a:t>
            </a:r>
            <a:r>
              <a:rPr lang="ru-RU" sz="1600" dirty="0" smtClean="0">
                <a:solidFill>
                  <a:srgbClr val="FF0000"/>
                </a:solidFill>
                <a:cs typeface="Arial" charset="0"/>
              </a:rPr>
              <a:t> 100 % = 100 %</a:t>
            </a:r>
          </a:p>
          <a:p>
            <a:pPr>
              <a:buNone/>
            </a:pPr>
            <a:r>
              <a:rPr lang="ru-RU" sz="1600" dirty="0" smtClean="0">
                <a:solidFill>
                  <a:srgbClr val="FF0000"/>
                </a:solidFill>
                <a:cs typeface="Arial" charset="0"/>
              </a:rPr>
              <a:t>                                                             0</a:t>
            </a:r>
            <a:r>
              <a:rPr lang="en-US" sz="1600" dirty="0" smtClean="0">
                <a:solidFill>
                  <a:srgbClr val="FF0000"/>
                </a:solidFill>
                <a:cs typeface="Arial" charset="0"/>
              </a:rPr>
              <a:t>,</a:t>
            </a:r>
            <a:r>
              <a:rPr lang="ru-RU" sz="1600" dirty="0">
                <a:solidFill>
                  <a:srgbClr val="FF0000"/>
                </a:solidFill>
                <a:cs typeface="Arial" charset="0"/>
              </a:rPr>
              <a:t>5</a:t>
            </a:r>
            <a:r>
              <a:rPr lang="ru-RU" sz="1600" dirty="0" smtClean="0">
                <a:solidFill>
                  <a:srgbClr val="FF0000"/>
                </a:solidFill>
                <a:cs typeface="Arial" charset="0"/>
              </a:rPr>
              <a:t>7 </a:t>
            </a:r>
            <a:r>
              <a:rPr lang="en-US" sz="1600" dirty="0" smtClean="0">
                <a:solidFill>
                  <a:srgbClr val="FF0000"/>
                </a:solidFill>
                <a:cs typeface="Arial" charset="0"/>
              </a:rPr>
              <a:t>×</a:t>
            </a:r>
            <a:r>
              <a:rPr lang="ru-RU" sz="1600" dirty="0" smtClean="0">
                <a:solidFill>
                  <a:srgbClr val="FF0000"/>
                </a:solidFill>
                <a:cs typeface="Arial" charset="0"/>
              </a:rPr>
              <a:t> 100 % = 57 %</a:t>
            </a:r>
          </a:p>
          <a:p>
            <a:pPr>
              <a:buNone/>
            </a:pPr>
            <a:r>
              <a:rPr lang="en-US" sz="1600" dirty="0" smtClean="0">
                <a:solidFill>
                  <a:srgbClr val="FF0000"/>
                </a:solidFill>
                <a:cs typeface="Arial" charset="0"/>
              </a:rPr>
              <a:t>   </a:t>
            </a:r>
            <a:r>
              <a:rPr lang="ru-RU" sz="1600" dirty="0" smtClean="0">
                <a:solidFill>
                  <a:srgbClr val="FF0000"/>
                </a:solidFill>
                <a:cs typeface="Arial" charset="0"/>
              </a:rPr>
              <a:t>                                                                                            </a:t>
            </a:r>
            <a:r>
              <a:rPr lang="en-US" sz="1600" dirty="0" smtClean="0">
                <a:solidFill>
                  <a:srgbClr val="FF0000"/>
                </a:solidFill>
                <a:cs typeface="Arial" charset="0"/>
              </a:rPr>
              <a:t> </a:t>
            </a:r>
            <a:r>
              <a:rPr lang="ru-RU" sz="1600" dirty="0">
                <a:solidFill>
                  <a:srgbClr val="FF0000"/>
                </a:solidFill>
                <a:cs typeface="Arial" charset="0"/>
              </a:rPr>
              <a:t>2</a:t>
            </a:r>
            <a:r>
              <a:rPr lang="en-US" sz="1600" dirty="0" smtClean="0">
                <a:solidFill>
                  <a:srgbClr val="FF0000"/>
                </a:solidFill>
                <a:cs typeface="Arial" charset="0"/>
              </a:rPr>
              <a:t>,4</a:t>
            </a:r>
            <a:r>
              <a:rPr lang="ru-RU" sz="1600" dirty="0" smtClean="0">
                <a:solidFill>
                  <a:srgbClr val="FF0000"/>
                </a:solidFill>
                <a:cs typeface="Arial" charset="0"/>
              </a:rPr>
              <a:t>3</a:t>
            </a:r>
            <a:r>
              <a:rPr lang="en-US" sz="1600" dirty="0" smtClean="0">
                <a:solidFill>
                  <a:srgbClr val="FF0000"/>
                </a:solidFill>
                <a:cs typeface="Arial" charset="0"/>
              </a:rPr>
              <a:t> × 100 % = </a:t>
            </a:r>
            <a:r>
              <a:rPr lang="ru-RU" sz="1600" dirty="0" smtClean="0">
                <a:solidFill>
                  <a:srgbClr val="FF0000"/>
                </a:solidFill>
                <a:cs typeface="Arial" charset="0"/>
              </a:rPr>
              <a:t>2</a:t>
            </a:r>
            <a:r>
              <a:rPr lang="en-US" sz="1600" dirty="0" smtClean="0">
                <a:solidFill>
                  <a:srgbClr val="FF0000"/>
                </a:solidFill>
                <a:cs typeface="Arial" charset="0"/>
              </a:rPr>
              <a:t>4</a:t>
            </a:r>
            <a:r>
              <a:rPr lang="ru-RU" sz="1600" dirty="0" smtClean="0">
                <a:solidFill>
                  <a:srgbClr val="FF0000"/>
                </a:solidFill>
                <a:cs typeface="Arial" charset="0"/>
              </a:rPr>
              <a:t>3</a:t>
            </a:r>
            <a:r>
              <a:rPr lang="en-US" sz="1600" dirty="0" smtClean="0">
                <a:solidFill>
                  <a:srgbClr val="FF0000"/>
                </a:solidFill>
                <a:cs typeface="Arial" charset="0"/>
              </a:rPr>
              <a:t> %</a:t>
            </a:r>
          </a:p>
          <a:p>
            <a:pPr>
              <a:lnSpc>
                <a:spcPct val="90000"/>
              </a:lnSpc>
              <a:buNone/>
            </a:pPr>
            <a:r>
              <a:rPr lang="en-US" sz="1600" dirty="0" smtClean="0">
                <a:solidFill>
                  <a:srgbClr val="FF0000"/>
                </a:solidFill>
                <a:cs typeface="Arial" charset="0"/>
              </a:rPr>
              <a:t>   </a:t>
            </a:r>
            <a:r>
              <a:rPr lang="ru-RU" sz="1600" dirty="0" smtClean="0">
                <a:solidFill>
                  <a:srgbClr val="FF0000"/>
                </a:solidFill>
                <a:cs typeface="Arial" charset="0"/>
              </a:rPr>
              <a:t>                                                                                                                                 </a:t>
            </a:r>
            <a:r>
              <a:rPr lang="en-US" sz="1600" dirty="0" smtClean="0">
                <a:solidFill>
                  <a:srgbClr val="FF0000"/>
                </a:solidFill>
                <a:cs typeface="Arial" charset="0"/>
              </a:rPr>
              <a:t> 0,00</a:t>
            </a:r>
            <a:r>
              <a:rPr lang="ru-RU" sz="1600" dirty="0" smtClean="0">
                <a:solidFill>
                  <a:srgbClr val="FF0000"/>
                </a:solidFill>
                <a:cs typeface="Arial" charset="0"/>
              </a:rPr>
              <a:t>4</a:t>
            </a:r>
            <a:r>
              <a:rPr lang="en-US" sz="1600" dirty="0" smtClean="0">
                <a:solidFill>
                  <a:srgbClr val="FF0000"/>
                </a:solidFill>
                <a:cs typeface="Arial" charset="0"/>
              </a:rPr>
              <a:t> × 100 % = 0,</a:t>
            </a:r>
            <a:r>
              <a:rPr lang="ru-RU" sz="1600" dirty="0" smtClean="0">
                <a:solidFill>
                  <a:srgbClr val="FF0000"/>
                </a:solidFill>
                <a:cs typeface="Arial" charset="0"/>
              </a:rPr>
              <a:t>4</a:t>
            </a:r>
            <a:r>
              <a:rPr lang="en-US" sz="1600" dirty="0" smtClean="0">
                <a:solidFill>
                  <a:srgbClr val="FF0000"/>
                </a:solidFill>
                <a:cs typeface="Arial" charset="0"/>
              </a:rPr>
              <a:t>%</a:t>
            </a:r>
            <a:endParaRPr lang="ru-RU" sz="1600" dirty="0" smtClean="0">
              <a:solidFill>
                <a:srgbClr val="FF0000"/>
              </a:solidFill>
              <a:cs typeface="Arial" charset="0"/>
            </a:endParaRPr>
          </a:p>
          <a:p>
            <a:pPr>
              <a:lnSpc>
                <a:spcPct val="90000"/>
              </a:lnSpc>
              <a:buNone/>
            </a:pPr>
            <a:endParaRPr lang="ru-RU" sz="1600" dirty="0" smtClean="0">
              <a:cs typeface="Arial" charset="0"/>
            </a:endParaRPr>
          </a:p>
          <a:p>
            <a:pPr>
              <a:lnSpc>
                <a:spcPct val="90000"/>
              </a:lnSpc>
              <a:buNone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Чтобы перевести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проценты в десятичную дробь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надо разделить</a:t>
            </a:r>
          </a:p>
          <a:p>
            <a:pPr>
              <a:lnSpc>
                <a:spcPct val="90000"/>
              </a:lnSpc>
              <a:buNone/>
            </a:pP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число процентов на 100.</a:t>
            </a:r>
          </a:p>
          <a:p>
            <a:pPr>
              <a:lnSpc>
                <a:spcPct val="90000"/>
              </a:lnSpc>
              <a:buNone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Например :</a:t>
            </a:r>
          </a:p>
          <a:p>
            <a:pPr>
              <a:lnSpc>
                <a:spcPct val="90000"/>
              </a:lnSpc>
              <a:buNone/>
            </a:pPr>
            <a:r>
              <a:rPr lang="ru-RU" sz="1600" dirty="0" smtClean="0">
                <a:solidFill>
                  <a:srgbClr val="FF0000"/>
                </a:solidFill>
              </a:rPr>
              <a:t>                                7% = 7 </a:t>
            </a:r>
            <a:r>
              <a:rPr lang="en-US" sz="1600" dirty="0" smtClean="0">
                <a:solidFill>
                  <a:srgbClr val="FF0000"/>
                </a:solidFill>
                <a:cs typeface="Arial" charset="0"/>
              </a:rPr>
              <a:t>:</a:t>
            </a:r>
            <a:r>
              <a:rPr lang="ru-RU" sz="1600" dirty="0" smtClean="0">
                <a:solidFill>
                  <a:srgbClr val="FF0000"/>
                </a:solidFill>
              </a:rPr>
              <a:t> 100 = 0,07</a:t>
            </a:r>
          </a:p>
          <a:p>
            <a:pPr>
              <a:lnSpc>
                <a:spcPct val="90000"/>
              </a:lnSpc>
              <a:buNone/>
            </a:pPr>
            <a:r>
              <a:rPr lang="ru-RU" sz="1600" dirty="0" smtClean="0">
                <a:solidFill>
                  <a:srgbClr val="FF0000"/>
                </a:solidFill>
              </a:rPr>
              <a:t>                                                             42% = 42 </a:t>
            </a:r>
            <a:r>
              <a:rPr lang="en-US" sz="1600" dirty="0" smtClean="0">
                <a:solidFill>
                  <a:srgbClr val="FF0000"/>
                </a:solidFill>
                <a:cs typeface="Arial" charset="0"/>
              </a:rPr>
              <a:t>:</a:t>
            </a:r>
            <a:r>
              <a:rPr lang="ru-RU" sz="1600" dirty="0" smtClean="0">
                <a:solidFill>
                  <a:srgbClr val="FF0000"/>
                </a:solidFill>
                <a:cs typeface="Arial" charset="0"/>
              </a:rPr>
              <a:t> 100 = 0,42</a:t>
            </a:r>
          </a:p>
          <a:p>
            <a:pPr>
              <a:lnSpc>
                <a:spcPct val="90000"/>
              </a:lnSpc>
              <a:buNone/>
            </a:pPr>
            <a:r>
              <a:rPr lang="ru-RU" sz="1600" dirty="0" smtClean="0">
                <a:solidFill>
                  <a:srgbClr val="FF0000"/>
                </a:solidFill>
                <a:cs typeface="Arial" charset="0"/>
              </a:rPr>
              <a:t>                                                                                               123% = 123: 100 = 1,23</a:t>
            </a:r>
          </a:p>
          <a:p>
            <a:pPr>
              <a:lnSpc>
                <a:spcPct val="90000"/>
              </a:lnSpc>
              <a:buNone/>
            </a:pPr>
            <a:r>
              <a:rPr lang="ru-RU" sz="1600" dirty="0" smtClean="0">
                <a:solidFill>
                  <a:srgbClr val="FF0000"/>
                </a:solidFill>
                <a:cs typeface="Arial" charset="0"/>
              </a:rPr>
              <a:t>                                                                                                                                  </a:t>
            </a:r>
            <a:r>
              <a:rPr lang="ru-RU" sz="1600" dirty="0">
                <a:solidFill>
                  <a:srgbClr val="FF0000"/>
                </a:solidFill>
                <a:cs typeface="Arial" charset="0"/>
              </a:rPr>
              <a:t>8</a:t>
            </a:r>
            <a:r>
              <a:rPr lang="ru-RU" sz="1600" dirty="0" smtClean="0">
                <a:solidFill>
                  <a:srgbClr val="FF0000"/>
                </a:solidFill>
                <a:cs typeface="Arial" charset="0"/>
              </a:rPr>
              <a:t>,5% = 8,5 : 100 = 0,085</a:t>
            </a:r>
          </a:p>
          <a:p>
            <a:pPr>
              <a:buNone/>
            </a:pPr>
            <a:endParaRPr lang="ru-RU" sz="1600" dirty="0"/>
          </a:p>
        </p:txBody>
      </p:sp>
      <p:pic>
        <p:nvPicPr>
          <p:cNvPr id="5" name="Picture 4" descr="GIF (875)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72264" y="357166"/>
            <a:ext cx="2071702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Тест №1.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Запишите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52596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виде десятичной дроби: </a:t>
            </a:r>
          </a:p>
          <a:p>
            <a:pPr>
              <a:buNone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1)  45%         2)  123%</a:t>
            </a:r>
          </a:p>
          <a:p>
            <a:pPr>
              <a:buNone/>
            </a:pP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процентах десятичные дроби:</a:t>
            </a:r>
          </a:p>
          <a:p>
            <a:pPr>
              <a:buNone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3) 0,87          4) 0,07         5) 2,672</a:t>
            </a:r>
          </a:p>
          <a:p>
            <a:pPr>
              <a:buNone/>
            </a:pPr>
            <a:endParaRPr lang="ru-RU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 ответам найдите букву и прочитайте слово…</a:t>
            </a:r>
          </a:p>
          <a:p>
            <a:pPr>
              <a:buNone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12,3-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4,5- 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87%-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70%-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1,23- 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26,72-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7%-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0,45-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8,7%-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267,2-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4" descr="GIF (375)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15140" y="571480"/>
            <a:ext cx="1643074" cy="1625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        Ответ…</a:t>
            </a:r>
            <a:endParaRPr lang="ru-RU" dirty="0">
              <a:latin typeface="Monotype Corsiva" pitchFamily="66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600200"/>
            <a:ext cx="8401080" cy="497207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ЭЙЛЕР</a:t>
            </a:r>
          </a:p>
          <a:p>
            <a:pPr>
              <a:buNone/>
            </a:pPr>
            <a:r>
              <a:rPr lang="ru-RU" sz="3600" dirty="0" smtClean="0"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                                         Леонард Эйлер</a:t>
            </a:r>
          </a:p>
          <a:p>
            <a:pPr>
              <a:buNone/>
            </a:pPr>
            <a:r>
              <a:rPr lang="ru-RU" sz="3600" dirty="0"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ru-RU" sz="3600" dirty="0" smtClean="0"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                                          1707 – 1783гг.</a:t>
            </a:r>
          </a:p>
          <a:p>
            <a:pPr>
              <a:buNone/>
            </a:pPr>
            <a:endParaRPr lang="ru-RU" sz="3600" dirty="0" smtClean="0">
              <a:solidFill>
                <a:srgbClr val="002060"/>
              </a:solidFill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r>
              <a:rPr lang="ru-RU" sz="3600" dirty="0" smtClean="0"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                             </a:t>
            </a:r>
            <a:r>
              <a:rPr lang="ru-RU" sz="2800" dirty="0" smtClean="0"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В </a:t>
            </a:r>
            <a:r>
              <a:rPr lang="ru-RU" sz="2800" b="1" dirty="0" smtClean="0"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1725</a:t>
            </a:r>
            <a:r>
              <a:rPr lang="ru-RU" sz="2800" dirty="0" smtClean="0"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 г. в Санкт-Петербурге по указу</a:t>
            </a:r>
          </a:p>
          <a:p>
            <a:pPr>
              <a:buNone/>
            </a:pPr>
            <a:r>
              <a:rPr lang="ru-RU" sz="2800" dirty="0" smtClean="0"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Петра </a:t>
            </a:r>
            <a:r>
              <a:rPr lang="en-US" sz="2800" dirty="0" smtClean="0"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I</a:t>
            </a:r>
            <a:r>
              <a:rPr lang="ru-RU" sz="2800" dirty="0" smtClean="0"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 открылась Академия наук, т. к. ученых в России не</a:t>
            </a:r>
          </a:p>
          <a:p>
            <a:pPr>
              <a:buNone/>
            </a:pPr>
            <a:r>
              <a:rPr lang="ru-RU" sz="2800" dirty="0"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х</a:t>
            </a:r>
            <a:r>
              <a:rPr lang="ru-RU" sz="2800" dirty="0" smtClean="0"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ватало, были приглашены ученые из-за границы. Среди них</a:t>
            </a:r>
          </a:p>
          <a:p>
            <a:pPr>
              <a:buNone/>
            </a:pPr>
            <a:r>
              <a:rPr lang="ru-RU" sz="2800" dirty="0"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б</a:t>
            </a:r>
            <a:r>
              <a:rPr lang="ru-RU" sz="2800" dirty="0" smtClean="0"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ыл  математик  из Швейцарии </a:t>
            </a:r>
            <a:r>
              <a:rPr lang="ru-RU" sz="2800" b="1" dirty="0" smtClean="0"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Леонард Эйлер. </a:t>
            </a:r>
            <a:r>
              <a:rPr lang="ru-RU" sz="2800" dirty="0" smtClean="0"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Россия стала</a:t>
            </a:r>
          </a:p>
          <a:p>
            <a:pPr>
              <a:buNone/>
            </a:pPr>
            <a:r>
              <a:rPr lang="ru-RU" sz="2800" dirty="0" smtClean="0"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ему второй Родиной. Он написал более 800 научных трудов. </a:t>
            </a:r>
            <a:endParaRPr lang="ru-RU" sz="2800" dirty="0">
              <a:solidFill>
                <a:srgbClr val="002060"/>
              </a:solidFill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Содержимое 3" descr="http://history-persons.ru/wp-content/uploads/2012/04/img4f8426a79e0d4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714356"/>
            <a:ext cx="2214578" cy="307181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Задачи на проценты</a:t>
            </a:r>
            <a:endParaRPr lang="ru-RU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Лента лицом вниз 3"/>
          <p:cNvSpPr/>
          <p:nvPr/>
        </p:nvSpPr>
        <p:spPr>
          <a:xfrm>
            <a:off x="428596" y="2000240"/>
            <a:ext cx="3357554" cy="1785950"/>
          </a:xfrm>
          <a:prstGeom prst="ribbon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Нахождение</a:t>
            </a:r>
          </a:p>
          <a:p>
            <a:pPr algn="ctr"/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роби</a:t>
            </a:r>
          </a:p>
          <a:p>
            <a:pPr algn="ctr"/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 числа</a:t>
            </a:r>
          </a:p>
          <a:p>
            <a:pPr algn="ct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 % от числа ).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786050" y="3929066"/>
            <a:ext cx="3500462" cy="1785950"/>
          </a:xfrm>
          <a:prstGeom prst="ribbon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lnSpcReduction="10000"/>
          </a:bodyPr>
          <a:lstStyle/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  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Сколько  % </a:t>
            </a:r>
          </a:p>
          <a:p>
            <a:pPr>
              <a:buNone/>
            </a:pP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составляет</a:t>
            </a:r>
          </a:p>
          <a:p>
            <a:pPr>
              <a:buNone/>
            </a:pP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одно число</a:t>
            </a:r>
          </a:p>
          <a:p>
            <a:pPr>
              <a:buNone/>
            </a:pP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от другого</a:t>
            </a:r>
            <a:r>
              <a:rPr lang="en-US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1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4"/>
          <p:cNvSpPr txBox="1">
            <a:spLocks/>
          </p:cNvSpPr>
          <p:nvPr/>
        </p:nvSpPr>
        <p:spPr>
          <a:xfrm>
            <a:off x="5286380" y="2000240"/>
            <a:ext cx="3328982" cy="1714512"/>
          </a:xfrm>
          <a:prstGeom prst="ribbon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Нахождение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1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числа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1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по его дроби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1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( по его % )</a:t>
            </a:r>
            <a:r>
              <a:rPr lang="ru-RU" sz="19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9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6000760" y="1285860"/>
            <a:ext cx="857256" cy="71438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rot="5400000">
            <a:off x="3679025" y="2250273"/>
            <a:ext cx="1785950" cy="1588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rot="5400000">
            <a:off x="3679819" y="2249479"/>
            <a:ext cx="1785950" cy="1588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rot="10800000" flipV="1">
            <a:off x="2143108" y="1285860"/>
            <a:ext cx="1071570" cy="714380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Нахождение дроби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 числа</a:t>
            </a:r>
            <a:b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 % от числа ).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857364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Задача.</a:t>
            </a: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поле, площадь которого 620 га,                       100% - 620 га</a:t>
            </a: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работали хлопкоуборочные машины.       </a:t>
            </a:r>
            <a:endParaRPr lang="en-US" sz="2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 сутки они убрали 15% всего поля.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15% - 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га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2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Сколько гектаров хлопка убрали за</a:t>
            </a:r>
            <a:endParaRPr lang="en-US" sz="2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сутки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pPr>
              <a:buNone/>
            </a:pPr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Решение:</a:t>
            </a:r>
          </a:p>
          <a:p>
            <a:pPr>
              <a:buNone/>
            </a:pPr>
            <a:r>
              <a:rPr lang="en-US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  </a:t>
            </a:r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способ</a:t>
            </a:r>
            <a:r>
              <a:rPr lang="en-US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  <a:r>
              <a:rPr lang="en-US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способ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</a:p>
          <a:p>
            <a:pPr marL="457200" indent="-457200">
              <a:buAutoNum type="arabicParenR"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620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100 = 6,2 (га)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- 1 %               1)   15% = 0,15  </a:t>
            </a:r>
          </a:p>
          <a:p>
            <a:pPr marL="457200" indent="-457200">
              <a:buAutoNum type="arabicParenR"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6,2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15 =  93 (га)  - 15%               2)   620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0,15 =  93 (га)  -  15%</a:t>
            </a:r>
          </a:p>
          <a:p>
            <a:pPr>
              <a:buNone/>
            </a:pPr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Ответ: хлопка убрали за сутки  93 гектара.                                           </a:t>
            </a:r>
            <a:r>
              <a:rPr lang="ru-RU" sz="2400" i="1" dirty="0" smtClean="0">
                <a:solidFill>
                  <a:srgbClr val="002060"/>
                </a:solidFill>
                <a:latin typeface="Monotype Corsiva" pitchFamily="66" charset="0"/>
              </a:rPr>
              <a:t>      </a:t>
            </a:r>
            <a:endParaRPr lang="ru-RU" sz="2400" i="1" dirty="0">
              <a:latin typeface="Monotype Corsiva" pitchFamily="66" charset="0"/>
            </a:endParaRPr>
          </a:p>
          <a:p>
            <a:pPr marL="457200" indent="-457200">
              <a:buNone/>
            </a:pPr>
            <a:endParaRPr lang="ru-RU" sz="2400" dirty="0" smtClean="0">
              <a:solidFill>
                <a:srgbClr val="002060"/>
              </a:solidFill>
              <a:latin typeface="Monotype Corsiva" pitchFamily="66" charset="0"/>
            </a:endParaRPr>
          </a:p>
        </p:txBody>
      </p:sp>
      <p:cxnSp>
        <p:nvCxnSpPr>
          <p:cNvPr id="4" name="AutoShape 52"/>
          <p:cNvCxnSpPr>
            <a:cxnSpLocks noChangeShapeType="1"/>
          </p:cNvCxnSpPr>
          <p:nvPr/>
        </p:nvCxnSpPr>
        <p:spPr bwMode="auto">
          <a:xfrm>
            <a:off x="4857752" y="2786058"/>
            <a:ext cx="3357586" cy="1588"/>
          </a:xfrm>
          <a:prstGeom prst="straightConnector1">
            <a:avLst/>
          </a:prstGeom>
          <a:noFill/>
          <a:ln w="38100">
            <a:solidFill>
              <a:srgbClr val="002060"/>
            </a:solidFill>
            <a:round/>
            <a:headEnd type="oval" w="med" len="med"/>
            <a:tailEnd type="oval" w="med" len="med"/>
          </a:ln>
        </p:spPr>
      </p:cxnSp>
      <p:cxnSp>
        <p:nvCxnSpPr>
          <p:cNvPr id="13" name="Прямая соединительная линия 12"/>
          <p:cNvCxnSpPr/>
          <p:nvPr/>
        </p:nvCxnSpPr>
        <p:spPr>
          <a:xfrm>
            <a:off x="4857752" y="2786058"/>
            <a:ext cx="928694" cy="1588"/>
          </a:xfrm>
          <a:prstGeom prst="line">
            <a:avLst/>
          </a:prstGeom>
          <a:ln w="57150">
            <a:solidFill>
              <a:srgbClr val="FF0000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4" descr="GIF (875)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9520" y="571480"/>
            <a:ext cx="1428760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2187</TotalTime>
  <Words>1119</Words>
  <Application>Microsoft Office PowerPoint</Application>
  <PresentationFormat>Экран (4:3)</PresentationFormat>
  <Paragraphs>204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Слайд 1</vt:lpstr>
      <vt:lpstr>  «Гений состоит из  1%  вдохновения и  99%  потения.»                                                                                     Томас Эдисон </vt:lpstr>
      <vt:lpstr>              Немного истории…</vt:lpstr>
      <vt:lpstr> Так как 1% равен сотой части величины,  то вся величина равна 100 %. </vt:lpstr>
      <vt:lpstr>Вспомним…</vt:lpstr>
      <vt:lpstr>Тест №1.         Запишите</vt:lpstr>
      <vt:lpstr>        Ответ…</vt:lpstr>
      <vt:lpstr>Задачи на проценты</vt:lpstr>
      <vt:lpstr>Нахождение дроби от числа ( % от числа ).</vt:lpstr>
      <vt:lpstr>Нахождение дроби от числа ( % от числа ).</vt:lpstr>
      <vt:lpstr>Ответ…</vt:lpstr>
      <vt:lpstr>Нахождение числа по его дроби ( по его % ).</vt:lpstr>
      <vt:lpstr>Нахождение числа по его дроби ( по его % ).</vt:lpstr>
      <vt:lpstr>Ответ…</vt:lpstr>
      <vt:lpstr>Сколько % составляет одно число от другого.</vt:lpstr>
      <vt:lpstr>Сколько % составляет одно число от другого.</vt:lpstr>
      <vt:lpstr>Ответ…</vt:lpstr>
      <vt:lpstr> Подведение итогов.    Кто сколько решил правильно задач?                В чем были трудности?    Что понравилось?  </vt:lpstr>
      <vt:lpstr>Слайд 19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Tata</cp:lastModifiedBy>
  <cp:revision>109</cp:revision>
  <dcterms:created xsi:type="dcterms:W3CDTF">2012-08-11T08:21:22Z</dcterms:created>
  <dcterms:modified xsi:type="dcterms:W3CDTF">2013-04-18T20:31:55Z</dcterms:modified>
</cp:coreProperties>
</file>