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2" r:id="rId2"/>
    <p:sldId id="316" r:id="rId3"/>
    <p:sldId id="329" r:id="rId4"/>
    <p:sldId id="330" r:id="rId5"/>
    <p:sldId id="335" r:id="rId6"/>
    <p:sldId id="334" r:id="rId7"/>
    <p:sldId id="331" r:id="rId8"/>
    <p:sldId id="328" r:id="rId9"/>
    <p:sldId id="311" r:id="rId10"/>
    <p:sldId id="332" r:id="rId11"/>
    <p:sldId id="324" r:id="rId12"/>
    <p:sldId id="314" r:id="rId13"/>
    <p:sldId id="33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6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BCC23-FFC4-456C-AA4B-329129273483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D2CA8-C0B2-4CBA-B021-954627A12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92F67-1100-4328-AD4E-2509DFABBABF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904CF-5FCC-4AFC-8F27-7B969680D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E8208-EAA1-46FF-A792-B1DB0EB203F4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FC0FE-2257-4585-B9B0-FB8A838E4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65E9BBF-3681-45EB-9791-B03600560D1E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0333352-C099-4C04-8346-D29DEE388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231A4-3618-4F1F-9555-128711D0C436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75BCE-8691-49D9-81DC-95A580B175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ED055-AA36-4F50-AFCF-2E23837EA729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9E69A-5884-4C9B-BF26-7AC380356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A4D6F-408C-436A-A953-92BF37F9D051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59A5A-CBE3-4BBA-B2AB-CB4E2576A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A531CBA-A32F-4D33-9D96-C335FF4D8EFC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7B2A0FC-A16E-40A4-92C0-53DA15EA5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0EDDB-7D48-4E8E-B4D7-90183DFDFFD3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1F18B-C678-4663-8CF0-4AE0A3C6D3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471E954-09E5-42DF-A780-DF6D5797D226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311520F-1D7B-4153-91DB-3A685CB8FE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300BBB3-10C1-4919-82D0-6008B9E71380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FC9C1B3-47CF-4E7F-BE9E-287D4D867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7DAE48-7015-429A-B048-F7E4764142A7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C92531-E682-43E1-B772-4595424CE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79" r:id="rId4"/>
    <p:sldLayoutId id="2147483680" r:id="rId5"/>
    <p:sldLayoutId id="2147483687" r:id="rId6"/>
    <p:sldLayoutId id="2147483681" r:id="rId7"/>
    <p:sldLayoutId id="2147483688" r:id="rId8"/>
    <p:sldLayoutId id="2147483689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\\Tata\(d)%20movi\!!!Festival\__Temp\_633398\&#1055;&#1088;&#1077;&#1079;&#1077;&#1085;&#1090;&#1072;&#1094;&#1080;&#1103;%201.%20ppt\&#1050;&#1086;&#1084;&#1072;&#1088;.wav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7.png"/><Relationship Id="rId2" Type="http://schemas.openxmlformats.org/officeDocument/2006/relationships/audio" Target="file:///\\Tata\(d)%20movi\!!!Festival\__Temp\_633398\&#1055;&#1088;&#1077;&#1079;&#1077;&#1085;&#1090;&#1072;&#1094;&#1080;&#1103;%201.%20ppt\&#1057;.mp3" TargetMode="External"/><Relationship Id="rId1" Type="http://schemas.openxmlformats.org/officeDocument/2006/relationships/audio" Target="file:///\\Tata\(d)%20movi\!!!Festival\__Temp\_633398\&#1055;&#1088;&#1077;&#1079;&#1077;&#1085;&#1090;&#1072;&#1094;&#1080;&#1103;%201.%20ppt\&#1047;.mp3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\\Tata\(d)%20movi\!!!Festival\__Temp\_633398\&#1055;&#1088;&#1077;&#1079;&#1077;&#1085;&#1090;&#1072;&#1094;&#1080;&#1103;%201.%20ppt\&#1050;&#1072;&#1087;&#1072;&#1077;&#1090;%20&#1074;&#1086;&#1076;&#1072;.mp3" TargetMode="Externa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913" y="765175"/>
            <a:ext cx="7054850" cy="31019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8E0000"/>
                </a:solidFill>
              </a:rPr>
              <a:t>Дифференциация </a:t>
            </a:r>
            <a:br>
              <a:rPr lang="ru-RU" sz="4000" dirty="0" smtClean="0">
                <a:solidFill>
                  <a:srgbClr val="8E0000"/>
                </a:solidFill>
              </a:rPr>
            </a:br>
            <a:r>
              <a:rPr lang="ru-RU" sz="4000" dirty="0" smtClean="0">
                <a:solidFill>
                  <a:srgbClr val="8E0000"/>
                </a:solidFill>
              </a:rPr>
              <a:t>З – С </a:t>
            </a:r>
            <a:br>
              <a:rPr lang="ru-RU" sz="4000" dirty="0" smtClean="0">
                <a:solidFill>
                  <a:srgbClr val="8E0000"/>
                </a:solidFill>
              </a:rPr>
            </a:br>
            <a:r>
              <a:rPr lang="ru-RU" sz="4000" dirty="0" smtClean="0">
                <a:solidFill>
                  <a:srgbClr val="8E0000"/>
                </a:solidFill>
              </a:rPr>
              <a:t>в слогах и словах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3860800"/>
            <a:ext cx="6172200" cy="2514600"/>
          </a:xfrm>
        </p:spPr>
        <p:txBody>
          <a:bodyPr>
            <a:normAutofit lnSpcReduction="10000"/>
          </a:bodyPr>
          <a:lstStyle/>
          <a:p>
            <a:pPr algn="r" eaLnBrk="1" fontAlgn="auto" hangingPunct="1">
              <a:lnSpc>
                <a:spcPct val="11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ru-RU" sz="2400" b="0" i="1" dirty="0" smtClean="0">
                <a:solidFill>
                  <a:schemeClr val="tx1"/>
                </a:solidFill>
                <a:latin typeface="Calibri" pitchFamily="34" charset="0"/>
              </a:rPr>
              <a:t>Разработчик: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algn="r" eaLnBrk="1" fontAlgn="auto" hangingPunct="1">
              <a:lnSpc>
                <a:spcPct val="11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учитель – логопед </a:t>
            </a:r>
            <a:b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МБОУ СОШ № 182</a:t>
            </a:r>
            <a:b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г. Новосибирска</a:t>
            </a:r>
            <a:b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Горшкова Марина Николаевна</a:t>
            </a:r>
            <a:b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</a:br>
            <a:endParaRPr lang="ru-RU" sz="2400" dirty="0" smtClean="0"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7467600" cy="1066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Правописание слов с сомнительными согласными З – С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18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268413"/>
            <a:ext cx="8359775" cy="484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Рефлексия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E:\мои документы\Логопедов\Горшкова М.Н\Статьи 2\Мои публикации\1 сентября\Статья за 2012-2013г\Картинки для презентации. Сжать\Для всех  презентаций\gggggg7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2276475"/>
            <a:ext cx="2700337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E:\мои документы\Логопедов\Горшкова М.Н\Статьи 2\Мои публикации\1 сентября\Статья за 2012-2013г\Картинки для презентации. Сжать\Для всех  презентаций\gggggg8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133600"/>
            <a:ext cx="2376488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Прямоугольник 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3138" y="854075"/>
            <a:ext cx="4962525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Прямоугольник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7163" y="2139950"/>
            <a:ext cx="6132512" cy="385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E:\мои документы\Логопедов\Горшкова М.Н\Статьи 2\Мои публикации\1 сентября\Статья за 2012-2013г\Картинки для презентации. Сжать\Для всех  презентаций\gggggg5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1976438"/>
            <a:ext cx="2376488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746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765175"/>
            <a:ext cx="7993063" cy="5708650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Список литературы из которой взяты картинки: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>
                <a:cs typeface="Times New Roman" pitchFamily="18" charset="0"/>
              </a:rPr>
              <a:t>Времена года. –  М., 2010. – 64 с.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err="1" smtClean="0">
                <a:cs typeface="Times New Roman" pitchFamily="18" charset="0"/>
              </a:rPr>
              <a:t>Давлетбаева</a:t>
            </a:r>
            <a:r>
              <a:rPr lang="ru-RU" sz="2000" dirty="0" smtClean="0">
                <a:cs typeface="Times New Roman" pitchFamily="18" charset="0"/>
              </a:rPr>
              <a:t> Р.Г. и другие. Русский язык . –  Уфа, 2008. – 152 с.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/>
              <a:t>Жукова О.С. Букварь</a:t>
            </a:r>
            <a:r>
              <a:rPr lang="ru-RU" sz="2000" dirty="0" smtClean="0">
                <a:cs typeface="Times New Roman" pitchFamily="18" charset="0"/>
              </a:rPr>
              <a:t>. –  СПб., 2005. – 144 с.</a:t>
            </a:r>
            <a:endParaRPr lang="ru-RU" sz="2000" dirty="0" smtClean="0"/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/>
              <a:t>Жукова Н.С. Уроки логопедии. Исправление нарушений речи</a:t>
            </a:r>
            <a:r>
              <a:rPr lang="ru-RU" sz="2000" dirty="0" smtClean="0">
                <a:cs typeface="Times New Roman" pitchFamily="18" charset="0"/>
              </a:rPr>
              <a:t> . –  М., 2007. – 120 с.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>
                <a:cs typeface="Times New Roman" pitchFamily="18" charset="0"/>
              </a:rPr>
              <a:t>Мезенцева М. М. Логопедия в картинках . –  М., 2011. – 192 с.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>
                <a:cs typeface="Times New Roman" pitchFamily="18" charset="0"/>
              </a:rPr>
              <a:t>Ракитина В.А. Предупреждение нарушений чтения и письма младшего школьного возраста: в 3 </a:t>
            </a:r>
            <a:r>
              <a:rPr lang="ru-RU" sz="2000" dirty="0" err="1" smtClean="0">
                <a:cs typeface="Times New Roman" pitchFamily="18" charset="0"/>
              </a:rPr>
              <a:t>вып</a:t>
            </a:r>
            <a:r>
              <a:rPr lang="ru-RU" sz="2000" dirty="0" smtClean="0">
                <a:cs typeface="Times New Roman" pitchFamily="18" charset="0"/>
              </a:rPr>
              <a:t>. </a:t>
            </a:r>
            <a:r>
              <a:rPr lang="ru-RU" sz="2000" dirty="0" err="1" smtClean="0">
                <a:cs typeface="Times New Roman" pitchFamily="18" charset="0"/>
              </a:rPr>
              <a:t>Вып</a:t>
            </a:r>
            <a:r>
              <a:rPr lang="ru-RU" sz="2000" dirty="0" smtClean="0">
                <a:cs typeface="Times New Roman" pitchFamily="18" charset="0"/>
              </a:rPr>
              <a:t> 1. –  М., 2008. – 140 с.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/>
              <a:t>Скворцова И.В. Программа развития и обучения дошкольника. 100 логопедических игр</a:t>
            </a:r>
            <a:r>
              <a:rPr lang="ru-RU" sz="2000" dirty="0" smtClean="0">
                <a:cs typeface="Times New Roman" pitchFamily="18" charset="0"/>
              </a:rPr>
              <a:t> . –  СПб.; М., 2005. – 240 с. 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err="1" smtClean="0">
                <a:cs typeface="Times New Roman" pitchFamily="18" charset="0"/>
              </a:rPr>
              <a:t>Сынбулатова</a:t>
            </a:r>
            <a:r>
              <a:rPr lang="ru-RU" sz="2000" dirty="0" smtClean="0">
                <a:cs typeface="Times New Roman" pitchFamily="18" charset="0"/>
              </a:rPr>
              <a:t> Ф.Ш. и др. Букварь . –  Уфа, 2010. – 152 с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sz="2000" dirty="0" smtClean="0">
              <a:cs typeface="Times New Roman" pitchFamily="18" charset="0"/>
            </a:endParaRP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sz="2000" dirty="0" smtClean="0">
              <a:cs typeface="Times New Roman" pitchFamily="18" charset="0"/>
            </a:endParaRP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>
              <a:cs typeface="Times New Roman" pitchFamily="18" charset="0"/>
            </a:endParaRP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>
              <a:cs typeface="Times New Roman" pitchFamily="18" charset="0"/>
            </a:endParaRP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/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>
              <a:cs typeface="Times New Roman" pitchFamily="18" charset="0"/>
            </a:endParaRPr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Прямоугольник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4550" y="669925"/>
            <a:ext cx="5273675" cy="560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9950" y="3565525"/>
            <a:ext cx="5151438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E:\мои документы\Логопедов\Горшкова М.Н\Статьи 2\Мои публикации\1 сентября\Статья за 2012-2013г\Картинки для презентации. Сжать\Для всех  презентаций\gggggg6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1844675"/>
            <a:ext cx="223202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Наши новые друзья Заяц и Лиса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E:\мои документы\Логопедов\Горшкова М.Н\Статьи 2\Мои публикации\1 сентября\Статья за 2012-2013г\Картинки для презентации. Сжать\Для всех  презентаций\gggggg3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557338"/>
            <a:ext cx="338455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E:\мои документы\Логопедов\Горшкова М.Н\Статьи 2\Мои публикации\1 сентября\Статья за 2012-2013г\Картинки для презентации. Сжать\Для всех  презентаций\gggggg4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2924175"/>
            <a:ext cx="1862138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19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«Отгадай ребус»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21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908050"/>
            <a:ext cx="2563813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22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3924300"/>
            <a:ext cx="3240087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27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4292600"/>
            <a:ext cx="2952750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28.t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1341438"/>
            <a:ext cx="26130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Артикуляция и звучание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звуков З – С</a:t>
            </a:r>
            <a:endParaRPr lang="ru-RU" dirty="0"/>
          </a:p>
        </p:txBody>
      </p:sp>
      <p:pic>
        <p:nvPicPr>
          <p:cNvPr id="5122" name="Picture 2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25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2205038"/>
            <a:ext cx="2208213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26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2422525"/>
            <a:ext cx="2808288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Комар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700338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0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4921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457200" y="908050"/>
            <a:ext cx="3657600" cy="132080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З – звонкий, произносится при помощи голоса и шума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343400" y="908050"/>
            <a:ext cx="3657600" cy="132080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С – глухой, произносится только при помощи шума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E:\мои документы\Логопедов\Горшкова М.Н\Статьи 2\Мои публикации\1 сентября\Статья за 2012-2013г\Картинки для презентации. Сжать\Для всех  презентаций\gggggg1.tif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68313" y="2708275"/>
            <a:ext cx="3240087" cy="3816350"/>
          </a:xfrm>
        </p:spPr>
      </p:pic>
      <p:pic>
        <p:nvPicPr>
          <p:cNvPr id="1027" name="Picture 3" descr="E:\мои документы\Логопедов\Горшкова М.Н\Статьи 2\Мои публикации\1 сентября\Статья за 2012-2013г\Картинки для презентации. Сжать\Для всех  презентаций\gggggg2.ti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3851275" y="2492375"/>
            <a:ext cx="3886200" cy="3960813"/>
          </a:xfrm>
        </p:spPr>
      </p:pic>
      <p:pic>
        <p:nvPicPr>
          <p:cNvPr id="9" name="З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268538" y="2276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6011863" y="2276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784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9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Помогите Снеговику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собрать буквы алфавита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179388" y="1484313"/>
            <a:ext cx="25209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>
                <a:latin typeface="Century Schoolbook" pitchFamily="18" charset="0"/>
              </a:rPr>
              <a:t>за – са – за </a:t>
            </a:r>
          </a:p>
          <a:p>
            <a:r>
              <a:rPr lang="ru-RU" sz="3000">
                <a:latin typeface="Century Schoolbook" pitchFamily="18" charset="0"/>
              </a:rPr>
              <a:t>зо – со – зо </a:t>
            </a:r>
          </a:p>
          <a:p>
            <a:r>
              <a:rPr lang="ru-RU" sz="3000">
                <a:latin typeface="Century Schoolbook" pitchFamily="18" charset="0"/>
              </a:rPr>
              <a:t>зу – су – зу </a:t>
            </a:r>
          </a:p>
          <a:p>
            <a:r>
              <a:rPr lang="ru-RU" sz="3000">
                <a:latin typeface="Century Schoolbook" pitchFamily="18" charset="0"/>
              </a:rPr>
              <a:t>зы – сы – зы</a:t>
            </a:r>
          </a:p>
          <a:p>
            <a:endParaRPr lang="ru-RU" sz="3000">
              <a:latin typeface="Century Schoolbook" pitchFamily="18" charset="0"/>
            </a:endParaRPr>
          </a:p>
          <a:p>
            <a:r>
              <a:rPr lang="ru-RU" sz="3000">
                <a:latin typeface="Century Schoolbook" pitchFamily="18" charset="0"/>
              </a:rPr>
              <a:t>са – за – са</a:t>
            </a:r>
          </a:p>
          <a:p>
            <a:r>
              <a:rPr lang="ru-RU" sz="3000">
                <a:latin typeface="Century Schoolbook" pitchFamily="18" charset="0"/>
              </a:rPr>
              <a:t>со – зо – со </a:t>
            </a:r>
          </a:p>
          <a:p>
            <a:r>
              <a:rPr lang="ru-RU" sz="3000">
                <a:latin typeface="Century Schoolbook" pitchFamily="18" charset="0"/>
              </a:rPr>
              <a:t>су – зу – су </a:t>
            </a:r>
          </a:p>
          <a:p>
            <a:r>
              <a:rPr lang="ru-RU" sz="3000">
                <a:latin typeface="Century Schoolbook" pitchFamily="18" charset="0"/>
              </a:rPr>
              <a:t>сы – зы – сы</a:t>
            </a:r>
          </a:p>
        </p:txBody>
      </p:sp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6084888" y="1557338"/>
            <a:ext cx="2554287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>
                <a:latin typeface="Century Schoolbook" pitchFamily="18" charset="0"/>
              </a:rPr>
              <a:t>ас – аз – ас </a:t>
            </a:r>
          </a:p>
          <a:p>
            <a:r>
              <a:rPr lang="ru-RU" sz="3000">
                <a:latin typeface="Century Schoolbook" pitchFamily="18" charset="0"/>
              </a:rPr>
              <a:t>ос – оз – ос </a:t>
            </a:r>
          </a:p>
          <a:p>
            <a:r>
              <a:rPr lang="ru-RU" sz="3000">
                <a:latin typeface="Century Schoolbook" pitchFamily="18" charset="0"/>
              </a:rPr>
              <a:t>ус – уз – ус </a:t>
            </a:r>
          </a:p>
          <a:p>
            <a:r>
              <a:rPr lang="ru-RU" sz="3000">
                <a:latin typeface="Century Schoolbook" pitchFamily="18" charset="0"/>
              </a:rPr>
              <a:t>ыс – ыз – ыс</a:t>
            </a:r>
          </a:p>
          <a:p>
            <a:endParaRPr lang="ru-RU" sz="3000">
              <a:latin typeface="Century Schoolbook" pitchFamily="18" charset="0"/>
            </a:endParaRPr>
          </a:p>
          <a:p>
            <a:r>
              <a:rPr lang="ru-RU" sz="3000">
                <a:latin typeface="Century Schoolbook" pitchFamily="18" charset="0"/>
              </a:rPr>
              <a:t>аз – ас – ас </a:t>
            </a:r>
          </a:p>
          <a:p>
            <a:r>
              <a:rPr lang="ru-RU" sz="3000">
                <a:latin typeface="Century Schoolbook" pitchFamily="18" charset="0"/>
              </a:rPr>
              <a:t>оз – ос – оз </a:t>
            </a:r>
          </a:p>
          <a:p>
            <a:r>
              <a:rPr lang="ru-RU" sz="3000">
                <a:latin typeface="Century Schoolbook" pitchFamily="18" charset="0"/>
              </a:rPr>
              <a:t>уз – ус – уз </a:t>
            </a:r>
          </a:p>
          <a:p>
            <a:r>
              <a:rPr lang="ru-RU" sz="3000">
                <a:latin typeface="Century Schoolbook" pitchFamily="18" charset="0"/>
              </a:rPr>
              <a:t>ыз – ыс – ыз </a:t>
            </a:r>
          </a:p>
        </p:txBody>
      </p:sp>
      <p:pic>
        <p:nvPicPr>
          <p:cNvPr id="2050" name="Picture 2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17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1341438"/>
            <a:ext cx="3275012" cy="487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Капает в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156325" y="112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5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0825" y="1412875"/>
            <a:ext cx="23574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РУСАК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348038" y="1412875"/>
            <a:ext cx="21431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ГУСАК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156325" y="1412875"/>
            <a:ext cx="20208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РЫСАК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55650" y="2997200"/>
            <a:ext cx="13541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СОК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51275" y="2997200"/>
            <a:ext cx="12541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СОМ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659563" y="2924175"/>
            <a:ext cx="12287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СОН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39750" y="4652963"/>
            <a:ext cx="16335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ОСА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68313" y="6308725"/>
            <a:ext cx="19224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ГВОЗДИ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4140200" y="4652963"/>
            <a:ext cx="7953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КОСА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3979863" y="6308725"/>
            <a:ext cx="10779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ГРОЗДИ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6916738" y="4652963"/>
            <a:ext cx="819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ЛИСА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6788150" y="6237288"/>
            <a:ext cx="10683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Century Schoolbook" pitchFamily="18" charset="0"/>
              </a:rPr>
              <a:t>ГРУЗДИ</a:t>
            </a:r>
          </a:p>
        </p:txBody>
      </p:sp>
      <p:pic>
        <p:nvPicPr>
          <p:cNvPr id="1026" name="Picture 2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1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4941888"/>
            <a:ext cx="16875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4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0"/>
            <a:ext cx="174307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5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0"/>
            <a:ext cx="18176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6.t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0"/>
            <a:ext cx="16494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7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5650" y="1700213"/>
            <a:ext cx="16065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8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35375" y="1700213"/>
            <a:ext cx="17176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9.t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1700213"/>
            <a:ext cx="17018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12.t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4213" y="3284538"/>
            <a:ext cx="1584325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13.t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35375" y="3284538"/>
            <a:ext cx="1657350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14.t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00788" y="3213100"/>
            <a:ext cx="1871662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15.tif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11188" y="4941888"/>
            <a:ext cx="1728787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16.ti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724275" y="4954588"/>
            <a:ext cx="1584325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0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8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4000"/>
                            </p:stCondLst>
                            <p:childTnLst>
                              <p:par>
                                <p:cTn id="1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60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9" grpId="0"/>
      <p:bldP spid="21" grpId="0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tx1"/>
                </a:solidFill>
              </a:rPr>
              <a:t>Физкультурная минутка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«Редис, морковь и огурец»</a:t>
            </a:r>
            <a:endParaRPr lang="ru-RU" dirty="0"/>
          </a:p>
        </p:txBody>
      </p:sp>
      <p:pic>
        <p:nvPicPr>
          <p:cNvPr id="6146" name="Picture 2" descr="E:\мои документы\Логопедов\Горшкова М.Н\Статьи 2\Мои публикации\1 сентября\Статья за 2012-2013г\Картинки для презентации. Сжать\Картинки для презентации 1\gggggg29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824038"/>
            <a:ext cx="5400675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565</TotalTime>
  <Words>219</Words>
  <Application>Microsoft Office PowerPoint</Application>
  <PresentationFormat>Экран (4:3)</PresentationFormat>
  <Paragraphs>56</Paragraphs>
  <Slides>13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13</vt:i4>
      </vt:variant>
    </vt:vector>
  </HeadingPairs>
  <TitlesOfParts>
    <vt:vector size="26" baseType="lpstr">
      <vt:lpstr>Arial</vt:lpstr>
      <vt:lpstr>Century Schoolbook</vt:lpstr>
      <vt:lpstr>Wingdings</vt:lpstr>
      <vt:lpstr>Wingdings 2</vt:lpstr>
      <vt:lpstr>Calibri</vt:lpstr>
      <vt:lpstr>Times New Roman</vt:lpstr>
      <vt:lpstr>Эркер</vt:lpstr>
      <vt:lpstr>Эркер</vt:lpstr>
      <vt:lpstr>Эркер</vt:lpstr>
      <vt:lpstr>Эркер</vt:lpstr>
      <vt:lpstr>Эркер</vt:lpstr>
      <vt:lpstr>Эркер</vt:lpstr>
      <vt:lpstr>Эркер</vt:lpstr>
      <vt:lpstr>ДИФФЕРЕНЦИАЦИЯ  З – С  В СЛОГАХ И СЛОВАХ </vt:lpstr>
      <vt:lpstr>Слайд 2</vt:lpstr>
      <vt:lpstr>НАШИ НОВЫЕ ДРУЗЬЯ ЗАЯЦ И ЛИСА</vt:lpstr>
      <vt:lpstr>«ОТГАДАЙ РЕБУС»</vt:lpstr>
      <vt:lpstr>АРТИКУЛЯЦИЯ И ЗВУЧАНИЕ  ЗВУКОВ З – С</vt:lpstr>
      <vt:lpstr>Слайд 6</vt:lpstr>
      <vt:lpstr>ПОМОГИТЕ СНЕГОВИКУ  СОБРАТЬ БУКВЫ АЛФАВИТА </vt:lpstr>
      <vt:lpstr>Слайд 8</vt:lpstr>
      <vt:lpstr>ФИЗКУЛЬТУРНАЯ МИНУТКА «РЕДИС, МОРКОВЬ И ОГУРЕЦ»</vt:lpstr>
      <vt:lpstr>ПРАВОПИСАНИЕ СЛОВ С СОМНИТЕЛЬНЫМИ СОГЛАСНЫМИ З – С</vt:lpstr>
      <vt:lpstr>РЕФЛЕКСИЯ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Дифферецциация звуков З – С  </dc:title>
  <cp:lastModifiedBy>Adel</cp:lastModifiedBy>
  <cp:revision>344</cp:revision>
  <dcterms:modified xsi:type="dcterms:W3CDTF">2013-03-26T20:06:24Z</dcterms:modified>
</cp:coreProperties>
</file>