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8" r:id="rId2"/>
    <p:sldMasterId id="2147483690" r:id="rId3"/>
    <p:sldMasterId id="2147483704" r:id="rId4"/>
    <p:sldMasterId id="2147483706" r:id="rId5"/>
    <p:sldMasterId id="2147483720" r:id="rId6"/>
  </p:sldMasterIdLst>
  <p:notesMasterIdLst>
    <p:notesMasterId r:id="rId31"/>
  </p:notesMasterIdLst>
  <p:handoutMasterIdLst>
    <p:handoutMasterId r:id="rId32"/>
  </p:handoutMasterIdLst>
  <p:sldIdLst>
    <p:sldId id="308" r:id="rId7"/>
    <p:sldId id="256" r:id="rId8"/>
    <p:sldId id="265" r:id="rId9"/>
    <p:sldId id="269" r:id="rId10"/>
    <p:sldId id="258" r:id="rId11"/>
    <p:sldId id="279" r:id="rId12"/>
    <p:sldId id="259" r:id="rId13"/>
    <p:sldId id="260" r:id="rId14"/>
    <p:sldId id="264" r:id="rId15"/>
    <p:sldId id="272" r:id="rId16"/>
    <p:sldId id="263" r:id="rId17"/>
    <p:sldId id="271" r:id="rId18"/>
    <p:sldId id="261" r:id="rId19"/>
    <p:sldId id="273" r:id="rId20"/>
    <p:sldId id="274" r:id="rId21"/>
    <p:sldId id="275" r:id="rId22"/>
    <p:sldId id="276" r:id="rId23"/>
    <p:sldId id="277" r:id="rId24"/>
    <p:sldId id="278" r:id="rId25"/>
    <p:sldId id="266" r:id="rId26"/>
    <p:sldId id="262" r:id="rId27"/>
    <p:sldId id="267" r:id="rId28"/>
    <p:sldId id="305" r:id="rId29"/>
    <p:sldId id="303" r:id="rId3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8000"/>
    <a:srgbClr val="33CC33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35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488FB-2CF6-4A80-A094-1E9A214AA076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BBD31-BDD6-441A-BE6B-A3F59D674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78352-C010-4B23-844F-374B62B647C3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1C26B-1DDF-4D61-9E04-FC1833E31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1C26B-1DDF-4D61-9E04-FC1833E3144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172200"/>
            <a:ext cx="914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914400" y="6172200"/>
            <a:ext cx="5562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96200" y="6172200"/>
            <a:ext cx="533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27315-DA5E-43C7-9A05-69948A07D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172200"/>
            <a:ext cx="914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914400" y="6172200"/>
            <a:ext cx="5562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96200" y="6172200"/>
            <a:ext cx="533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013AD-6F7A-43EB-989C-3BC03C1B3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172200"/>
            <a:ext cx="914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914400" y="6172200"/>
            <a:ext cx="5562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96200" y="6172200"/>
            <a:ext cx="5334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8FB5C-A78E-4E97-9944-921DAA2A54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7" r:id="rId2"/>
    <p:sldLayoutId id="2147484498" r:id="rId3"/>
    <p:sldLayoutId id="2147484499" r:id="rId4"/>
    <p:sldLayoutId id="2147484500" r:id="rId5"/>
    <p:sldLayoutId id="2147484501" r:id="rId6"/>
    <p:sldLayoutId id="2147484502" r:id="rId7"/>
    <p:sldLayoutId id="2147484503" r:id="rId8"/>
    <p:sldLayoutId id="2147484504" r:id="rId9"/>
    <p:sldLayoutId id="2147484529" r:id="rId10"/>
    <p:sldLayoutId id="2147484530" r:id="rId11"/>
    <p:sldLayoutId id="2147484505" r:id="rId12"/>
    <p:sldLayoutId id="2147484531" r:id="rId13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white rectangle.png"/>
          <p:cNvPicPr>
            <a:picLocks noChangeAspect="1"/>
          </p:cNvPicPr>
          <p:nvPr/>
        </p:nvPicPr>
        <p:blipFill>
          <a:blip r:embed="rId4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6" r:id="rId1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32" r:id="rId10"/>
    <p:sldLayoutId id="2147484533" r:id="rId11"/>
    <p:sldLayoutId id="2147484516" r:id="rId12"/>
    <p:sldLayoutId id="2147484534" r:id="rId13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white rectangle.png"/>
          <p:cNvPicPr>
            <a:picLocks noChangeAspect="1"/>
          </p:cNvPicPr>
          <p:nvPr/>
        </p:nvPicPr>
        <p:blipFill>
          <a:blip r:embed="rId4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100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7" r:id="rId1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18" r:id="rId1"/>
    <p:sldLayoutId id="2147484519" r:id="rId2"/>
    <p:sldLayoutId id="2147484520" r:id="rId3"/>
    <p:sldLayoutId id="2147484521" r:id="rId4"/>
    <p:sldLayoutId id="2147484522" r:id="rId5"/>
    <p:sldLayoutId id="2147484523" r:id="rId6"/>
    <p:sldLayoutId id="2147484524" r:id="rId7"/>
    <p:sldLayoutId id="2147484525" r:id="rId8"/>
    <p:sldLayoutId id="2147484526" r:id="rId9"/>
    <p:sldLayoutId id="2147484535" r:id="rId10"/>
    <p:sldLayoutId id="2147484536" r:id="rId11"/>
    <p:sldLayoutId id="2147484527" r:id="rId12"/>
    <p:sldLayoutId id="2147484537" r:id="rId13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white rectangle.png"/>
          <p:cNvPicPr>
            <a:picLocks noChangeAspect="1"/>
          </p:cNvPicPr>
          <p:nvPr/>
        </p:nvPicPr>
        <p:blipFill>
          <a:blip r:embed="rId4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</p:sldLayoutIdLst>
  <p:transition spd="slow">
    <p:fade thruBlk="1"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36.xml"/><Relationship Id="rId1" Type="http://schemas.openxmlformats.org/officeDocument/2006/relationships/audio" Target="file:///C:\Documents%20and%20Settings\&#1085;&#1080;&#1082;&#1080;&#1090;&#1072;\&#1056;&#1072;&#1073;&#1086;&#1095;&#1080;&#1081;%20&#1089;&#1090;&#1086;&#1083;\&#1059;&#1095;&#1080;&#1090;&#1077;&#1083;&#1100;\&#1053;&#1086;&#1074;&#1072;&#1103;%20&#1087;&#1072;&#1087;&#1082;&#1072;\&#1053;&#1086;&#1074;&#1072;&#1103;%20&#1087;&#1072;&#1087;&#1082;&#1072;\&#1055;&#1088;&#1080;&#1083;&#1086;&#1078;&#1077;&#1085;&#1080;&#1077;%201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Relationship Id="rId6" Type="http://schemas.openxmlformats.org/officeDocument/2006/relationships/hyperlink" Target="&#1055;&#1088;&#1077;&#1079;&#1077;&#1085;&#1090;&#1072;&#1094;&#1080;&#1103;%202.pptx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36.xml"/><Relationship Id="rId1" Type="http://schemas.openxmlformats.org/officeDocument/2006/relationships/audio" Target="file:///C:\Documents%20and%20Settings\&#1085;&#1080;&#1082;&#1080;&#1090;&#1072;\&#1056;&#1072;&#1073;&#1086;&#1095;&#1080;&#1081;%20&#1089;&#1090;&#1086;&#1083;\&#1059;&#1095;&#1080;&#1090;&#1077;&#1083;&#1100;\&#1053;&#1086;&#1074;&#1072;&#1103;%20&#1087;&#1072;&#1087;&#1082;&#1072;\&#1053;&#1086;&#1074;&#1072;&#1103;%20&#1087;&#1072;&#1087;&#1082;&#1072;\&#1055;&#1088;&#1080;&#1083;&#1086;&#1078;&#1077;&#1085;&#1080;&#1077;%202.mp3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6172200"/>
            <a:ext cx="7043738" cy="461963"/>
          </a:xfrm>
        </p:spPr>
        <p:txBody>
          <a:bodyPr/>
          <a:lstStyle/>
          <a:p>
            <a:pPr algn="r">
              <a:defRPr/>
            </a:pPr>
            <a:r>
              <a:rPr lang="ru-RU" sz="2000" b="1" dirty="0" smtClean="0"/>
              <a:t>Автор : </a:t>
            </a:r>
            <a:r>
              <a:rPr lang="ru-RU" sz="2000" dirty="0" smtClean="0"/>
              <a:t>Шипякова Оксана Петровна, учитель истории, обществознания, МХК.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33600" y="228600"/>
            <a:ext cx="5445401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Отдел образования администрации Нелидовского района Тверской области</a:t>
            </a:r>
            <a:endParaRPr kumimoji="0" lang="ru-RU" sz="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Муниципальное бюджетное общеобразовательное учреждение</a:t>
            </a:r>
            <a:endParaRPr kumimoji="0" lang="ru-RU" sz="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средняя общеобразовательная школа №3 (Школа №3)</a:t>
            </a:r>
            <a:endParaRPr kumimoji="0" lang="ru-RU" sz="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172527, </a:t>
            </a: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Тверская область, г. Нелидово, улица Правды, дом </a:t>
            </a:r>
            <a:r>
              <a:rPr kumimoji="0" lang="en-US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17, </a:t>
            </a: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тел (</a:t>
            </a:r>
            <a:r>
              <a:rPr kumimoji="0" lang="en-US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48266) </a:t>
            </a:r>
            <a:r>
              <a:rPr kumimoji="0" lang="ru-RU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тел (</a:t>
            </a:r>
            <a:r>
              <a:rPr kumimoji="0" lang="en-US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48266) 52753, 52435</a:t>
            </a:r>
            <a:endParaRPr kumimoji="0" lang="en-US" sz="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E-mail:  nelshkola3@mail.ru; http://nelshkola3.narod.ru </a:t>
            </a:r>
            <a:endParaRPr kumimoji="0" lang="en-US" sz="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Arial" pitchFamily="34" charset="0"/>
              </a:rPr>
              <a:t> </a:t>
            </a:r>
            <a:endParaRPr kumimoji="0" lang="en-US" sz="1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752600"/>
            <a:ext cx="8478838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Сосновый бор. Мачтовый лес в Вятской губернии 1872 117х165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3407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никита\Рабочий стол\Новая папка (2)\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5730875"/>
            <a:ext cx="3724276" cy="1127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ШИШКИН Иван - Рожь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8704263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никита\Рабочий стол\Новая папка (2)\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5486400"/>
            <a:ext cx="2481263" cy="1133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ШИШКИН Иван - «Среди долины ровныя…». 200 русских живописце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33400"/>
            <a:ext cx="847883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илож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33400" y="762000"/>
            <a:ext cx="304800" cy="304800"/>
          </a:xfrm>
          <a:prstGeom prst="rect">
            <a:avLst/>
          </a:prstGeom>
        </p:spPr>
      </p:pic>
      <p:pic>
        <p:nvPicPr>
          <p:cNvPr id="3074" name="Picture 2" descr="C:\Documents and Settings\никита\Рабочий стол\Новая папка (2)\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5724525"/>
            <a:ext cx="5345113" cy="1133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2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4600" y="228600"/>
            <a:ext cx="4191000" cy="605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AutoShape 8" descr="Иван Иванович Шишкин. &quot;На севере диком ...&quot;. 1891 г. Киевский государственный музей русского искусства, Киев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34" name="AutoShape 10" descr="Иван Иванович Шишкин. &quot;На севере диком ...&quot;. 1891 г. Киевский государственный музей русского искусства, Киев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098" name="Picture 2" descr="C:\Documents and Settings\никита\Рабочий стол\Новая папка (2)\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5735637"/>
            <a:ext cx="5534025" cy="11223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/>
      <p:bldP spid="522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Разливы рек, подобные морям 1890 49х71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12775"/>
            <a:ext cx="8153400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никита\Рабочий стол\Новая папка (2)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5711825"/>
            <a:ext cx="7216776" cy="1146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5" descr="ШИШКИН Иван - Лесные дали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177212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никита\Рабочий стол\Новая папка (2)\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5589587"/>
            <a:ext cx="3925888" cy="12684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6" descr="http://www.museum-online.ru/include/func/r_pic.php?type=3&amp;id=37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772400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Documents and Settings\никита\Рабочий стол\Новая папка (2)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5553075"/>
            <a:ext cx="3498850" cy="1304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1" descr="ШИШКИН Иван - Дождь в дубовом лесу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85800"/>
            <a:ext cx="8397875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5" descr="http://gallerix.ru/fullpic/8ded769fdad89fb1163cff79bdb66f68/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27" name="AutoShape 7" descr="http://gallerix.ru/fullpic/8ded769fdad89fb1163cff79bdb66f68/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0" name="Picture 2" descr="C:\Documents and Settings\никита\Рабочий стол\Новая папка (2)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5681662"/>
            <a:ext cx="5583238" cy="1176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7" descr="Сосны. освещённые солнцем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04800"/>
            <a:ext cx="4585039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никита\Рабочий стол\Новая папка (2)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5943600"/>
            <a:ext cx="5980113" cy="1127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5" descr="ШИШКИН Иван - Зима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85800"/>
            <a:ext cx="8610600" cy="526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Documents and Settings\никита\Рабочий стол\Новая папка (2)\Рисунок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5205412"/>
            <a:ext cx="3584575" cy="16525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File:Ivan Shishkin restoration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6250" t="3380" b="17738"/>
          <a:stretch>
            <a:fillRect/>
          </a:stretch>
        </p:blipFill>
        <p:spPr bwMode="auto">
          <a:xfrm>
            <a:off x="1981200" y="0"/>
            <a:ext cx="5355771" cy="624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17412" name="Picture 3" descr="C:\Documents and Settings\никита\Рабочий стол\моя\0_781ed_cf2eb041_L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87700" y="6172200"/>
            <a:ext cx="76517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C:\Documents and Settings\никита\Рабочий стол\моя\0_77dc6_103ff7f5_M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3245018">
            <a:off x="3470275" y="6146800"/>
            <a:ext cx="5937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35400"/>
            <a:ext cx="91440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191000" y="6257925"/>
            <a:ext cx="1449388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hlinkClick r:id="rId6" action="ppaction://hlinkpres?slideindex=1&amp;slidetitle="/>
              </a:rPr>
              <a:t>Слайд-шоу</a:t>
            </a:r>
            <a:endParaRPr lang="ru-RU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Шишкин, Иван - Утро в сосновом бору (1889, ГТГ). Часть 14, гостевая коллекция, картины в высоком разрешен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000"/>
            <a:ext cx="91440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Documents and Settings\никита\Рабочий стол\Новая папка (2)\Рисунок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5443537"/>
            <a:ext cx="6564313" cy="1414463"/>
          </a:xfrm>
          <a:prstGeom prst="rect">
            <a:avLst/>
          </a:prstGeom>
          <a:noFill/>
        </p:spPr>
      </p:pic>
      <p:pic>
        <p:nvPicPr>
          <p:cNvPr id="8" name="Приложение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72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82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ШИШКИН Иван - Корабельная роща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5740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Documents and Settings\никита\Рабочий стол\Новая папка (2)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5730875"/>
            <a:ext cx="5351463" cy="1127125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 bwMode="auto">
          <a:xfrm>
            <a:off x="4800600" y="1447800"/>
            <a:ext cx="2209800" cy="1752600"/>
          </a:xfrm>
          <a:prstGeom prst="wedgeRoundRectCallout">
            <a:avLst>
              <a:gd name="adj1" fmla="val 64354"/>
              <a:gd name="adj2" fmla="val 6788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just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Segoe" pitchFamily="34" charset="0"/>
              </a:rPr>
              <a:t>Молодые сосенки, зеленая трава, песчаная почва – все это демонстрирует разнообразие  шишкинского мазка, что позволяет подробно показать формы и фактуры деталей пейзажа.</a:t>
            </a:r>
            <a:endParaRPr lang="ru-RU" sz="1000" b="1" dirty="0" smtClean="0">
              <a:solidFill>
                <a:schemeClr val="bg2">
                  <a:lumMod val="50000"/>
                </a:schemeClr>
              </a:solidFill>
              <a:effectLst/>
              <a:latin typeface="Segoe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6934200" y="2971800"/>
            <a:ext cx="1524000" cy="1828800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371600" y="1143000"/>
            <a:ext cx="1524000" cy="1828800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3124200" y="381000"/>
            <a:ext cx="2209800" cy="1752600"/>
          </a:xfrm>
          <a:prstGeom prst="wedgeRoundRectCallout">
            <a:avLst>
              <a:gd name="adj1" fmla="val -81663"/>
              <a:gd name="adj2" fmla="val 6200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just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Segoe" pitchFamily="34" charset="0"/>
              </a:rPr>
              <a:t>Мощные стволы сосен, с пятнами тени от раскидистых крон на них, - выписаны любовно и подробно, вплоть до мельчайших чешуек коры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.</a:t>
            </a:r>
            <a:endParaRPr lang="ru-RU" sz="1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048000" y="3810000"/>
            <a:ext cx="1524000" cy="1828800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4495800" y="2286000"/>
            <a:ext cx="2209800" cy="1752600"/>
          </a:xfrm>
          <a:prstGeom prst="wedgeRoundRectCallout">
            <a:avLst>
              <a:gd name="adj1" fmla="val -67715"/>
              <a:gd name="adj2" fmla="val 7607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just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Segoe" pitchFamily="34" charset="0"/>
              </a:rPr>
              <a:t>Изгородь, ломаной линией пересекает ручей, говоря о присутствии человека.</a:t>
            </a:r>
            <a:endParaRPr lang="ru-RU" sz="1000" b="1" dirty="0" smtClean="0">
              <a:solidFill>
                <a:schemeClr val="bg2">
                  <a:lumMod val="50000"/>
                </a:schemeClr>
              </a:solidFill>
              <a:effectLst/>
              <a:latin typeface="Segoe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7239000" y="609600"/>
            <a:ext cx="1524000" cy="1828800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4800600" y="304800"/>
            <a:ext cx="2209800" cy="1752600"/>
          </a:xfrm>
          <a:prstGeom prst="wedgeRoundRectCallout">
            <a:avLst>
              <a:gd name="adj1" fmla="val 100154"/>
              <a:gd name="adj2" fmla="val 2626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just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Segoe" pitchFamily="34" charset="0"/>
              </a:rPr>
              <a:t>Граница между светом и тенью слегка размыта плывущим и дрожащим в жарком летнем мареве воздухом.</a:t>
            </a:r>
            <a:endParaRPr lang="ru-RU" sz="1000" b="1" dirty="0" smtClean="0">
              <a:solidFill>
                <a:schemeClr val="bg2">
                  <a:lumMod val="50000"/>
                </a:schemeClr>
              </a:solidFill>
              <a:effectLst/>
              <a:latin typeface="Segoe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76600" y="4337050"/>
            <a:ext cx="13716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43200" y="304800"/>
            <a:ext cx="4038600" cy="609398"/>
          </a:xfrm>
        </p:spPr>
        <p:txBody>
          <a:bodyPr rtlCol="0"/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Соотнесите:</a:t>
            </a:r>
          </a:p>
        </p:txBody>
      </p:sp>
      <p:graphicFrame>
        <p:nvGraphicFramePr>
          <p:cNvPr id="15411" name="Group 51"/>
          <p:cNvGraphicFramePr>
            <a:graphicFrameLocks noGrp="1"/>
          </p:cNvGraphicFramePr>
          <p:nvPr>
            <p:ph sz="half" idx="2"/>
          </p:nvPr>
        </p:nvGraphicFramePr>
        <p:xfrm>
          <a:off x="5486400" y="1371600"/>
          <a:ext cx="3429000" cy="4125906"/>
        </p:xfrm>
        <a:graphic>
          <a:graphicData uri="http://schemas.openxmlformats.org/drawingml/2006/table">
            <a:tbl>
              <a:tblPr/>
              <a:tblGrid>
                <a:gridCol w="3429000"/>
              </a:tblGrid>
              <a:tr h="4985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1. Рожь.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2. В полдень в окрестностях Москвы. 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9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3. Корабельная роща. 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9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4. Среди долины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ровныя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… 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5. На севере диком.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6. Зима.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899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3400" y="1295400"/>
            <a:ext cx="220980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5" descr="r_pic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2000" y="3041650"/>
            <a:ext cx="2057400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6" descr="shiskin_2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371600" y="4413250"/>
            <a:ext cx="13414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971800" y="1350963"/>
            <a:ext cx="22098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8" descr="shiskin_2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124200" y="2889250"/>
            <a:ext cx="19050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WordArt 10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04800" y="2051050"/>
            <a:ext cx="457200" cy="6715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34827" name="WordArt 1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609600" y="3346450"/>
            <a:ext cx="533400" cy="762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34828" name="WordArt 1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90600" y="5480050"/>
            <a:ext cx="533400" cy="5953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34829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819400" y="2051050"/>
            <a:ext cx="533400" cy="5953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34830" name="WordArt 1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971800" y="3422650"/>
            <a:ext cx="457200" cy="5953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34831" name="WordArt 1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895600" y="5480050"/>
            <a:ext cx="609600" cy="5953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/>
                <a:cs typeface="Arial"/>
              </a:rPr>
              <a:t>6</a:t>
            </a:r>
            <a:endParaRPr lang="ru-RU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ШИШКИН Иван - Рожь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4800" y="5257801"/>
            <a:ext cx="8610600" cy="1447800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>
              <a:defRPr/>
            </a:pPr>
            <a:r>
              <a:rPr lang="ru-RU" sz="1100" b="1" dirty="0" err="1" smtClean="0"/>
              <a:t>Синквейн</a:t>
            </a:r>
            <a:r>
              <a:rPr lang="ru-RU" sz="1100" b="1" dirty="0" smtClean="0"/>
              <a:t> </a:t>
            </a:r>
            <a:r>
              <a:rPr lang="ru-RU" sz="1100" b="1" dirty="0"/>
              <a:t>(от французского слова «пять») </a:t>
            </a:r>
            <a:r>
              <a:rPr lang="en-US" sz="1100" b="1" dirty="0" smtClean="0"/>
              <a:t>- </a:t>
            </a:r>
            <a:r>
              <a:rPr lang="ru-RU" sz="1100" b="1" dirty="0" smtClean="0"/>
              <a:t> </a:t>
            </a:r>
            <a:r>
              <a:rPr lang="ru-RU" sz="1100" b="1" dirty="0"/>
              <a:t>стихотворение из пяти строк, которое строится по определенным правилам</a:t>
            </a:r>
            <a:r>
              <a:rPr lang="ru-RU" sz="1100" dirty="0" smtClean="0"/>
              <a:t>.</a:t>
            </a:r>
            <a:endParaRPr lang="en-US" sz="1100" dirty="0" smtClean="0"/>
          </a:p>
          <a:p>
            <a:pPr algn="just">
              <a:defRPr/>
            </a:pPr>
            <a:endParaRPr lang="ru-RU" sz="1100" dirty="0"/>
          </a:p>
          <a:p>
            <a:pPr algn="l">
              <a:defRPr/>
            </a:pPr>
            <a:r>
              <a:rPr lang="ru-RU" sz="1100" dirty="0"/>
              <a:t>	</a:t>
            </a:r>
            <a:r>
              <a:rPr lang="ru-RU" sz="1100" b="1" dirty="0"/>
              <a:t>Правила написания </a:t>
            </a:r>
            <a:r>
              <a:rPr lang="ru-RU" sz="1100" b="1" dirty="0" err="1" smtClean="0"/>
              <a:t>синквейна</a:t>
            </a:r>
            <a:endParaRPr lang="en-US" sz="1100" b="1" dirty="0" smtClean="0"/>
          </a:p>
          <a:p>
            <a:pPr algn="l">
              <a:defRPr/>
            </a:pPr>
            <a:endParaRPr lang="ru-RU" sz="1100" b="1" dirty="0"/>
          </a:p>
          <a:p>
            <a:pPr algn="l">
              <a:defRPr/>
            </a:pPr>
            <a:r>
              <a:rPr lang="ru-RU" sz="1100" dirty="0"/>
              <a:t>1. Первая строка — тема называется одним словом (обычно существительным).</a:t>
            </a:r>
          </a:p>
          <a:p>
            <a:pPr algn="l">
              <a:defRPr/>
            </a:pPr>
            <a:r>
              <a:rPr lang="ru-RU" sz="1100" dirty="0"/>
              <a:t>2. Вторая строка </a:t>
            </a:r>
            <a:r>
              <a:rPr lang="en-US" sz="1100" dirty="0" smtClean="0"/>
              <a:t>- </a:t>
            </a:r>
            <a:r>
              <a:rPr lang="ru-RU" sz="1100" dirty="0" smtClean="0"/>
              <a:t>описание </a:t>
            </a:r>
            <a:r>
              <a:rPr lang="ru-RU" sz="1100" dirty="0"/>
              <a:t>темы в двух словах (двумя прилагательными).</a:t>
            </a:r>
          </a:p>
          <a:p>
            <a:pPr algn="l">
              <a:defRPr/>
            </a:pPr>
            <a:r>
              <a:rPr lang="ru-RU" sz="1100" dirty="0"/>
              <a:t>3. Третья строка — описание действия в рамках этой темы тремя словами.</a:t>
            </a:r>
          </a:p>
          <a:p>
            <a:pPr algn="l">
              <a:defRPr/>
            </a:pPr>
            <a:r>
              <a:rPr lang="ru-RU" sz="1100" dirty="0"/>
              <a:t>4. Четвертая строка — фраза из четырех слов, показывающая отношение к теме (чувство).</a:t>
            </a:r>
          </a:p>
          <a:p>
            <a:pPr algn="l">
              <a:defRPr/>
            </a:pPr>
            <a:r>
              <a:rPr lang="ru-RU" sz="1100" dirty="0"/>
              <a:t>5. Последняя строка — это синоним из одного слова, который повторяет суть темы.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28600"/>
            <a:ext cx="4463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/>
              <a:t>НАПИШИТЕ СИНКВЕЙН ПО КАРТИНЕ</a:t>
            </a:r>
            <a:endParaRPr lang="en-US" b="1" u="sng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И. И. Шишкин на заседании совета Академии художеств. 1895. Репин Илья Ефимович (1844-1930)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905000" y="0"/>
            <a:ext cx="5334000" cy="67208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838200"/>
            <a:ext cx="91059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Крамской И.Н. - Портрет художника Шишкина 1880, 115х188 (Русский Музей)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6290"/>
            <a:ext cx="4800600" cy="684171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687887"/>
            <a:ext cx="850265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Портрет И. И. Шишкина. Крамской И. Н. 110х78. Шишкин Иван Иванович (1832-189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0"/>
            <a:ext cx="4724400" cy="683045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876800"/>
            <a:ext cx="8612188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ШИШКИН Иван - Кама близ Елабуги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3400"/>
            <a:ext cx="86137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5565775"/>
            <a:ext cx="58880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8" descr="C:\Documents and Settings\никита\Рабочий стол\моя\Иван-Иванович-Шишкин--Вид-в-окрестностях-Дюссельдорф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157522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никита\Рабочий стол\Новая папка (2)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741987"/>
            <a:ext cx="8051801" cy="11160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5" descr="http://www.posterlux.ru/new/5/big/shishkin_ivan_ivanovich_1832_1898/posterlux-shishkin_ivan_ivanovich_1832_1898-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838200"/>
            <a:ext cx="84582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никита\Рабочий стол\Новая папка (2)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5718175"/>
            <a:ext cx="3498851" cy="11398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ШИШКИН Иван - Полдень. В окрестностях Москвы. 200 русских живописц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28600"/>
            <a:ext cx="4267200" cy="606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никита\Рабочий стол\Новая папка (2)\5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735638"/>
            <a:ext cx="9144000" cy="11223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2">
  <a:themeElements>
    <a:clrScheme name="Red Template Template">
      <a:dk1>
        <a:srgbClr val="000000"/>
      </a:dk1>
      <a:lt1>
        <a:srgbClr val="FFFFFF"/>
      </a:lt1>
      <a:dk2>
        <a:srgbClr val="9C2828"/>
      </a:dk2>
      <a:lt2>
        <a:srgbClr val="FFFF99"/>
      </a:lt2>
      <a:accent1>
        <a:srgbClr val="FFC000"/>
      </a:accent1>
      <a:accent2>
        <a:srgbClr val="0D84CD"/>
      </a:accent2>
      <a:accent3>
        <a:srgbClr val="AD5778"/>
      </a:accent3>
      <a:accent4>
        <a:srgbClr val="919E7A"/>
      </a:accent4>
      <a:accent5>
        <a:srgbClr val="DA804E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4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5">
  <a:themeElements>
    <a:clrScheme name="Gray Template Template">
      <a:dk1>
        <a:srgbClr val="000000"/>
      </a:dk1>
      <a:lt1>
        <a:srgbClr val="FFFFFF"/>
      </a:lt1>
      <a:dk2>
        <a:srgbClr val="5F5F5F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7DDDFF"/>
      </a:hlink>
      <a:folHlink>
        <a:srgbClr val="F0ED7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2_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878</TotalTime>
  <Words>213</Words>
  <Application>Microsoft PowerPoint</Application>
  <PresentationFormat>Экран (4:3)</PresentationFormat>
  <Paragraphs>36</Paragraphs>
  <Slides>24</Slides>
  <Notes>1</Notes>
  <HiddenSlides>1</HiddenSlides>
  <MMClips>2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Тема2</vt:lpstr>
      <vt:lpstr>Белый текст и шрифт Courier для слайдов с кодом</vt:lpstr>
      <vt:lpstr>Тема4</vt:lpstr>
      <vt:lpstr>1_Белый текст и шрифт Courier для слайдов с кодом</vt:lpstr>
      <vt:lpstr>Тема5</vt:lpstr>
      <vt:lpstr>2_Белый текст и шрифт Courier для слайдов с кодом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Nikita</cp:lastModifiedBy>
  <cp:revision>131</cp:revision>
  <cp:lastPrinted>1601-01-01T00:00:00Z</cp:lastPrinted>
  <dcterms:created xsi:type="dcterms:W3CDTF">1601-01-01T00:00:00Z</dcterms:created>
  <dcterms:modified xsi:type="dcterms:W3CDTF">2013-01-21T14:32:02Z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