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8" r:id="rId3"/>
    <p:sldId id="259" r:id="rId4"/>
    <p:sldId id="257" r:id="rId5"/>
    <p:sldId id="256" r:id="rId6"/>
    <p:sldId id="283" r:id="rId7"/>
    <p:sldId id="261" r:id="rId8"/>
    <p:sldId id="262" r:id="rId9"/>
    <p:sldId id="260" r:id="rId10"/>
    <p:sldId id="284" r:id="rId11"/>
    <p:sldId id="263" r:id="rId12"/>
    <p:sldId id="264" r:id="rId13"/>
    <p:sldId id="285" r:id="rId14"/>
    <p:sldId id="286" r:id="rId15"/>
    <p:sldId id="280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3" r:id="rId24"/>
    <p:sldId id="274" r:id="rId25"/>
    <p:sldId id="272" r:id="rId26"/>
    <p:sldId id="281" r:id="rId27"/>
    <p:sldId id="287" r:id="rId28"/>
    <p:sldId id="288" r:id="rId29"/>
    <p:sldId id="289" r:id="rId30"/>
    <p:sldId id="275" r:id="rId31"/>
    <p:sldId id="276" r:id="rId32"/>
    <p:sldId id="277" r:id="rId33"/>
    <p:sldId id="28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AC13-2830-4BC0-9D27-341F13C9061B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3178-01D8-4088-8790-4A2D6656B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AC13-2830-4BC0-9D27-341F13C9061B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3178-01D8-4088-8790-4A2D6656B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AC13-2830-4BC0-9D27-341F13C9061B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3178-01D8-4088-8790-4A2D6656B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AC13-2830-4BC0-9D27-341F13C9061B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3178-01D8-4088-8790-4A2D6656B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AC13-2830-4BC0-9D27-341F13C9061B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3178-01D8-4088-8790-4A2D6656B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AC13-2830-4BC0-9D27-341F13C9061B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3178-01D8-4088-8790-4A2D6656B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AC13-2830-4BC0-9D27-341F13C9061B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3178-01D8-4088-8790-4A2D6656B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AC13-2830-4BC0-9D27-341F13C9061B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3178-01D8-4088-8790-4A2D6656B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AC13-2830-4BC0-9D27-341F13C9061B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3178-01D8-4088-8790-4A2D6656B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AC13-2830-4BC0-9D27-341F13C9061B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3178-01D8-4088-8790-4A2D6656B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AC13-2830-4BC0-9D27-341F13C9061B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3178-01D8-4088-8790-4A2D6656B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3AC13-2830-4BC0-9D27-341F13C9061B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3178-01D8-4088-8790-4A2D6656B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images.google.ru/imgres?imgurl=http://www.umnikk.ru/picts/picture3878-7.jpg&amp;imgrefurl=http://www.umnikk.ru/?section=book_search&amp;search=%CC%EE%F0%E4%EA%EE%E2%E8%F7&amp;usg=__c2U-ABm4194Tgh76zUl7uK-TCzY=&amp;h=525&amp;w=350&amp;sz=35&amp;hl=ru&amp;start=50&amp;tbnid=d85XsPEVgv5SlM:&amp;tbnh=132&amp;tbnw=88&amp;prev=/images?q=%D0%B0%D0%BB%D0%B3%D0%B5%D0%B1%D1%80%D0%B0&amp;gbv=2&amp;ndsp=18&amp;hl=ru&amp;sa=N&amp;start=36&amp;newwindow=1" TargetMode="External"/><Relationship Id="rId7" Type="http://schemas.openxmlformats.org/officeDocument/2006/relationships/hyperlink" Target="http://images.google.ru/imgres?imgurl=http://img150.imageshack.us/img150/2620/geotm3.jpg&amp;imgrefurl=http://free-torrents.org/forum/viewtopic.php?t=54758&amp;usg=__cSCCnyyCzdZV-MGUuoMZZxxltVQ=&amp;h=2096&amp;w=1408&amp;sz=608&amp;hl=ru&amp;start=42&amp;tbnid=tewnQi7k_o9DxM:&amp;tbnh=150&amp;tbnw=101&amp;prev=/images?q=%D0%B7%D0%B0%D0%BD%D0%B8%D0%BC%D0%B0%D1%82%D0%B5%D0%BB%D1%8C%D0%BD%D0%B0%D1%8F+%D0%B3%D0%B5%D0%BE%D0%BC%D0%B5%D1%82%D1%80%D0%B8%D1%8F&amp;gbv=2&amp;ndsp=18&amp;hl=ru&amp;sa=N&amp;start=36&amp;newwindow=1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images.google.ru/imgres?imgurl=http://img11.nnm.ru/e/0/5/a/6/4f7c8e89efe0824771cb0e55ce1.jpg&amp;imgrefurl=http://nnm.ru/search?q=%D0%B0%D0%BB%D0%B3%D0%B5%D0%B1%D1%80%D0%B0&amp;in=tags&amp;usg=__COmG-0s0TEZuMeDgF0CBcXV8thg=&amp;h=617&amp;w=380&amp;sz=50&amp;hl=ru&amp;start=42&amp;tbnid=XAinK4SsEAxugM:&amp;tbnh=136&amp;tbnw=84&amp;prev=/images?q=%D0%B0%D0%BB%D0%B3%D0%B5%D0%B1%D1%80%D0%B0&amp;gbv=2&amp;ndsp=18&amp;hl=ru&amp;sa=N&amp;start=36&amp;newwindow=1" TargetMode="External"/><Relationship Id="rId4" Type="http://schemas.openxmlformats.org/officeDocument/2006/relationships/image" Target="../media/image18.jpeg"/><Relationship Id="rId9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file:///F:\&#1059;&#1095;&#1077;&#1073;&#1085;&#1086;-&#1084;&#1077;&#1090;&#1086;&#1076;&#1080;&#1095;&#1077;&#1089;&#1082;&#1080;&#1077;%20&#1084;&#1072;&#1090;&#1077;&#1088;&#1080;&#1072;&#1083;&#1099;\&#1091;&#1095;&#1080;&#1090;&#1077;&#1083;&#1102;%20&#1084;&#1072;&#1090;&#1077;&#1084;&#1072;&#1090;&#1080;&#1082;&#1080;\&#1084;&#1085;&#1086;&#1075;&#1086;&#1075;&#1088;&#1072;&#1085;&#1085;&#1080;&#1082;&#1080;\www.nips.riss-telecom.ru\poly\uniform\nonconvex\kepler-poinsot\texture\great_stellated_dodecahedron.jpg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../DOCUME~1/class/LOCALS~1/Temp/&#1084;&#1085;&#1086;&#1075;&#1086;&#1075;&#1088;&#1072;&#1085;&#1085;&#1080;&#1082;&#1080;/www.nips.riss-telecom.ru/poly/uniform/convex/archimedean/vrml/truncated_cuboctahedron.wrl" TargetMode="External"/><Relationship Id="rId5" Type="http://schemas.openxmlformats.org/officeDocument/2006/relationships/image" Target="../media/image24.png"/><Relationship Id="rId10" Type="http://schemas.openxmlformats.org/officeDocument/2006/relationships/image" Target="../media/image2.wmf"/><Relationship Id="rId4" Type="http://schemas.openxmlformats.org/officeDocument/2006/relationships/image" Target="../media/image23.pn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file:///F:\&#1059;&#1095;&#1077;&#1073;&#1085;&#1086;-&#1084;&#1077;&#1090;&#1086;&#1076;&#1080;&#1095;&#1077;&#1089;&#1082;&#1080;&#1077;%20&#1084;&#1072;&#1090;&#1077;&#1088;&#1080;&#1072;&#1083;&#1099;\&#1091;&#1095;&#1080;&#1090;&#1077;&#1083;&#1102;%20&#1084;&#1072;&#1090;&#1077;&#1084;&#1072;&#1090;&#1080;&#1082;&#1080;\&#1084;&#1085;&#1086;&#1075;&#1086;&#1075;&#1088;&#1072;&#1085;&#1085;&#1080;&#1082;&#1080;\www.nips.riss-telecom.ru\poly\uniform\nonconvex\kepler-poinsot\texture\great_stellated_dodecahedron.jpg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../DOCUME~1/class/LOCALS~1/Temp/&#1084;&#1085;&#1086;&#1075;&#1086;&#1075;&#1088;&#1072;&#1085;&#1085;&#1080;&#1082;&#1080;/www.nips.riss-telecom.ru/poly/uniform/convex/archimedean/vrml/truncated_cuboctahedron.wrl" TargetMode="External"/><Relationship Id="rId5" Type="http://schemas.openxmlformats.org/officeDocument/2006/relationships/image" Target="../media/image24.png"/><Relationship Id="rId10" Type="http://schemas.openxmlformats.org/officeDocument/2006/relationships/image" Target="../media/image2.wmf"/><Relationship Id="rId4" Type="http://schemas.openxmlformats.org/officeDocument/2006/relationships/image" Target="../media/image23.png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ru/imgres?imgurl=http://xenomorph.ru/uploads/posts/2007-11/1195055629_8453cecbd9e36d86b2e1eac45343d931.jpg&amp;imgrefurl=http://xenomorph.ru/2007/11/14/nasha-zemlja.html&amp;usg=__xDwv2Pp7f39PsL3TGpHm_MBqk-k=&amp;h=616&amp;w=622&amp;sz=95&amp;hl=ru&amp;start=2&amp;tbnid=1V1ae0B9wWgPMM:&amp;tbnh=135&amp;tbnw=136&amp;prev=/images?q=%D0%B7%D0%B5%D0%BC%D0%BB%D1%8F&amp;gbv=2&amp;hl=ru&amp;newwindow=1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images.google.ru/imgres?imgurl=http://z1.foto.rambler.ru/public/volfen28112008/1/4/1-web.jpg&amp;imgrefurl=http://foto.rambler.ru/users/volfen28112008/1/?sort=sort&amp;desc=1&amp;usg=__Ts7WU13EHFUL5Y5et1ejX0SFQX4=&amp;h=462&amp;w=480&amp;sz=186&amp;hl=ru&amp;start=17&amp;tbnid=qgKLArBmo8ozrM:&amp;tbnh=124&amp;tbnw=129&amp;prev=/images?q=%D0%BA%D0%B0%D0%BC%D0%B5%D0%BD%D0%BD%D1%8B%D0%B9+%D1%86%D0%B2%D0%B5%D1%82%D0%BE%D0%BA&amp;gbv=2&amp;hl=ru&amp;newwindow=1" TargetMode="External"/><Relationship Id="rId7" Type="http://schemas.openxmlformats.org/officeDocument/2006/relationships/hyperlink" Target="http://images.google.ru/imgres?imgurl=http://zateevo.ru/userfiles/image/Geroi%20Rossii/Bazhov_PP/bazhov09.jpg&amp;imgrefurl=http://zateevo.ru/?section=page&amp;action=edit&amp;alias=bazhov&amp;usg=__SBazwzLuEuqSJI23DuYVG9sZbu0=&amp;h=290&amp;w=320&amp;sz=26&amp;hl=ru&amp;start=18&amp;tbnid=bLm8xYyDzsKTPM:&amp;tbnh=107&amp;tbnw=118&amp;prev=/images?q=%D0%BA%D0%B0%D0%BC%D0%B5%D0%BD%D0%BD%D1%8B%D0%B9+%D1%86%D0%B2%D0%B5%D1%82%D0%BE%D0%BA&amp;gbv=2&amp;ndsp=18&amp;hl=ru&amp;sa=N&amp;newwindow=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images.google.ru/imgres?imgurl=http://tarbut.zahav.ru/cellcom/art/_fckedit/editor/plugins/_files/Stone-Flower-2.jpg&amp;imgrefurl=http://tarbut.zahav.ru/cellcom/art/article.php?view=512&amp;usg=__U0tPIGI6T_7Pg-qUrM7XoSXHXzQ=&amp;h=544&amp;w=720&amp;sz=50&amp;hl=ru&amp;start=94&amp;tbnid=7jKdFcqCw4p7LM:&amp;tbnh=106&amp;tbnw=140&amp;prev=/images?q=%D0%BA%D0%B0%D0%BC%D0%B5%D0%BD%D0%BD%D1%8B%D0%B9+%D1%86%D0%B2%D0%B5%D1%82%D0%BE%D0%BA&amp;gbv=2&amp;ndsp=18&amp;hl=ru&amp;sa=N&amp;start=90&amp;newwindow=1" TargetMode="External"/><Relationship Id="rId10" Type="http://schemas.openxmlformats.org/officeDocument/2006/relationships/image" Target="../media/image2.wmf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ru/imgres?imgurl=http://www.omskedu.ru/npo/s/10/gal1_small/DSC_0069.jpg&amp;imgrefurl=http://www.omskedu.ru/npo/s/10/&amp;usg=__suYlwWSFIA8BTKFUU5W9NsHgVwY=&amp;h=99&amp;w=150&amp;sz=8&amp;hl=ru&amp;start=26&amp;tbnid=GDDlcF714T1DiM:&amp;tbnh=63&amp;tbnw=96&amp;prev=/images?q=%D0%B7%D0%B0%D0%BA%D1%80%D0%BE%D0%B9%D1%89%D0%B8%D0%BA&amp;gbv=2&amp;ndsp=18&amp;hl=ru&amp;sa=N&amp;start=18&amp;newwindow=1" TargetMode="External"/><Relationship Id="rId5" Type="http://schemas.openxmlformats.org/officeDocument/2006/relationships/image" Target="../media/image42.jpeg"/><Relationship Id="rId4" Type="http://schemas.openxmlformats.org/officeDocument/2006/relationships/hyperlink" Target="http://images.google.ru/imgres?imgurl=http://s52.radikal.ru/i137/0908/59/c4de9e9d6218.jpg&amp;imgrefurl=http://www.liveinternet.ru/users/2010239/post109043430/&amp;usg=__RsxjqQeq8lCJG2BBkreYanNhYyk=&amp;h=788&amp;w=689&amp;sz=121&amp;hl=ru&amp;start=54&amp;tbnid=MVF-2q0lCtPpfM:&amp;tbnh=143&amp;tbnw=125&amp;prev=/images?q=%D0%9F%D0%BE%D1%80%D1%82%D0%BD%D0%BE%D0%B9&amp;gbv=2&amp;ndsp=18&amp;hl=ru&amp;sa=N&amp;start=36&amp;newwindow=1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ru/imgres?imgurl=http://goldengate.uz/pics/categories/1.jpg&amp;imgrefurl=http://goldengate.uz/categories&amp;usg=__ezZAuVJ8ZJdAKCrOzoZ6vBSnNuY=&amp;h=1175&amp;w=1763&amp;sz=161&amp;hl=ru&amp;start=27&amp;tbnid=jFwDP_a7__aHLM:&amp;tbnh=100&amp;tbnw=150&amp;prev=/images?q=%D0%BA%D0%BE%D0%B2%D0%B0%D0%BD%D0%BD%D1%8B%D0%B5+%D0%B6%D0%B5%D0%BB%D0%B5%D0%B7%D0%BD%D1%8B%D0%B5+%D0%B8%D0%B7%D0%B4%D0%B5%D0%BB%D0%B8%D1%8F&amp;gbv=2&amp;ndsp=18&amp;hl=ru&amp;sa=N&amp;start=18&amp;newwindow=1" TargetMode="External"/><Relationship Id="rId3" Type="http://schemas.openxmlformats.org/officeDocument/2006/relationships/image" Target="../media/image45.jpeg"/><Relationship Id="rId7" Type="http://schemas.openxmlformats.org/officeDocument/2006/relationships/image" Target="../media/image47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ru/imgres?imgurl=http://www.steel-tech.ru/images/kovka/1_th.jpg&amp;imgrefurl=http://www.steel-tech.ru/catalog/kovka.html&amp;usg=__WSzyU031mi00XKRnleH-bgWp2LI=&amp;h=255&amp;w=200&amp;sz=48&amp;hl=ru&amp;start=47&amp;tbnid=0m88iBlMLJfaPM:&amp;tbnh=111&amp;tbnw=87&amp;prev=/images?q=%D0%BA%D0%BE%D0%B2%D0%B0%D0%BD%D0%BD%D1%8B%D0%B5+%D0%B6%D0%B5%D0%BB%D0%B5%D0%B7%D0%BD%D1%8B%D0%B5+%D0%B8%D0%B7%D0%B4%D0%B5%D0%BB%D0%B8%D1%8F&amp;gbv=2&amp;ndsp=18&amp;hl=ru&amp;sa=N&amp;start=36&amp;newwindow=1" TargetMode="External"/><Relationship Id="rId5" Type="http://schemas.openxmlformats.org/officeDocument/2006/relationships/image" Target="../media/image46.jpeg"/><Relationship Id="rId10" Type="http://schemas.openxmlformats.org/officeDocument/2006/relationships/image" Target="../media/image2.wmf"/><Relationship Id="rId4" Type="http://schemas.openxmlformats.org/officeDocument/2006/relationships/hyperlink" Target="http://images.google.ru/imgres?imgurl=http://www.kovkaural.ru/foto/skameyka2.jpg&amp;imgrefurl=http://www.kovkaural.ru/publ/1-1-0-9&amp;usg=__b480J7DwMrLalLy3m7LDL8rov8Y=&amp;h=296&amp;w=320&amp;sz=25&amp;hl=ru&amp;start=8&amp;tbnid=4zdNs2kfGPjeYM:&amp;tbnh=109&amp;tbnw=118&amp;prev=/images?q=%D0%BA%D0%BE%D0%B2%D0%B0%D0%BD%D0%BD%D1%8B%D0%B5+%D0%B6%D0%B5%D0%BB%D0%B5%D0%B7%D0%BD%D1%8B%D0%B5+%D0%B8%D0%B7%D0%B4%D0%B5%D0%BB%D0%B8%D1%8F&amp;gbv=2&amp;hl=ru&amp;newwindow=1" TargetMode="External"/><Relationship Id="rId9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hyperlink" Target="http://images.google.ru/imgres?imgurl=http://www.reznoe.ru/i/articles/30/30_119_1.jpg&amp;imgrefurl=http://www.nplotnik.ru/articles/detail/idx/16&amp;usg=__FSlfMve8cqUqwKrBej87w8gd670=&amp;h=262&amp;w=250&amp;sz=13&amp;hl=ru&amp;start=18&amp;tbnid=ZyA8XYECJFH_LM:&amp;tbnh=112&amp;tbnw=107&amp;prev=/images?q=%D1%83%D0%BA%D1%80%D0%B0%D1%88%D0%B5%D0%BD%D0%B8%D1%8F+%D0%B4%D0%BE%D0%BC%D0%BE%D0%B2&amp;gbv=2&amp;hl=ru&amp;newwindow=1" TargetMode="External"/><Relationship Id="rId7" Type="http://schemas.openxmlformats.org/officeDocument/2006/relationships/hyperlink" Target="http://images.google.ru/imgres?imgurl=http://www.jelovica.ru/image/foto/st2.gif&amp;imgrefurl=http://www.jelovica.ru/f_foto.htm&amp;usg=__HV3Mc65RhRt6sY9mXnMBVObT-gA=&amp;h=382&amp;w=504&amp;sz=93&amp;hl=ru&amp;start=3&amp;tbnid=OIb7Mb4qWVElzM:&amp;tbnh=99&amp;tbnw=130&amp;prev=/images?q=%D1%81%D1%82%D0%B0%D0%B2%D0%BD%D0%B8&amp;gbv=2&amp;hl=ru&amp;newwindow=1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image" Target="../media/image2.wmf"/><Relationship Id="rId5" Type="http://schemas.openxmlformats.org/officeDocument/2006/relationships/hyperlink" Target="http://images.google.ru/imgres?imgurl=http://www.spbrb.ru/images/article/articles_45_wood_carving_01.jpg&amp;imgrefurl=http://www.spbrb.ru/articles_45_wood_carving.htm&amp;usg=__BrLTRMO1_Y5SDcQeBeaRBQpwNho=&amp;h=322&amp;w=383&amp;sz=19&amp;hl=ru&amp;start=24&amp;tbnid=2-BRU5bai4CW6M:&amp;tbnh=103&amp;tbnw=123&amp;prev=/images?q=%D0%A3%D0%BA%D1%80%D0%B0%D1%88%D0%B5%D0%BD%D0%B8%D0%B5+%D0%BA%D1%80%D1%8B%D1%88%D0%B8+%D0%B4%D0%BE%D0%BC%D0%BE%D0%B2&amp;gbv=2&amp;ndsp=18&amp;hl=ru&amp;sa=N&amp;start=18&amp;newwindow=1" TargetMode="External"/><Relationship Id="rId10" Type="http://schemas.openxmlformats.org/officeDocument/2006/relationships/image" Target="../media/image53.jpeg"/><Relationship Id="rId4" Type="http://schemas.openxmlformats.org/officeDocument/2006/relationships/image" Target="../media/image50.jpeg"/><Relationship Id="rId9" Type="http://schemas.openxmlformats.org/officeDocument/2006/relationships/hyperlink" Target="http://images.google.ru/imgres?imgurl=http://crochetclub.net/blog/wp-content/uploads/2008/05/uzor_k_ajurnoi_shali.jpg&amp;imgrefurl=http://crochetclub.net/blog/2008/05/17/uzor-k-azhurnoj-shali/&amp;usg=__8jRdEFDXrUdrMKeb04jAM5EiQ10=&amp;h=339&amp;w=481&amp;sz=165&amp;hl=ru&amp;start=51&amp;tbnid=m6IP_2kJzbYx4M:&amp;tbnh=91&amp;tbnw=129&amp;prev=/images?q=%D1%88%D0%B0%D0%BB%D0%B8&amp;gbv=2&amp;ndsp=18&amp;hl=ru&amp;sa=N&amp;start=36&amp;newwindow=1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wmf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2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57158" y="1500174"/>
            <a:ext cx="82868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CC3300"/>
                </a:solidFill>
                <a:latin typeface="Bookman Old Style" pitchFamily="18" charset="0"/>
              </a:rPr>
              <a:t>Вводный урок геометрии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57158" y="5572140"/>
            <a:ext cx="82153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i="1" dirty="0" smtClean="0">
                <a:solidFill>
                  <a:srgbClr val="360000"/>
                </a:solidFill>
              </a:rPr>
              <a:t>Г. Комсомольск-на-Амуре</a:t>
            </a:r>
          </a:p>
          <a:p>
            <a:pPr algn="ctr">
              <a:spcBef>
                <a:spcPct val="50000"/>
              </a:spcBef>
            </a:pPr>
            <a:r>
              <a:rPr lang="ru-RU" sz="1400" b="1" i="1" dirty="0" smtClean="0">
                <a:solidFill>
                  <a:srgbClr val="360000"/>
                </a:solidFill>
              </a:rPr>
              <a:t>МОУ СОШ № 32</a:t>
            </a:r>
          </a:p>
          <a:p>
            <a:pPr algn="ctr">
              <a:spcBef>
                <a:spcPct val="50000"/>
              </a:spcBef>
            </a:pPr>
            <a:r>
              <a:rPr lang="ru-RU" sz="1400" b="1" i="1" dirty="0" smtClean="0">
                <a:solidFill>
                  <a:srgbClr val="360000"/>
                </a:solidFill>
              </a:rPr>
              <a:t>Нестеренко Е.В.</a:t>
            </a:r>
            <a:endParaRPr lang="ru-RU" sz="1400" b="1" i="1" dirty="0">
              <a:solidFill>
                <a:srgbClr val="3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Рисунок 36"/>
          <p:cNvPicPr>
            <a:picLocks noChangeArrowheads="1"/>
          </p:cNvPicPr>
          <p:nvPr/>
        </p:nvPicPr>
        <p:blipFill>
          <a:blip r:embed="rId2" cstate="print"/>
          <a:srcRect l="4587" t="4762" r="917"/>
          <a:stretch>
            <a:fillRect/>
          </a:stretch>
        </p:blipFill>
        <p:spPr bwMode="auto">
          <a:xfrm>
            <a:off x="642910" y="1000108"/>
            <a:ext cx="7858180" cy="4714908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5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28596" y="857232"/>
            <a:ext cx="8280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 smtClean="0">
                <a:solidFill>
                  <a:srgbClr val="800000"/>
                </a:solidFill>
              </a:rPr>
              <a:t>МАТЕМАТИКА</a:t>
            </a:r>
            <a:endParaRPr lang="ru-RU" sz="4800" b="1" dirty="0">
              <a:solidFill>
                <a:srgbClr val="800000"/>
              </a:solidFill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500033" y="2081195"/>
            <a:ext cx="34559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CC3300"/>
                </a:solidFill>
                <a:latin typeface="Bookman Old Style" pitchFamily="18" charset="0"/>
              </a:rPr>
              <a:t>Алгебра</a:t>
            </a:r>
            <a:endParaRPr lang="ru-RU" sz="3200" b="1" dirty="0">
              <a:solidFill>
                <a:srgbClr val="CC3300"/>
              </a:solidFill>
              <a:latin typeface="Bookman Old Style" pitchFamily="18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072033" y="2081195"/>
            <a:ext cx="35639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CC3300"/>
                </a:solidFill>
                <a:latin typeface="Bookman Old Style" pitchFamily="18" charset="0"/>
              </a:rPr>
              <a:t>Геометрия</a:t>
            </a:r>
            <a:endParaRPr lang="ru-RU" sz="3200" b="1" dirty="0">
              <a:solidFill>
                <a:srgbClr val="CC3300"/>
              </a:solidFill>
              <a:latin typeface="Bookman Old Style" pitchFamily="18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2444721" y="1649395"/>
            <a:ext cx="935037" cy="50482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5611783" y="1649395"/>
            <a:ext cx="792163" cy="50482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pic>
        <p:nvPicPr>
          <p:cNvPr id="7" name="Рисунок 6" descr="imagesCADAZ7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71765">
            <a:off x="6643702" y="2928934"/>
            <a:ext cx="1897493" cy="2637979"/>
          </a:xfrm>
          <a:prstGeom prst="rect">
            <a:avLst/>
          </a:prstGeom>
        </p:spPr>
      </p:pic>
      <p:pic>
        <p:nvPicPr>
          <p:cNvPr id="19458" name="Picture 2" descr="http://t3.gstatic.com/images?q=tbn:d85XsPEVgv5SlM:http://www.umnikk.ru/picts/picture3878-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76637">
            <a:off x="443150" y="2924193"/>
            <a:ext cx="1571636" cy="2357456"/>
          </a:xfrm>
          <a:prstGeom prst="rect">
            <a:avLst/>
          </a:prstGeom>
          <a:noFill/>
        </p:spPr>
      </p:pic>
      <p:pic>
        <p:nvPicPr>
          <p:cNvPr id="19460" name="Picture 4" descr="http://t3.gstatic.com/images?q=tbn:XAinK4SsEAxugM:http://img11.nnm.ru/e/0/5/a/6/4f7c8e89efe0824771cb0e55ce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09248">
            <a:off x="2249176" y="3134285"/>
            <a:ext cx="1500198" cy="2428894"/>
          </a:xfrm>
          <a:prstGeom prst="rect">
            <a:avLst/>
          </a:prstGeom>
          <a:noFill/>
        </p:spPr>
      </p:pic>
      <p:pic>
        <p:nvPicPr>
          <p:cNvPr id="19462" name="Picture 6" descr="http://t3.gstatic.com/images?q=tbn:tewnQi7k_o9DxM:http://img150.imageshack.us/img150/2620/geotm3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21731">
            <a:off x="4857778" y="2991347"/>
            <a:ext cx="1827853" cy="2714634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12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9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9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9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9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714348" y="642918"/>
            <a:ext cx="2071702" cy="2071702"/>
          </a:xfrm>
          <a:prstGeom prst="rect">
            <a:avLst/>
          </a:prstGeom>
          <a:solidFill>
            <a:srgbClr val="FF9900"/>
          </a:solidFill>
          <a:ln w="254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AutoShape 17"/>
          <p:cNvSpPr>
            <a:spLocks noChangeArrowheads="1"/>
          </p:cNvSpPr>
          <p:nvPr/>
        </p:nvSpPr>
        <p:spPr bwMode="auto">
          <a:xfrm>
            <a:off x="2500298" y="3071810"/>
            <a:ext cx="3178167" cy="2643206"/>
          </a:xfrm>
          <a:prstGeom prst="triangle">
            <a:avLst>
              <a:gd name="adj" fmla="val 24062"/>
            </a:avLst>
          </a:prstGeom>
          <a:solidFill>
            <a:srgbClr val="FF00FF"/>
          </a:solidFill>
          <a:ln w="254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Oval 18"/>
          <p:cNvSpPr>
            <a:spLocks noChangeArrowheads="1"/>
          </p:cNvSpPr>
          <p:nvPr/>
        </p:nvSpPr>
        <p:spPr bwMode="auto">
          <a:xfrm>
            <a:off x="4357686" y="642918"/>
            <a:ext cx="2448000" cy="244800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Line 24"/>
          <p:cNvSpPr>
            <a:spLocks noChangeShapeType="1"/>
          </p:cNvSpPr>
          <p:nvPr/>
        </p:nvSpPr>
        <p:spPr bwMode="auto">
          <a:xfrm flipH="1">
            <a:off x="6072198" y="1928802"/>
            <a:ext cx="2357454" cy="378621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42844" y="2786058"/>
            <a:ext cx="34559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CC3300"/>
                </a:solidFill>
                <a:latin typeface="Bookman Old Style" pitchFamily="18" charset="0"/>
              </a:rPr>
              <a:t>квадрат</a:t>
            </a:r>
            <a:endParaRPr lang="ru-RU" sz="3200" b="1" dirty="0">
              <a:solidFill>
                <a:srgbClr val="CC3300"/>
              </a:solidFill>
              <a:latin typeface="Bookman Old Style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357818" y="285728"/>
            <a:ext cx="34559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CC3300"/>
                </a:solidFill>
                <a:latin typeface="Bookman Old Style" pitchFamily="18" charset="0"/>
              </a:rPr>
              <a:t>круг</a:t>
            </a:r>
            <a:endParaRPr lang="ru-RU" sz="3200" b="1" dirty="0">
              <a:solidFill>
                <a:srgbClr val="CC3300"/>
              </a:solidFill>
              <a:latin typeface="Bookman Old Style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785918" y="5786454"/>
            <a:ext cx="34559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CC3300"/>
                </a:solidFill>
                <a:latin typeface="Bookman Old Style" pitchFamily="18" charset="0"/>
              </a:rPr>
              <a:t>треугольник</a:t>
            </a:r>
            <a:endParaRPr lang="ru-RU" sz="3200" b="1" dirty="0">
              <a:solidFill>
                <a:srgbClr val="CC3300"/>
              </a:solidFill>
              <a:latin typeface="Bookman Old Style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715108" y="4572008"/>
            <a:ext cx="242889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CC3300"/>
                </a:solidFill>
                <a:latin typeface="Bookman Old Style" pitchFamily="18" charset="0"/>
              </a:rPr>
              <a:t>прямая</a:t>
            </a:r>
            <a:endParaRPr lang="ru-RU" sz="3200" b="1" dirty="0">
              <a:solidFill>
                <a:srgbClr val="CC3300"/>
              </a:solidFill>
              <a:latin typeface="Bookman Old Style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11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11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57158" y="2357430"/>
            <a:ext cx="828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600" b="1" dirty="0" smtClean="0">
                <a:solidFill>
                  <a:srgbClr val="800000"/>
                </a:solidFill>
              </a:rPr>
              <a:t>ФИГУРЫ</a:t>
            </a:r>
            <a:endParaRPr lang="ru-RU" sz="96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500298" y="785794"/>
            <a:ext cx="1152525" cy="936625"/>
          </a:xfrm>
          <a:prstGeom prst="rect">
            <a:avLst/>
          </a:prstGeom>
          <a:solidFill>
            <a:srgbClr val="FF9900"/>
          </a:solidFill>
          <a:ln w="254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6572264" y="785794"/>
            <a:ext cx="1152525" cy="1008063"/>
          </a:xfrm>
          <a:custGeom>
            <a:avLst/>
            <a:gdLst>
              <a:gd name="T0" fmla="*/ 1008459 w 21600"/>
              <a:gd name="T1" fmla="*/ 504032 h 21600"/>
              <a:gd name="T2" fmla="*/ 576263 w 21600"/>
              <a:gd name="T3" fmla="*/ 1008063 h 21600"/>
              <a:gd name="T4" fmla="*/ 144066 w 21600"/>
              <a:gd name="T5" fmla="*/ 504032 h 21600"/>
              <a:gd name="T6" fmla="*/ 57626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222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1357290" y="3643314"/>
            <a:ext cx="1081087" cy="863600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254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Oval 18"/>
          <p:cNvSpPr>
            <a:spLocks noChangeArrowheads="1"/>
          </p:cNvSpPr>
          <p:nvPr/>
        </p:nvSpPr>
        <p:spPr bwMode="auto">
          <a:xfrm>
            <a:off x="6072198" y="2143116"/>
            <a:ext cx="1079500" cy="107950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3428992" y="5857892"/>
            <a:ext cx="1295400" cy="704850"/>
          </a:xfrm>
          <a:prstGeom prst="parallelogram">
            <a:avLst>
              <a:gd name="adj" fmla="val 45946"/>
            </a:avLst>
          </a:prstGeom>
          <a:solidFill>
            <a:srgbClr val="66FF33"/>
          </a:solidFill>
          <a:ln w="254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6072198" y="4143380"/>
            <a:ext cx="936625" cy="1439863"/>
          </a:xfrm>
          <a:prstGeom prst="diamond">
            <a:avLst/>
          </a:prstGeom>
          <a:solidFill>
            <a:srgbClr val="00FFFF"/>
          </a:solidFill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1928794" y="5214950"/>
            <a:ext cx="1152525" cy="909638"/>
          </a:xfrm>
          <a:prstGeom prst="hexagon">
            <a:avLst>
              <a:gd name="adj" fmla="val 31675"/>
              <a:gd name="vf" fmla="val 115470"/>
            </a:avLst>
          </a:prstGeom>
          <a:solidFill>
            <a:srgbClr val="FFFF99"/>
          </a:soli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Oval 22"/>
          <p:cNvSpPr>
            <a:spLocks noChangeArrowheads="1"/>
          </p:cNvSpPr>
          <p:nvPr/>
        </p:nvSpPr>
        <p:spPr bwMode="auto">
          <a:xfrm>
            <a:off x="7429520" y="4143380"/>
            <a:ext cx="1152525" cy="720725"/>
          </a:xfrm>
          <a:prstGeom prst="ellipse">
            <a:avLst/>
          </a:prstGeom>
          <a:solidFill>
            <a:srgbClr val="FFCCFF"/>
          </a:solidFill>
          <a:ln w="254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5214942" y="5429264"/>
            <a:ext cx="1368425" cy="863600"/>
          </a:xfrm>
          <a:prstGeom prst="rtTriangle">
            <a:avLst/>
          </a:prstGeom>
          <a:solidFill>
            <a:srgbClr val="3366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3132138" y="4076700"/>
            <a:ext cx="1223962" cy="1009650"/>
          </a:xfrm>
          <a:prstGeom prst="star5">
            <a:avLst/>
          </a:prstGeom>
          <a:solidFill>
            <a:srgbClr val="FF5050"/>
          </a:solidFill>
          <a:ln w="254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8" name="AutoShape 28"/>
          <p:cNvSpPr>
            <a:spLocks noChangeArrowheads="1"/>
          </p:cNvSpPr>
          <p:nvPr/>
        </p:nvSpPr>
        <p:spPr bwMode="auto">
          <a:xfrm>
            <a:off x="4500562" y="3714752"/>
            <a:ext cx="1547812" cy="6477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" name="Picture 3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5143512"/>
            <a:ext cx="136683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572008"/>
            <a:ext cx="100806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2276475"/>
            <a:ext cx="12954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285992"/>
            <a:ext cx="103981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72"/>
          <p:cNvGrpSpPr>
            <a:grpSpLocks/>
          </p:cNvGrpSpPr>
          <p:nvPr/>
        </p:nvGrpSpPr>
        <p:grpSpPr bwMode="auto">
          <a:xfrm>
            <a:off x="4357686" y="785794"/>
            <a:ext cx="1008062" cy="1004888"/>
            <a:chOff x="288" y="2160"/>
            <a:chExt cx="1632" cy="1627"/>
          </a:xfrm>
        </p:grpSpPr>
        <p:sp>
          <p:nvSpPr>
            <p:cNvPr id="24" name="Oval 50"/>
            <p:cNvSpPr>
              <a:spLocks noChangeArrowheads="1"/>
            </p:cNvSpPr>
            <p:nvPr/>
          </p:nvSpPr>
          <p:spPr bwMode="auto">
            <a:xfrm>
              <a:off x="288" y="2160"/>
              <a:ext cx="1626" cy="1627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50000">
                  <a:srgbClr val="FFFF00"/>
                </a:gs>
                <a:gs pos="100000">
                  <a:srgbClr val="FF9900"/>
                </a:gs>
              </a:gsLst>
              <a:lin ang="2700000" scaled="1"/>
            </a:gradFill>
            <a:ln w="254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5" name="Group 51"/>
            <p:cNvGrpSpPr>
              <a:grpSpLocks/>
            </p:cNvGrpSpPr>
            <p:nvPr/>
          </p:nvGrpSpPr>
          <p:grpSpPr bwMode="auto">
            <a:xfrm>
              <a:off x="290" y="2739"/>
              <a:ext cx="1626" cy="505"/>
              <a:chOff x="1308" y="5430"/>
              <a:chExt cx="2910" cy="903"/>
            </a:xfrm>
          </p:grpSpPr>
          <p:grpSp>
            <p:nvGrpSpPr>
              <p:cNvPr id="27" name="Group 52"/>
              <p:cNvGrpSpPr>
                <a:grpSpLocks/>
              </p:cNvGrpSpPr>
              <p:nvPr/>
            </p:nvGrpSpPr>
            <p:grpSpPr bwMode="auto">
              <a:xfrm>
                <a:off x="1308" y="5430"/>
                <a:ext cx="2910" cy="903"/>
                <a:chOff x="1308" y="5430"/>
                <a:chExt cx="2910" cy="903"/>
              </a:xfrm>
            </p:grpSpPr>
            <p:grpSp>
              <p:nvGrpSpPr>
                <p:cNvPr id="29" name="Group 53"/>
                <p:cNvGrpSpPr>
                  <a:grpSpLocks/>
                </p:cNvGrpSpPr>
                <p:nvPr/>
              </p:nvGrpSpPr>
              <p:grpSpPr bwMode="auto">
                <a:xfrm>
                  <a:off x="1308" y="5430"/>
                  <a:ext cx="2910" cy="903"/>
                  <a:chOff x="1308" y="5430"/>
                  <a:chExt cx="2910" cy="903"/>
                </a:xfrm>
              </p:grpSpPr>
              <p:grpSp>
                <p:nvGrpSpPr>
                  <p:cNvPr id="31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1308" y="5430"/>
                    <a:ext cx="2910" cy="903"/>
                    <a:chOff x="1308" y="5430"/>
                    <a:chExt cx="2910" cy="903"/>
                  </a:xfrm>
                </p:grpSpPr>
                <p:grpSp>
                  <p:nvGrpSpPr>
                    <p:cNvPr id="33" name="Group 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08" y="5430"/>
                      <a:ext cx="2910" cy="903"/>
                      <a:chOff x="1308" y="5430"/>
                      <a:chExt cx="2910" cy="903"/>
                    </a:xfrm>
                  </p:grpSpPr>
                  <p:sp>
                    <p:nvSpPr>
                      <p:cNvPr id="35" name="Oval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08" y="5430"/>
                        <a:ext cx="2910" cy="900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9900"/>
                          </a:gs>
                          <a:gs pos="50000">
                            <a:srgbClr val="FFFF00"/>
                          </a:gs>
                          <a:gs pos="100000">
                            <a:srgbClr val="FF9900"/>
                          </a:gs>
                        </a:gsLst>
                        <a:lin ang="2700000" scaled="1"/>
                      </a:gradFill>
                      <a:ln w="25400">
                        <a:solidFill>
                          <a:srgbClr val="993300"/>
                        </a:solidFill>
                        <a:prstDash val="lgDash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6" name="Line 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3" y="6093"/>
                        <a:ext cx="84" cy="39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7" name="Line 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79" y="6213"/>
                        <a:ext cx="99" cy="2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8" name="Line 5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03" y="6279"/>
                        <a:ext cx="105" cy="18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9" name="Line 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30" y="6315"/>
                        <a:ext cx="105" cy="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0" name="Line 6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760" y="6330"/>
                        <a:ext cx="108" cy="3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1" name="Line 6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090" y="6306"/>
                        <a:ext cx="114" cy="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34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48" y="6129"/>
                      <a:ext cx="39" cy="1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32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14" y="6264"/>
                    <a:ext cx="114" cy="18"/>
                  </a:xfrm>
                  <a:prstGeom prst="line">
                    <a:avLst/>
                  </a:prstGeom>
                  <a:noFill/>
                  <a:ln w="25400">
                    <a:solidFill>
                      <a:srgbClr val="99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0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744" y="6180"/>
                  <a:ext cx="96" cy="30"/>
                </a:xfrm>
                <a:prstGeom prst="line">
                  <a:avLst/>
                </a:prstGeom>
                <a:noFill/>
                <a:ln w="25400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8" name="Line 66"/>
              <p:cNvSpPr>
                <a:spLocks noChangeShapeType="1"/>
              </p:cNvSpPr>
              <p:nvPr/>
            </p:nvSpPr>
            <p:spPr bwMode="auto">
              <a:xfrm flipV="1">
                <a:off x="4050" y="6036"/>
                <a:ext cx="78" cy="57"/>
              </a:xfrm>
              <a:prstGeom prst="line">
                <a:avLst/>
              </a:prstGeom>
              <a:noFill/>
              <a:ln w="254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6" name="Freeform 68"/>
            <p:cNvSpPr>
              <a:spLocks/>
            </p:cNvSpPr>
            <p:nvPr/>
          </p:nvSpPr>
          <p:spPr bwMode="auto">
            <a:xfrm>
              <a:off x="288" y="3012"/>
              <a:ext cx="1632" cy="233"/>
            </a:xfrm>
            <a:custGeom>
              <a:avLst/>
              <a:gdLst>
                <a:gd name="T0" fmla="*/ 0 w 1838"/>
                <a:gd name="T1" fmla="*/ 0 h 262"/>
                <a:gd name="T2" fmla="*/ 84 w 1838"/>
                <a:gd name="T3" fmla="*/ 90 h 262"/>
                <a:gd name="T4" fmla="*/ 344 w 1838"/>
                <a:gd name="T5" fmla="*/ 196 h 262"/>
                <a:gd name="T6" fmla="*/ 936 w 1838"/>
                <a:gd name="T7" fmla="*/ 260 h 262"/>
                <a:gd name="T8" fmla="*/ 1436 w 1838"/>
                <a:gd name="T9" fmla="*/ 210 h 262"/>
                <a:gd name="T10" fmla="*/ 1738 w 1838"/>
                <a:gd name="T11" fmla="*/ 100 h 262"/>
                <a:gd name="T12" fmla="*/ 1838 w 1838"/>
                <a:gd name="T13" fmla="*/ 0 h 2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38"/>
                <a:gd name="T22" fmla="*/ 0 h 262"/>
                <a:gd name="T23" fmla="*/ 1838 w 1838"/>
                <a:gd name="T24" fmla="*/ 262 h 2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38" h="262">
                  <a:moveTo>
                    <a:pt x="0" y="0"/>
                  </a:moveTo>
                  <a:cubicBezTo>
                    <a:pt x="14" y="15"/>
                    <a:pt x="27" y="57"/>
                    <a:pt x="84" y="90"/>
                  </a:cubicBezTo>
                  <a:cubicBezTo>
                    <a:pt x="141" y="123"/>
                    <a:pt x="202" y="168"/>
                    <a:pt x="344" y="196"/>
                  </a:cubicBezTo>
                  <a:cubicBezTo>
                    <a:pt x="486" y="224"/>
                    <a:pt x="754" y="258"/>
                    <a:pt x="936" y="260"/>
                  </a:cubicBezTo>
                  <a:cubicBezTo>
                    <a:pt x="1118" y="262"/>
                    <a:pt x="1302" y="237"/>
                    <a:pt x="1436" y="210"/>
                  </a:cubicBezTo>
                  <a:cubicBezTo>
                    <a:pt x="1570" y="183"/>
                    <a:pt x="1671" y="135"/>
                    <a:pt x="1738" y="100"/>
                  </a:cubicBezTo>
                  <a:cubicBezTo>
                    <a:pt x="1805" y="65"/>
                    <a:pt x="1817" y="21"/>
                    <a:pt x="1838" y="0"/>
                  </a:cubicBezTo>
                </a:path>
              </a:pathLst>
            </a:custGeom>
            <a:gradFill rotWithShape="0">
              <a:gsLst>
                <a:gs pos="0">
                  <a:srgbClr val="FF9900"/>
                </a:gs>
                <a:gs pos="50000">
                  <a:srgbClr val="FFFF00"/>
                </a:gs>
                <a:gs pos="100000">
                  <a:srgbClr val="FF9900"/>
                </a:gs>
              </a:gsLst>
              <a:lin ang="2700000" scaled="1"/>
            </a:gradFill>
            <a:ln w="254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2" name="Picture 73" descr="Модель ромбоусеченного кубоктаэдра (VRML)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357430"/>
            <a:ext cx="115093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74" descr="Большой звездчатый додекаэдр (JPEG)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500042"/>
            <a:ext cx="115093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Группа 26"/>
          <p:cNvGrpSpPr>
            <a:grpSpLocks/>
          </p:cNvGrpSpPr>
          <p:nvPr/>
        </p:nvGrpSpPr>
        <p:grpSpPr bwMode="auto">
          <a:xfrm>
            <a:off x="4071934" y="2214554"/>
            <a:ext cx="1454150" cy="1071562"/>
            <a:chOff x="571472" y="500042"/>
            <a:chExt cx="8143904" cy="6143625"/>
          </a:xfrm>
        </p:grpSpPr>
        <p:sp>
          <p:nvSpPr>
            <p:cNvPr id="47" name="Полилиния 46"/>
            <p:cNvSpPr/>
            <p:nvPr/>
          </p:nvSpPr>
          <p:spPr>
            <a:xfrm>
              <a:off x="580360" y="4586689"/>
              <a:ext cx="8081672" cy="2038774"/>
            </a:xfrm>
            <a:custGeom>
              <a:avLst/>
              <a:gdLst>
                <a:gd name="connsiteX0" fmla="*/ 48126 w 8085221"/>
                <a:gd name="connsiteY0" fmla="*/ 1925053 h 2037347"/>
                <a:gd name="connsiteX1" fmla="*/ 2662989 w 8085221"/>
                <a:gd name="connsiteY1" fmla="*/ 0 h 2037347"/>
                <a:gd name="connsiteX2" fmla="*/ 8085221 w 8085221"/>
                <a:gd name="connsiteY2" fmla="*/ 80211 h 2037347"/>
                <a:gd name="connsiteX3" fmla="*/ 5983705 w 8085221"/>
                <a:gd name="connsiteY3" fmla="*/ 2037347 h 2037347"/>
                <a:gd name="connsiteX4" fmla="*/ 0 w 8085221"/>
                <a:gd name="connsiteY4" fmla="*/ 1941095 h 2037347"/>
                <a:gd name="connsiteX5" fmla="*/ 48126 w 8085221"/>
                <a:gd name="connsiteY5" fmla="*/ 1925053 h 203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85221" h="2037347">
                  <a:moveTo>
                    <a:pt x="48126" y="1925053"/>
                  </a:moveTo>
                  <a:lnTo>
                    <a:pt x="2662989" y="0"/>
                  </a:lnTo>
                  <a:lnTo>
                    <a:pt x="8085221" y="80211"/>
                  </a:lnTo>
                  <a:lnTo>
                    <a:pt x="5983705" y="2037347"/>
                  </a:lnTo>
                  <a:lnTo>
                    <a:pt x="0" y="1941095"/>
                  </a:lnTo>
                  <a:lnTo>
                    <a:pt x="48126" y="1925053"/>
                  </a:lnTo>
                  <a:close/>
                </a:path>
              </a:pathLst>
            </a:custGeom>
            <a:solidFill>
              <a:srgbClr val="8AC9DA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8" name="Группа 26"/>
            <p:cNvGrpSpPr>
              <a:grpSpLocks/>
            </p:cNvGrpSpPr>
            <p:nvPr/>
          </p:nvGrpSpPr>
          <p:grpSpPr bwMode="auto">
            <a:xfrm>
              <a:off x="571472" y="500042"/>
              <a:ext cx="8143904" cy="6143625"/>
              <a:chOff x="428596" y="0"/>
              <a:chExt cx="8143904" cy="6143625"/>
            </a:xfrm>
          </p:grpSpPr>
          <p:sp>
            <p:nvSpPr>
              <p:cNvPr id="49" name="Freeform 13"/>
              <p:cNvSpPr>
                <a:spLocks/>
              </p:cNvSpPr>
              <p:nvPr/>
            </p:nvSpPr>
            <p:spPr bwMode="auto">
              <a:xfrm>
                <a:off x="428596" y="0"/>
                <a:ext cx="8143875" cy="6143625"/>
              </a:xfrm>
              <a:custGeom>
                <a:avLst/>
                <a:gdLst>
                  <a:gd name="T0" fmla="*/ 2147483647 w 2880"/>
                  <a:gd name="T1" fmla="*/ 2147483647 h 2488"/>
                  <a:gd name="T2" fmla="*/ 0 w 2880"/>
                  <a:gd name="T3" fmla="*/ 2147483647 h 2488"/>
                  <a:gd name="T4" fmla="*/ 2147483647 w 2880"/>
                  <a:gd name="T5" fmla="*/ 2147483647 h 2488"/>
                  <a:gd name="T6" fmla="*/ 2147483647 w 2880"/>
                  <a:gd name="T7" fmla="*/ 2147483647 h 2488"/>
                  <a:gd name="T8" fmla="*/ 2147483647 w 2880"/>
                  <a:gd name="T9" fmla="*/ 2147483647 h 2488"/>
                  <a:gd name="T10" fmla="*/ 2147483647 w 2880"/>
                  <a:gd name="T11" fmla="*/ 0 h 2488"/>
                  <a:gd name="T12" fmla="*/ 2147483647 w 2880"/>
                  <a:gd name="T13" fmla="*/ 2147483647 h 2488"/>
                  <a:gd name="T14" fmla="*/ 2147483647 w 2880"/>
                  <a:gd name="T15" fmla="*/ 2147483647 h 2488"/>
                  <a:gd name="T16" fmla="*/ 2147483647 w 2880"/>
                  <a:gd name="T17" fmla="*/ 2147483647 h 2488"/>
                  <a:gd name="T18" fmla="*/ 2147483647 w 2880"/>
                  <a:gd name="T19" fmla="*/ 2147483647 h 24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80"/>
                  <a:gd name="T31" fmla="*/ 0 h 2488"/>
                  <a:gd name="T32" fmla="*/ 2880 w 2880"/>
                  <a:gd name="T33" fmla="*/ 2488 h 24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80" h="2488">
                    <a:moveTo>
                      <a:pt x="1424" y="2"/>
                    </a:moveTo>
                    <a:lnTo>
                      <a:pt x="0" y="2440"/>
                    </a:lnTo>
                    <a:lnTo>
                      <a:pt x="2112" y="2488"/>
                    </a:lnTo>
                    <a:lnTo>
                      <a:pt x="2112" y="2480"/>
                    </a:lnTo>
                    <a:lnTo>
                      <a:pt x="2112" y="2464"/>
                    </a:lnTo>
                    <a:lnTo>
                      <a:pt x="1424" y="0"/>
                    </a:lnTo>
                    <a:lnTo>
                      <a:pt x="2880" y="1672"/>
                    </a:lnTo>
                    <a:lnTo>
                      <a:pt x="2112" y="2480"/>
                    </a:lnTo>
                    <a:lnTo>
                      <a:pt x="2112" y="2464"/>
                    </a:lnTo>
                    <a:lnTo>
                      <a:pt x="2112" y="2488"/>
                    </a:lnTo>
                  </a:path>
                </a:pathLst>
              </a:custGeom>
              <a:solidFill>
                <a:srgbClr val="33CCFF">
                  <a:alpha val="3019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3069138" y="4068444"/>
                <a:ext cx="5503362" cy="6371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>
                <a:stCxn id="49" idx="1"/>
              </p:cNvCxnSpPr>
              <p:nvPr/>
            </p:nvCxnSpPr>
            <p:spPr>
              <a:xfrm flipV="1">
                <a:off x="428596" y="4068444"/>
                <a:ext cx="2640542" cy="195686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rot="5400000">
                <a:off x="1787872" y="1426894"/>
                <a:ext cx="3922817" cy="1360284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Группа 52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54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10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10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10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10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68313" y="260350"/>
            <a:ext cx="8280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>
                <a:solidFill>
                  <a:srgbClr val="800000"/>
                </a:solidFill>
              </a:rPr>
              <a:t>ГЕОМЕТРИЯ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539750" y="1484313"/>
            <a:ext cx="34559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CC3300"/>
                </a:solidFill>
                <a:latin typeface="Bookman Old Style" pitchFamily="18" charset="0"/>
              </a:rPr>
              <a:t>Планиметрия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111750" y="1484313"/>
            <a:ext cx="35639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CC3300"/>
                </a:solidFill>
                <a:latin typeface="Bookman Old Style" pitchFamily="18" charset="0"/>
              </a:rPr>
              <a:t>Стереометрия</a:t>
            </a: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2484438" y="1052513"/>
            <a:ext cx="935037" cy="50482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5651500" y="1052513"/>
            <a:ext cx="792163" cy="50482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85720" y="2285992"/>
            <a:ext cx="1152525" cy="936625"/>
          </a:xfrm>
          <a:prstGeom prst="rect">
            <a:avLst/>
          </a:prstGeom>
          <a:solidFill>
            <a:srgbClr val="FF9900"/>
          </a:solidFill>
          <a:ln w="254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1763713" y="2276475"/>
            <a:ext cx="1152525" cy="1008063"/>
          </a:xfrm>
          <a:custGeom>
            <a:avLst/>
            <a:gdLst>
              <a:gd name="T0" fmla="*/ 1008459 w 21600"/>
              <a:gd name="T1" fmla="*/ 504032 h 21600"/>
              <a:gd name="T2" fmla="*/ 576263 w 21600"/>
              <a:gd name="T3" fmla="*/ 1008063 h 21600"/>
              <a:gd name="T4" fmla="*/ 144066 w 21600"/>
              <a:gd name="T5" fmla="*/ 504032 h 21600"/>
              <a:gd name="T6" fmla="*/ 57626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222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285720" y="3500438"/>
            <a:ext cx="1081087" cy="863600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254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Oval 18"/>
          <p:cNvSpPr>
            <a:spLocks noChangeArrowheads="1"/>
          </p:cNvSpPr>
          <p:nvPr/>
        </p:nvSpPr>
        <p:spPr bwMode="auto">
          <a:xfrm>
            <a:off x="3059113" y="2205038"/>
            <a:ext cx="1079500" cy="107950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2484438" y="3500438"/>
            <a:ext cx="1295400" cy="704850"/>
          </a:xfrm>
          <a:prstGeom prst="parallelogram">
            <a:avLst>
              <a:gd name="adj" fmla="val 45946"/>
            </a:avLst>
          </a:prstGeom>
          <a:solidFill>
            <a:srgbClr val="66FF33"/>
          </a:solidFill>
          <a:ln w="254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1331913" y="3429000"/>
            <a:ext cx="936625" cy="1439863"/>
          </a:xfrm>
          <a:prstGeom prst="diamond">
            <a:avLst/>
          </a:prstGeom>
          <a:solidFill>
            <a:srgbClr val="00FFFF"/>
          </a:solidFill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285720" y="4643446"/>
            <a:ext cx="1152525" cy="909638"/>
          </a:xfrm>
          <a:prstGeom prst="hexagon">
            <a:avLst>
              <a:gd name="adj" fmla="val 31675"/>
              <a:gd name="vf" fmla="val 115470"/>
            </a:avLst>
          </a:prstGeom>
          <a:solidFill>
            <a:srgbClr val="FFFF99"/>
          </a:soli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Oval 22"/>
          <p:cNvSpPr>
            <a:spLocks noChangeArrowheads="1"/>
          </p:cNvSpPr>
          <p:nvPr/>
        </p:nvSpPr>
        <p:spPr bwMode="auto">
          <a:xfrm>
            <a:off x="1403350" y="5013325"/>
            <a:ext cx="1152525" cy="720725"/>
          </a:xfrm>
          <a:prstGeom prst="ellipse">
            <a:avLst/>
          </a:prstGeom>
          <a:solidFill>
            <a:srgbClr val="FFCCFF"/>
          </a:solidFill>
          <a:ln w="254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2843213" y="4868863"/>
            <a:ext cx="1368425" cy="863600"/>
          </a:xfrm>
          <a:prstGeom prst="rtTriangle">
            <a:avLst/>
          </a:prstGeom>
          <a:solidFill>
            <a:srgbClr val="3366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4500563" y="1916113"/>
            <a:ext cx="0" cy="439261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3132138" y="4076700"/>
            <a:ext cx="1223962" cy="1009650"/>
          </a:xfrm>
          <a:prstGeom prst="star5">
            <a:avLst/>
          </a:prstGeom>
          <a:solidFill>
            <a:srgbClr val="FF5050"/>
          </a:solidFill>
          <a:ln w="254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8" name="AutoShape 28"/>
          <p:cNvSpPr>
            <a:spLocks noChangeArrowheads="1"/>
          </p:cNvSpPr>
          <p:nvPr/>
        </p:nvSpPr>
        <p:spPr bwMode="auto">
          <a:xfrm>
            <a:off x="6227763" y="3644900"/>
            <a:ext cx="1547812" cy="6477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" name="Picture 3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4797425"/>
            <a:ext cx="136683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3573463"/>
            <a:ext cx="100806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2276475"/>
            <a:ext cx="12954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2276475"/>
            <a:ext cx="103981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72"/>
          <p:cNvGrpSpPr>
            <a:grpSpLocks/>
          </p:cNvGrpSpPr>
          <p:nvPr/>
        </p:nvGrpSpPr>
        <p:grpSpPr bwMode="auto">
          <a:xfrm>
            <a:off x="6300788" y="2276475"/>
            <a:ext cx="1008062" cy="1004888"/>
            <a:chOff x="288" y="2160"/>
            <a:chExt cx="1632" cy="1627"/>
          </a:xfrm>
        </p:grpSpPr>
        <p:sp>
          <p:nvSpPr>
            <p:cNvPr id="24" name="Oval 50"/>
            <p:cNvSpPr>
              <a:spLocks noChangeArrowheads="1"/>
            </p:cNvSpPr>
            <p:nvPr/>
          </p:nvSpPr>
          <p:spPr bwMode="auto">
            <a:xfrm>
              <a:off x="288" y="2160"/>
              <a:ext cx="1626" cy="1627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50000">
                  <a:srgbClr val="FFFF00"/>
                </a:gs>
                <a:gs pos="100000">
                  <a:srgbClr val="FF9900"/>
                </a:gs>
              </a:gsLst>
              <a:lin ang="2700000" scaled="1"/>
            </a:gradFill>
            <a:ln w="254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5" name="Group 51"/>
            <p:cNvGrpSpPr>
              <a:grpSpLocks/>
            </p:cNvGrpSpPr>
            <p:nvPr/>
          </p:nvGrpSpPr>
          <p:grpSpPr bwMode="auto">
            <a:xfrm>
              <a:off x="290" y="2739"/>
              <a:ext cx="1626" cy="505"/>
              <a:chOff x="1308" y="5430"/>
              <a:chExt cx="2910" cy="903"/>
            </a:xfrm>
          </p:grpSpPr>
          <p:grpSp>
            <p:nvGrpSpPr>
              <p:cNvPr id="27" name="Group 52"/>
              <p:cNvGrpSpPr>
                <a:grpSpLocks/>
              </p:cNvGrpSpPr>
              <p:nvPr/>
            </p:nvGrpSpPr>
            <p:grpSpPr bwMode="auto">
              <a:xfrm>
                <a:off x="1308" y="5430"/>
                <a:ext cx="2910" cy="903"/>
                <a:chOff x="1308" y="5430"/>
                <a:chExt cx="2910" cy="903"/>
              </a:xfrm>
            </p:grpSpPr>
            <p:grpSp>
              <p:nvGrpSpPr>
                <p:cNvPr id="29" name="Group 53"/>
                <p:cNvGrpSpPr>
                  <a:grpSpLocks/>
                </p:cNvGrpSpPr>
                <p:nvPr/>
              </p:nvGrpSpPr>
              <p:grpSpPr bwMode="auto">
                <a:xfrm>
                  <a:off x="1308" y="5430"/>
                  <a:ext cx="2910" cy="903"/>
                  <a:chOff x="1308" y="5430"/>
                  <a:chExt cx="2910" cy="903"/>
                </a:xfrm>
              </p:grpSpPr>
              <p:grpSp>
                <p:nvGrpSpPr>
                  <p:cNvPr id="31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1308" y="5430"/>
                    <a:ext cx="2910" cy="903"/>
                    <a:chOff x="1308" y="5430"/>
                    <a:chExt cx="2910" cy="903"/>
                  </a:xfrm>
                </p:grpSpPr>
                <p:grpSp>
                  <p:nvGrpSpPr>
                    <p:cNvPr id="33" name="Group 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08" y="5430"/>
                      <a:ext cx="2910" cy="903"/>
                      <a:chOff x="1308" y="5430"/>
                      <a:chExt cx="2910" cy="903"/>
                    </a:xfrm>
                  </p:grpSpPr>
                  <p:sp>
                    <p:nvSpPr>
                      <p:cNvPr id="35" name="Oval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08" y="5430"/>
                        <a:ext cx="2910" cy="900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9900"/>
                          </a:gs>
                          <a:gs pos="50000">
                            <a:srgbClr val="FFFF00"/>
                          </a:gs>
                          <a:gs pos="100000">
                            <a:srgbClr val="FF9900"/>
                          </a:gs>
                        </a:gsLst>
                        <a:lin ang="2700000" scaled="1"/>
                      </a:gradFill>
                      <a:ln w="25400">
                        <a:solidFill>
                          <a:srgbClr val="993300"/>
                        </a:solidFill>
                        <a:prstDash val="lgDash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6" name="Line 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3" y="6093"/>
                        <a:ext cx="84" cy="39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7" name="Line 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79" y="6213"/>
                        <a:ext cx="99" cy="2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8" name="Line 5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03" y="6279"/>
                        <a:ext cx="105" cy="18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9" name="Line 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30" y="6315"/>
                        <a:ext cx="105" cy="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0" name="Line 6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760" y="6330"/>
                        <a:ext cx="108" cy="3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1" name="Line 6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090" y="6306"/>
                        <a:ext cx="114" cy="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34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48" y="6129"/>
                      <a:ext cx="39" cy="1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32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14" y="6264"/>
                    <a:ext cx="114" cy="18"/>
                  </a:xfrm>
                  <a:prstGeom prst="line">
                    <a:avLst/>
                  </a:prstGeom>
                  <a:noFill/>
                  <a:ln w="25400">
                    <a:solidFill>
                      <a:srgbClr val="99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0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744" y="6180"/>
                  <a:ext cx="96" cy="30"/>
                </a:xfrm>
                <a:prstGeom prst="line">
                  <a:avLst/>
                </a:prstGeom>
                <a:noFill/>
                <a:ln w="25400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8" name="Line 66"/>
              <p:cNvSpPr>
                <a:spLocks noChangeShapeType="1"/>
              </p:cNvSpPr>
              <p:nvPr/>
            </p:nvSpPr>
            <p:spPr bwMode="auto">
              <a:xfrm flipV="1">
                <a:off x="4050" y="6036"/>
                <a:ext cx="78" cy="57"/>
              </a:xfrm>
              <a:prstGeom prst="line">
                <a:avLst/>
              </a:prstGeom>
              <a:noFill/>
              <a:ln w="254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6" name="Freeform 68"/>
            <p:cNvSpPr>
              <a:spLocks/>
            </p:cNvSpPr>
            <p:nvPr/>
          </p:nvSpPr>
          <p:spPr bwMode="auto">
            <a:xfrm>
              <a:off x="288" y="3012"/>
              <a:ext cx="1632" cy="233"/>
            </a:xfrm>
            <a:custGeom>
              <a:avLst/>
              <a:gdLst>
                <a:gd name="T0" fmla="*/ 0 w 1838"/>
                <a:gd name="T1" fmla="*/ 0 h 262"/>
                <a:gd name="T2" fmla="*/ 84 w 1838"/>
                <a:gd name="T3" fmla="*/ 90 h 262"/>
                <a:gd name="T4" fmla="*/ 344 w 1838"/>
                <a:gd name="T5" fmla="*/ 196 h 262"/>
                <a:gd name="T6" fmla="*/ 936 w 1838"/>
                <a:gd name="T7" fmla="*/ 260 h 262"/>
                <a:gd name="T8" fmla="*/ 1436 w 1838"/>
                <a:gd name="T9" fmla="*/ 210 h 262"/>
                <a:gd name="T10" fmla="*/ 1738 w 1838"/>
                <a:gd name="T11" fmla="*/ 100 h 262"/>
                <a:gd name="T12" fmla="*/ 1838 w 1838"/>
                <a:gd name="T13" fmla="*/ 0 h 2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38"/>
                <a:gd name="T22" fmla="*/ 0 h 262"/>
                <a:gd name="T23" fmla="*/ 1838 w 1838"/>
                <a:gd name="T24" fmla="*/ 262 h 2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38" h="262">
                  <a:moveTo>
                    <a:pt x="0" y="0"/>
                  </a:moveTo>
                  <a:cubicBezTo>
                    <a:pt x="14" y="15"/>
                    <a:pt x="27" y="57"/>
                    <a:pt x="84" y="90"/>
                  </a:cubicBezTo>
                  <a:cubicBezTo>
                    <a:pt x="141" y="123"/>
                    <a:pt x="202" y="168"/>
                    <a:pt x="344" y="196"/>
                  </a:cubicBezTo>
                  <a:cubicBezTo>
                    <a:pt x="486" y="224"/>
                    <a:pt x="754" y="258"/>
                    <a:pt x="936" y="260"/>
                  </a:cubicBezTo>
                  <a:cubicBezTo>
                    <a:pt x="1118" y="262"/>
                    <a:pt x="1302" y="237"/>
                    <a:pt x="1436" y="210"/>
                  </a:cubicBezTo>
                  <a:cubicBezTo>
                    <a:pt x="1570" y="183"/>
                    <a:pt x="1671" y="135"/>
                    <a:pt x="1738" y="100"/>
                  </a:cubicBezTo>
                  <a:cubicBezTo>
                    <a:pt x="1805" y="65"/>
                    <a:pt x="1817" y="21"/>
                    <a:pt x="1838" y="0"/>
                  </a:cubicBezTo>
                </a:path>
              </a:pathLst>
            </a:custGeom>
            <a:gradFill rotWithShape="0">
              <a:gsLst>
                <a:gs pos="0">
                  <a:srgbClr val="FF9900"/>
                </a:gs>
                <a:gs pos="50000">
                  <a:srgbClr val="FFFF00"/>
                </a:gs>
                <a:gs pos="100000">
                  <a:srgbClr val="FF9900"/>
                </a:gs>
              </a:gsLst>
              <a:lin ang="2700000" scaled="1"/>
            </a:gradFill>
            <a:ln w="254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2" name="Picture 73" descr="Модель ромбоусеченного кубоктаэдра (VRML)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4652963"/>
            <a:ext cx="115093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74" descr="Большой звездчатый додекаэдр (JPEG)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4652963"/>
            <a:ext cx="115093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 Box 75"/>
          <p:cNvSpPr txBox="1">
            <a:spLocks noChangeArrowheads="1"/>
          </p:cNvSpPr>
          <p:nvPr/>
        </p:nvSpPr>
        <p:spPr bwMode="auto">
          <a:xfrm>
            <a:off x="357158" y="5715016"/>
            <a:ext cx="3889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CC3300"/>
                </a:solidFill>
              </a:rPr>
              <a:t>Изучает свойства фигур на плоскости</a:t>
            </a:r>
          </a:p>
        </p:txBody>
      </p:sp>
      <p:sp>
        <p:nvSpPr>
          <p:cNvPr id="45" name="Text Box 76"/>
          <p:cNvSpPr txBox="1">
            <a:spLocks noChangeArrowheads="1"/>
          </p:cNvSpPr>
          <p:nvPr/>
        </p:nvSpPr>
        <p:spPr bwMode="auto">
          <a:xfrm>
            <a:off x="4643438" y="5786454"/>
            <a:ext cx="3889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CC3300"/>
                </a:solidFill>
              </a:rPr>
              <a:t>Изучает свойства фигур в пространстве</a:t>
            </a:r>
          </a:p>
        </p:txBody>
      </p:sp>
      <p:grpSp>
        <p:nvGrpSpPr>
          <p:cNvPr id="46" name="Группа 26"/>
          <p:cNvGrpSpPr>
            <a:grpSpLocks/>
          </p:cNvGrpSpPr>
          <p:nvPr/>
        </p:nvGrpSpPr>
        <p:grpSpPr bwMode="auto">
          <a:xfrm>
            <a:off x="4643438" y="3500438"/>
            <a:ext cx="1454150" cy="1071562"/>
            <a:chOff x="571472" y="500042"/>
            <a:chExt cx="8143904" cy="6143625"/>
          </a:xfrm>
        </p:grpSpPr>
        <p:sp>
          <p:nvSpPr>
            <p:cNvPr id="47" name="Полилиния 46"/>
            <p:cNvSpPr/>
            <p:nvPr/>
          </p:nvSpPr>
          <p:spPr>
            <a:xfrm>
              <a:off x="580360" y="4586689"/>
              <a:ext cx="8081672" cy="2038774"/>
            </a:xfrm>
            <a:custGeom>
              <a:avLst/>
              <a:gdLst>
                <a:gd name="connsiteX0" fmla="*/ 48126 w 8085221"/>
                <a:gd name="connsiteY0" fmla="*/ 1925053 h 2037347"/>
                <a:gd name="connsiteX1" fmla="*/ 2662989 w 8085221"/>
                <a:gd name="connsiteY1" fmla="*/ 0 h 2037347"/>
                <a:gd name="connsiteX2" fmla="*/ 8085221 w 8085221"/>
                <a:gd name="connsiteY2" fmla="*/ 80211 h 2037347"/>
                <a:gd name="connsiteX3" fmla="*/ 5983705 w 8085221"/>
                <a:gd name="connsiteY3" fmla="*/ 2037347 h 2037347"/>
                <a:gd name="connsiteX4" fmla="*/ 0 w 8085221"/>
                <a:gd name="connsiteY4" fmla="*/ 1941095 h 2037347"/>
                <a:gd name="connsiteX5" fmla="*/ 48126 w 8085221"/>
                <a:gd name="connsiteY5" fmla="*/ 1925053 h 203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85221" h="2037347">
                  <a:moveTo>
                    <a:pt x="48126" y="1925053"/>
                  </a:moveTo>
                  <a:lnTo>
                    <a:pt x="2662989" y="0"/>
                  </a:lnTo>
                  <a:lnTo>
                    <a:pt x="8085221" y="80211"/>
                  </a:lnTo>
                  <a:lnTo>
                    <a:pt x="5983705" y="2037347"/>
                  </a:lnTo>
                  <a:lnTo>
                    <a:pt x="0" y="1941095"/>
                  </a:lnTo>
                  <a:lnTo>
                    <a:pt x="48126" y="1925053"/>
                  </a:lnTo>
                  <a:close/>
                </a:path>
              </a:pathLst>
            </a:custGeom>
            <a:solidFill>
              <a:srgbClr val="8AC9DA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8" name="Группа 26"/>
            <p:cNvGrpSpPr>
              <a:grpSpLocks/>
            </p:cNvGrpSpPr>
            <p:nvPr/>
          </p:nvGrpSpPr>
          <p:grpSpPr bwMode="auto">
            <a:xfrm>
              <a:off x="571472" y="500042"/>
              <a:ext cx="8143904" cy="6143625"/>
              <a:chOff x="428596" y="0"/>
              <a:chExt cx="8143904" cy="6143625"/>
            </a:xfrm>
          </p:grpSpPr>
          <p:sp>
            <p:nvSpPr>
              <p:cNvPr id="49" name="Freeform 13"/>
              <p:cNvSpPr>
                <a:spLocks/>
              </p:cNvSpPr>
              <p:nvPr/>
            </p:nvSpPr>
            <p:spPr bwMode="auto">
              <a:xfrm>
                <a:off x="428596" y="0"/>
                <a:ext cx="8143875" cy="6143625"/>
              </a:xfrm>
              <a:custGeom>
                <a:avLst/>
                <a:gdLst>
                  <a:gd name="T0" fmla="*/ 2147483647 w 2880"/>
                  <a:gd name="T1" fmla="*/ 2147483647 h 2488"/>
                  <a:gd name="T2" fmla="*/ 0 w 2880"/>
                  <a:gd name="T3" fmla="*/ 2147483647 h 2488"/>
                  <a:gd name="T4" fmla="*/ 2147483647 w 2880"/>
                  <a:gd name="T5" fmla="*/ 2147483647 h 2488"/>
                  <a:gd name="T6" fmla="*/ 2147483647 w 2880"/>
                  <a:gd name="T7" fmla="*/ 2147483647 h 2488"/>
                  <a:gd name="T8" fmla="*/ 2147483647 w 2880"/>
                  <a:gd name="T9" fmla="*/ 2147483647 h 2488"/>
                  <a:gd name="T10" fmla="*/ 2147483647 w 2880"/>
                  <a:gd name="T11" fmla="*/ 0 h 2488"/>
                  <a:gd name="T12" fmla="*/ 2147483647 w 2880"/>
                  <a:gd name="T13" fmla="*/ 2147483647 h 2488"/>
                  <a:gd name="T14" fmla="*/ 2147483647 w 2880"/>
                  <a:gd name="T15" fmla="*/ 2147483647 h 2488"/>
                  <a:gd name="T16" fmla="*/ 2147483647 w 2880"/>
                  <a:gd name="T17" fmla="*/ 2147483647 h 2488"/>
                  <a:gd name="T18" fmla="*/ 2147483647 w 2880"/>
                  <a:gd name="T19" fmla="*/ 2147483647 h 24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80"/>
                  <a:gd name="T31" fmla="*/ 0 h 2488"/>
                  <a:gd name="T32" fmla="*/ 2880 w 2880"/>
                  <a:gd name="T33" fmla="*/ 2488 h 24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80" h="2488">
                    <a:moveTo>
                      <a:pt x="1424" y="2"/>
                    </a:moveTo>
                    <a:lnTo>
                      <a:pt x="0" y="2440"/>
                    </a:lnTo>
                    <a:lnTo>
                      <a:pt x="2112" y="2488"/>
                    </a:lnTo>
                    <a:lnTo>
                      <a:pt x="2112" y="2480"/>
                    </a:lnTo>
                    <a:lnTo>
                      <a:pt x="2112" y="2464"/>
                    </a:lnTo>
                    <a:lnTo>
                      <a:pt x="1424" y="0"/>
                    </a:lnTo>
                    <a:lnTo>
                      <a:pt x="2880" y="1672"/>
                    </a:lnTo>
                    <a:lnTo>
                      <a:pt x="2112" y="2480"/>
                    </a:lnTo>
                    <a:lnTo>
                      <a:pt x="2112" y="2464"/>
                    </a:lnTo>
                    <a:lnTo>
                      <a:pt x="2112" y="2488"/>
                    </a:lnTo>
                  </a:path>
                </a:pathLst>
              </a:custGeom>
              <a:solidFill>
                <a:srgbClr val="33CCFF">
                  <a:alpha val="3019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3069138" y="4068444"/>
                <a:ext cx="5503362" cy="6371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>
                <a:stCxn id="49" idx="1"/>
              </p:cNvCxnSpPr>
              <p:nvPr/>
            </p:nvCxnSpPr>
            <p:spPr>
              <a:xfrm flipV="1">
                <a:off x="428596" y="4068444"/>
                <a:ext cx="2640542" cy="195686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rot="5400000">
                <a:off x="1787872" y="1426894"/>
                <a:ext cx="3922817" cy="1360284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Группа 52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54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10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10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10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10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57158" y="2357430"/>
            <a:ext cx="828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600" b="1" dirty="0" smtClean="0">
                <a:solidFill>
                  <a:srgbClr val="800000"/>
                </a:solidFill>
              </a:rPr>
              <a:t>ФИЛЬМ</a:t>
            </a:r>
            <a:endParaRPr lang="ru-RU" sz="9600" b="1" dirty="0">
              <a:solidFill>
                <a:srgbClr val="800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4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zemle250tass"/>
          <p:cNvPicPr>
            <a:picLocks noChangeAspect="1" noChangeArrowheads="1"/>
          </p:cNvPicPr>
          <p:nvPr/>
        </p:nvPicPr>
        <p:blipFill>
          <a:blip r:embed="rId2" cstate="print"/>
          <a:srcRect l="26627" t="10852" r="17697"/>
          <a:stretch>
            <a:fillRect/>
          </a:stretch>
        </p:blipFill>
        <p:spPr bwMode="auto">
          <a:xfrm>
            <a:off x="5572132" y="2928934"/>
            <a:ext cx="2876529" cy="30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50824" y="234950"/>
            <a:ext cx="83931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C3300"/>
                </a:solidFill>
                <a:latin typeface="Bookman Old Style" pitchFamily="18" charset="0"/>
              </a:rPr>
              <a:t>Что означает слово «геометрия» ?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42844" y="1000108"/>
            <a:ext cx="7011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C3300"/>
                </a:solidFill>
                <a:latin typeface="Bookman Old Style" pitchFamily="18" charset="0"/>
              </a:rPr>
              <a:t>Слово «геометрия»  греческое: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286248" y="2571744"/>
            <a:ext cx="47083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C3300"/>
                </a:solidFill>
                <a:latin typeface="Bookman Old Style" pitchFamily="18" charset="0"/>
              </a:rPr>
              <a:t>«</a:t>
            </a:r>
            <a:r>
              <a:rPr lang="ru-RU" sz="3200" b="1" dirty="0" err="1">
                <a:solidFill>
                  <a:srgbClr val="CC3300"/>
                </a:solidFill>
                <a:latin typeface="Bookman Old Style" pitchFamily="18" charset="0"/>
              </a:rPr>
              <a:t>метрео</a:t>
            </a:r>
            <a:r>
              <a:rPr lang="ru-RU" sz="3200" b="1" dirty="0">
                <a:solidFill>
                  <a:srgbClr val="CC3300"/>
                </a:solidFill>
                <a:latin typeface="Bookman Old Style" pitchFamily="18" charset="0"/>
              </a:rPr>
              <a:t>» - измеряю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000364" y="6000768"/>
            <a:ext cx="58528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C3300"/>
                </a:solidFill>
                <a:latin typeface="Bookman Old Style" pitchFamily="18" charset="0"/>
              </a:rPr>
              <a:t>Геометрия - землемерие </a:t>
            </a:r>
          </a:p>
        </p:txBody>
      </p:sp>
      <p:pic>
        <p:nvPicPr>
          <p:cNvPr id="21506" name="Picture 2" descr="http://t2.gstatic.com/images?q=tbn:1V1ae0B9wWgPMM:http://xenomorph.ru/uploads/posts/2007-11/1195055629_8453cecbd9e36d86b2e1eac45343d93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285992"/>
            <a:ext cx="3714776" cy="3687464"/>
          </a:xfrm>
          <a:prstGeom prst="rect">
            <a:avLst/>
          </a:prstGeom>
          <a:noFill/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85786" y="1714488"/>
            <a:ext cx="32464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C3300"/>
                </a:solidFill>
                <a:latin typeface="Bookman Old Style" pitchFamily="18" charset="0"/>
              </a:rPr>
              <a:t>«</a:t>
            </a:r>
            <a:r>
              <a:rPr lang="ru-RU" sz="3200" b="1" dirty="0" err="1" smtClean="0">
                <a:solidFill>
                  <a:srgbClr val="CC3300"/>
                </a:solidFill>
                <a:latin typeface="Bookman Old Style" pitchFamily="18" charset="0"/>
              </a:rPr>
              <a:t>гео</a:t>
            </a:r>
            <a:r>
              <a:rPr lang="ru-RU" sz="3200" b="1" dirty="0" smtClean="0">
                <a:solidFill>
                  <a:srgbClr val="CC3300"/>
                </a:solidFill>
                <a:latin typeface="Bookman Old Style" pitchFamily="18" charset="0"/>
              </a:rPr>
              <a:t>» </a:t>
            </a:r>
            <a:r>
              <a:rPr lang="ru-RU" sz="3200" b="1" dirty="0">
                <a:solidFill>
                  <a:srgbClr val="CC3300"/>
                </a:solidFill>
                <a:latin typeface="Bookman Old Style" pitchFamily="18" charset="0"/>
              </a:rPr>
              <a:t>- земля,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12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5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5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5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5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143108" y="500042"/>
            <a:ext cx="300039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dirty="0" smtClean="0">
                <a:solidFill>
                  <a:srgbClr val="360000"/>
                </a:solidFill>
              </a:rPr>
              <a:t>Древнегреческий историк </a:t>
            </a:r>
            <a:r>
              <a:rPr lang="ru-RU" sz="2200" dirty="0" err="1" smtClean="0">
                <a:solidFill>
                  <a:srgbClr val="360000"/>
                </a:solidFill>
              </a:rPr>
              <a:t>Геродон</a:t>
            </a:r>
            <a:r>
              <a:rPr lang="ru-RU" sz="2200" dirty="0" smtClean="0">
                <a:solidFill>
                  <a:srgbClr val="360000"/>
                </a:solidFill>
              </a:rPr>
              <a:t> (</a:t>
            </a:r>
            <a:r>
              <a:rPr lang="en-US" sz="2200" dirty="0" smtClean="0">
                <a:solidFill>
                  <a:srgbClr val="360000"/>
                </a:solidFill>
              </a:rPr>
              <a:t>V </a:t>
            </a:r>
            <a:r>
              <a:rPr lang="ru-RU" sz="2200" dirty="0" smtClean="0">
                <a:solidFill>
                  <a:srgbClr val="360000"/>
                </a:solidFill>
              </a:rPr>
              <a:t>в. до н. э.) о зарождении геометрии в Древнем Египте около 2000 лет до н.э. писал так: </a:t>
            </a:r>
            <a:endParaRPr lang="ru-RU" sz="2200" dirty="0">
              <a:solidFill>
                <a:srgbClr val="360000"/>
              </a:solidFill>
            </a:endParaRPr>
          </a:p>
        </p:txBody>
      </p:sp>
      <p:pic>
        <p:nvPicPr>
          <p:cNvPr id="3" name="Рисунок 2" descr="imagesCA08UOQ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58016" y="357166"/>
            <a:ext cx="1933586" cy="3154799"/>
          </a:xfrm>
          <a:prstGeom prst="rect">
            <a:avLst/>
          </a:prstGeom>
        </p:spPr>
      </p:pic>
      <p:pic>
        <p:nvPicPr>
          <p:cNvPr id="4" name="Рисунок 3" descr="imagesCAW1OMU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66"/>
            <a:ext cx="1785950" cy="25003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86116" y="3429000"/>
            <a:ext cx="55721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800000"/>
                </a:solidFill>
                <a:latin typeface="Times New Roman" pitchFamily="18" charset="0"/>
              </a:rPr>
              <a:t>«Египетский фараон разделил землю, дав каждому египтянину участок земли по жребию, и взимал налог с каждого участка. </a:t>
            </a:r>
            <a:endParaRPr lang="ru-RU" sz="3200" dirty="0"/>
          </a:p>
        </p:txBody>
      </p:sp>
      <p:pic>
        <p:nvPicPr>
          <p:cNvPr id="6" name="Рисунок 5" descr="imagesCAVEZYE3.jpg"/>
          <p:cNvPicPr>
            <a:picLocks noChangeAspect="1"/>
          </p:cNvPicPr>
          <p:nvPr/>
        </p:nvPicPr>
        <p:blipFill>
          <a:blip r:embed="rId4" cstate="print"/>
          <a:srcRect t="2703"/>
          <a:stretch>
            <a:fillRect/>
          </a:stretch>
        </p:blipFill>
        <p:spPr>
          <a:xfrm>
            <a:off x="571472" y="3000372"/>
            <a:ext cx="2428892" cy="3408528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8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5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5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5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5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иа древнего егип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14748"/>
            <a:ext cx="3214710" cy="644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фара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8206">
            <a:off x="933283" y="1249339"/>
            <a:ext cx="2091294" cy="311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7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4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4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4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4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CALCVGW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143248"/>
            <a:ext cx="2866891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http://t3.gstatic.com/images?q=tbn:qgKLArBmo8ozrM:http://z1.foto.rambler.ru/public/volfen28112008/1/4/1-we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500042"/>
            <a:ext cx="2492140" cy="2395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http://t1.gstatic.com/images?q=tbn:7jKdFcqCw4p7LM:http://tarbut.zahav.ru/cellcom/art/_fckedit/editor/plugins/_files/Stone-Flower-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571480"/>
            <a:ext cx="2786082" cy="2109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6" name="Picture 10" descr="http://t0.gstatic.com/images?q=tbn:bLm8xYyDzsKTPM:http://zateevo.ru/userfiles/image/Geroi%2520Rossii/Bazhov_PP/bazhov09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785794"/>
            <a:ext cx="2384462" cy="2162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7" name="Рисунок 27"/>
          <p:cNvPicPr>
            <a:picLocks noChangeArrowheads="1"/>
          </p:cNvPicPr>
          <p:nvPr/>
        </p:nvPicPr>
        <p:blipFill>
          <a:blip r:embed="rId9" cstate="print"/>
          <a:srcRect b="-635"/>
          <a:stretch>
            <a:fillRect/>
          </a:stretch>
        </p:blipFill>
        <p:spPr bwMode="auto">
          <a:xfrm>
            <a:off x="3571868" y="3214686"/>
            <a:ext cx="505303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Группа 9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11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10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10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10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10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Женя\Учитель года\Чудеса света\hra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8858312" cy="4650614"/>
          </a:xfrm>
          <a:prstGeom prst="rect">
            <a:avLst/>
          </a:prstGeom>
          <a:noFill/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428992" y="357166"/>
            <a:ext cx="18806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C3300"/>
                </a:solidFill>
                <a:latin typeface="Bookman Old Style" pitchFamily="18" charset="0"/>
              </a:rPr>
              <a:t>Храмов</a:t>
            </a:r>
            <a:endParaRPr lang="ru-RU" sz="3200" b="1" dirty="0">
              <a:solidFill>
                <a:srgbClr val="CC3300"/>
              </a:solidFill>
              <a:latin typeface="Bookman Old Style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6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CA5DGC6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000108"/>
            <a:ext cx="3024209" cy="1928826"/>
          </a:xfrm>
          <a:prstGeom prst="rect">
            <a:avLst/>
          </a:prstGeom>
        </p:spPr>
      </p:pic>
      <p:pic>
        <p:nvPicPr>
          <p:cNvPr id="3" name="Рисунок 2" descr="imagesCANA2X1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000108"/>
            <a:ext cx="2520317" cy="1805897"/>
          </a:xfrm>
          <a:prstGeom prst="rect">
            <a:avLst/>
          </a:prstGeom>
        </p:spPr>
      </p:pic>
      <p:pic>
        <p:nvPicPr>
          <p:cNvPr id="4" name="Рисунок 3" descr="imagesCAAG8RV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3429000"/>
            <a:ext cx="3143272" cy="2095515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428992" y="357166"/>
            <a:ext cx="21275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C3300"/>
                </a:solidFill>
                <a:latin typeface="Bookman Old Style" pitchFamily="18" charset="0"/>
              </a:rPr>
              <a:t>Дворцов</a:t>
            </a:r>
            <a:endParaRPr lang="ru-RU" sz="3200" b="1" dirty="0">
              <a:solidFill>
                <a:srgbClr val="CC3300"/>
              </a:solidFill>
              <a:latin typeface="Bookman Old Style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7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5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5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5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5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428992" y="357166"/>
            <a:ext cx="22317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C3300"/>
                </a:solidFill>
                <a:latin typeface="Bookman Old Style" pitchFamily="18" charset="0"/>
              </a:rPr>
              <a:t>Пирамид</a:t>
            </a:r>
            <a:endParaRPr lang="ru-RU" sz="3200" b="1" dirty="0">
              <a:solidFill>
                <a:srgbClr val="CC3300"/>
              </a:solidFill>
              <a:latin typeface="Bookman Old Style" pitchFamily="18" charset="0"/>
            </a:endParaRPr>
          </a:p>
        </p:txBody>
      </p:sp>
      <p:pic>
        <p:nvPicPr>
          <p:cNvPr id="25602" name="Picture 2" descr="D:\Женя\Учитель года\Чудеса света\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071546"/>
            <a:ext cx="3278475" cy="4786346"/>
          </a:xfrm>
          <a:prstGeom prst="rect">
            <a:avLst/>
          </a:prstGeom>
          <a:noFill/>
        </p:spPr>
      </p:pic>
      <p:pic>
        <p:nvPicPr>
          <p:cNvPr id="25603" name="Picture 3" descr="D:\Женя\Учитель года\Чудеса света\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4163407" cy="3357586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10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4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4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4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4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CA2GWR4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84609">
            <a:off x="4331257" y="1341113"/>
            <a:ext cx="1896103" cy="2658262"/>
          </a:xfrm>
          <a:prstGeom prst="rect">
            <a:avLst/>
          </a:prstGeom>
        </p:spPr>
      </p:pic>
      <p:pic>
        <p:nvPicPr>
          <p:cNvPr id="3" name="Рисунок 2" descr="imagesCAZPSX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15814">
            <a:off x="2257642" y="3949162"/>
            <a:ext cx="1782032" cy="1336524"/>
          </a:xfrm>
          <a:prstGeom prst="rect">
            <a:avLst/>
          </a:prstGeom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428992" y="357166"/>
            <a:ext cx="24288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C3300"/>
                </a:solidFill>
                <a:latin typeface="Bookman Old Style" pitchFamily="18" charset="0"/>
              </a:rPr>
              <a:t>Портной</a:t>
            </a:r>
            <a:endParaRPr lang="ru-RU" sz="3200" b="1" dirty="0">
              <a:solidFill>
                <a:srgbClr val="CC3300"/>
              </a:solidFill>
              <a:latin typeface="Bookman Old Style" pitchFamily="18" charset="0"/>
            </a:endParaRPr>
          </a:p>
        </p:txBody>
      </p:sp>
      <p:pic>
        <p:nvPicPr>
          <p:cNvPr id="27650" name="Picture 2" descr="http://t2.gstatic.com/images?q=tbn:MVF-2q0lCtPpfM:http://s52.radikal.ru/i137/0908/59/c4de9e9d621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95442">
            <a:off x="694338" y="1462899"/>
            <a:ext cx="1928826" cy="2206577"/>
          </a:xfrm>
          <a:prstGeom prst="rect">
            <a:avLst/>
          </a:prstGeom>
          <a:noFill/>
        </p:spPr>
      </p:pic>
      <p:pic>
        <p:nvPicPr>
          <p:cNvPr id="27652" name="Picture 4" descr="http://t1.gstatic.com/images?q=tbn:GDDlcF714T1DiM:http://www.omskedu.ru/npo/s/10/gal1_small/DSC_0069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01629">
            <a:off x="5034251" y="4463107"/>
            <a:ext cx="1878813" cy="1232973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8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8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8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8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8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Kuzn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714356"/>
            <a:ext cx="3811980" cy="308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lattices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2592">
            <a:off x="3167030" y="3452255"/>
            <a:ext cx="2225900" cy="301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t1.gstatic.com/images?q=tbn:4zdNs2kfGPjeYM:http://www.kovkaural.ru/foto/skameyka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82709">
            <a:off x="356117" y="3727273"/>
            <a:ext cx="2381966" cy="2200290"/>
          </a:xfrm>
          <a:prstGeom prst="rect">
            <a:avLst/>
          </a:prstGeom>
          <a:noFill/>
        </p:spPr>
      </p:pic>
      <p:pic>
        <p:nvPicPr>
          <p:cNvPr id="26628" name="Picture 4" descr="http://t0.gstatic.com/images?q=tbn:0m88iBlMLJfaPM:http://www.steel-tech.ru/images/kovka/1_th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4286256"/>
            <a:ext cx="1780537" cy="2271722"/>
          </a:xfrm>
          <a:prstGeom prst="rect">
            <a:avLst/>
          </a:prstGeom>
          <a:noFill/>
        </p:spPr>
      </p:pic>
      <p:pic>
        <p:nvPicPr>
          <p:cNvPr id="26630" name="Picture 6" descr="http://t3.gstatic.com/images?q=tbn:jFwDP_a7__aHLM:http://goldengate.uz/pics/categories/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1428736"/>
            <a:ext cx="2786082" cy="1857388"/>
          </a:xfrm>
          <a:prstGeom prst="rect">
            <a:avLst/>
          </a:prstGeom>
          <a:noFill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428992" y="357166"/>
            <a:ext cx="24288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C3300"/>
                </a:solidFill>
                <a:latin typeface="Bookman Old Style" pitchFamily="18" charset="0"/>
              </a:rPr>
              <a:t>Кузнец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11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10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10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10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10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6407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CC3300"/>
                </a:solidFill>
                <a:latin typeface="Bookman Old Style" pitchFamily="18" charset="0"/>
              </a:rPr>
              <a:t>А какими геометрическими узорами украшали люди свои изделия в древности? </a:t>
            </a:r>
          </a:p>
        </p:txBody>
      </p:sp>
      <p:pic>
        <p:nvPicPr>
          <p:cNvPr id="8" name="Picture 4" descr="indslice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04004">
            <a:off x="345209" y="1902191"/>
            <a:ext cx="4166649" cy="301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://t0.gstatic.com/images?q=tbn:ZyA8XYECJFH_LM:http://www.reznoe.ru/i/articles/30/30_119_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523">
            <a:off x="5790113" y="1853594"/>
            <a:ext cx="2286016" cy="2392841"/>
          </a:xfrm>
          <a:prstGeom prst="rect">
            <a:avLst/>
          </a:prstGeom>
          <a:noFill/>
        </p:spPr>
      </p:pic>
      <p:pic>
        <p:nvPicPr>
          <p:cNvPr id="28676" name="Picture 4" descr="http://t1.gstatic.com/images?q=tbn:2-BRU5bai4CW6M:http://www.spbrb.ru/images/article/articles_45_wood_carving_0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214818"/>
            <a:ext cx="2143140" cy="1794664"/>
          </a:xfrm>
          <a:prstGeom prst="rect">
            <a:avLst/>
          </a:prstGeom>
          <a:noFill/>
        </p:spPr>
      </p:pic>
      <p:pic>
        <p:nvPicPr>
          <p:cNvPr id="28678" name="Picture 6" descr="http://t3.gstatic.com/images?q=tbn:OIb7Mb4qWVElzM:http://www.jelovica.ru/image/foto/st2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4714884"/>
            <a:ext cx="2428892" cy="1849697"/>
          </a:xfrm>
          <a:prstGeom prst="rect">
            <a:avLst/>
          </a:prstGeom>
          <a:noFill/>
        </p:spPr>
      </p:pic>
      <p:pic>
        <p:nvPicPr>
          <p:cNvPr id="28680" name="Picture 8" descr="http://t3.gstatic.com/images?q=tbn:m6IP_2kJzbYx4M:http://crochetclub.net/blog/wp-content/uploads/2008/05/uzor_k_ajurnoi_shali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5072074"/>
            <a:ext cx="2025349" cy="1428736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15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11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11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11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11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4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14348" y="357166"/>
            <a:ext cx="792961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b="1" i="1" dirty="0">
                <a:solidFill>
                  <a:srgbClr val="663300"/>
                </a:solidFill>
                <a:latin typeface="Times New Roman" pitchFamily="18" charset="0"/>
              </a:rPr>
              <a:t>И в настоящее время с геометрическими фигурами и их свойствами имеют дело люди различных профессий: конструктор, токарь, инженер.</a:t>
            </a:r>
          </a:p>
        </p:txBody>
      </p:sp>
      <p:pic>
        <p:nvPicPr>
          <p:cNvPr id="10" name="Picture 4" descr="008_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6512">
            <a:off x="1446867" y="1769556"/>
            <a:ext cx="1341558" cy="209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inde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5492">
            <a:off x="3546446" y="1819770"/>
            <a:ext cx="2195307" cy="172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nurulla_and_ily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5357826"/>
            <a:ext cx="2031987" cy="118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pr002_17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97805">
            <a:off x="521880" y="3968024"/>
            <a:ext cx="16192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prod_5099_2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65065">
            <a:off x="3144870" y="3636288"/>
            <a:ext cx="232414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compasses_web"/>
          <p:cNvPicPr>
            <a:picLocks noChangeAspect="1" noChangeArrowheads="1"/>
          </p:cNvPicPr>
          <p:nvPr/>
        </p:nvPicPr>
        <p:blipFill>
          <a:blip r:embed="rId8" cstate="print"/>
          <a:srcRect l="7418" b="13194"/>
          <a:stretch>
            <a:fillRect/>
          </a:stretch>
        </p:blipFill>
        <p:spPr bwMode="auto">
          <a:xfrm rot="465737">
            <a:off x="5872532" y="2593146"/>
            <a:ext cx="267493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57158" y="571480"/>
            <a:ext cx="8280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b="1" dirty="0" smtClean="0">
                <a:solidFill>
                  <a:srgbClr val="800000"/>
                </a:solidFill>
                <a:latin typeface="Monotype Corsiva" pitchFamily="66" charset="0"/>
              </a:rPr>
              <a:t>Литературная страничка</a:t>
            </a:r>
            <a:endParaRPr lang="ru-RU" sz="66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4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Овал 7"/>
          <p:cNvSpPr/>
          <p:nvPr/>
        </p:nvSpPr>
        <p:spPr>
          <a:xfrm>
            <a:off x="4143372" y="4000504"/>
            <a:ext cx="180000" cy="1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28596" y="2643182"/>
            <a:ext cx="26629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C3300"/>
                </a:solidFill>
                <a:latin typeface="Bookman Old Style" pitchFamily="18" charset="0"/>
              </a:rPr>
              <a:t>Точка</a:t>
            </a:r>
            <a:endParaRPr lang="ru-RU" sz="6000" b="1" dirty="0">
              <a:solidFill>
                <a:srgbClr val="CC33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57158" y="571480"/>
            <a:ext cx="8280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b="1" dirty="0" smtClean="0">
                <a:solidFill>
                  <a:srgbClr val="800000"/>
                </a:solidFill>
                <a:latin typeface="Monotype Corsiva" pitchFamily="66" charset="0"/>
              </a:rPr>
              <a:t>Литературная страничка</a:t>
            </a:r>
            <a:endParaRPr lang="ru-RU" sz="66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4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57158" y="2714620"/>
            <a:ext cx="55467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C3300"/>
                </a:solidFill>
                <a:latin typeface="Bookman Old Style" pitchFamily="18" charset="0"/>
              </a:rPr>
              <a:t>Треугольник</a:t>
            </a:r>
            <a:endParaRPr lang="ru-RU" sz="6000" b="1" dirty="0">
              <a:solidFill>
                <a:srgbClr val="CC3300"/>
              </a:solidFill>
              <a:latin typeface="Bookman Old Style" pitchFamily="18" charset="0"/>
            </a:endParaRP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4643438" y="3643314"/>
            <a:ext cx="3178167" cy="2643206"/>
          </a:xfrm>
          <a:prstGeom prst="triangle">
            <a:avLst>
              <a:gd name="adj" fmla="val 24062"/>
            </a:avLst>
          </a:prstGeom>
          <a:solidFill>
            <a:schemeClr val="accent2">
              <a:lumMod val="75000"/>
            </a:schemeClr>
          </a:solidFill>
          <a:ln w="25400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57158" y="571480"/>
            <a:ext cx="8280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b="1" dirty="0" smtClean="0">
                <a:solidFill>
                  <a:srgbClr val="800000"/>
                </a:solidFill>
                <a:latin typeface="Monotype Corsiva" pitchFamily="66" charset="0"/>
              </a:rPr>
              <a:t>Литературная страничка</a:t>
            </a:r>
            <a:endParaRPr lang="ru-RU" sz="66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4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57158" y="2714620"/>
            <a:ext cx="370325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C3300"/>
                </a:solidFill>
                <a:latin typeface="Bookman Old Style" pitchFamily="18" charset="0"/>
              </a:rPr>
              <a:t>Квадрат</a:t>
            </a:r>
            <a:endParaRPr lang="ru-RU" sz="6000" b="1" dirty="0">
              <a:solidFill>
                <a:srgbClr val="CC330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2857496"/>
            <a:ext cx="3240000" cy="324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krot0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714500"/>
            <a:ext cx="32226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3143250" y="500063"/>
            <a:ext cx="10001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0">
                <a:solidFill>
                  <a:srgbClr val="FF0000"/>
                </a:solidFill>
                <a:latin typeface="Monotype Corsiva" pitchFamily="66" charset="0"/>
              </a:rPr>
              <a:t>,</a:t>
            </a: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3429000" y="500063"/>
            <a:ext cx="10001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0">
                <a:solidFill>
                  <a:srgbClr val="FF0000"/>
                </a:solidFill>
                <a:latin typeface="Monotype Corsiva" pitchFamily="66" charset="0"/>
              </a:rPr>
              <a:t>,</a:t>
            </a: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7500938" y="714375"/>
            <a:ext cx="10001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0">
                <a:solidFill>
                  <a:srgbClr val="FF0000"/>
                </a:solidFill>
                <a:latin typeface="Monotype Corsiva" pitchFamily="66" charset="0"/>
              </a:rPr>
              <a:t>,</a:t>
            </a:r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7786688" y="714375"/>
            <a:ext cx="10001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0">
                <a:solidFill>
                  <a:srgbClr val="FF0000"/>
                </a:solidFill>
                <a:latin typeface="Monotype Corsiva" pitchFamily="66" charset="0"/>
              </a:rPr>
              <a:t>,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4321969" y="1250157"/>
            <a:ext cx="2928937" cy="200025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786313" y="3714750"/>
            <a:ext cx="3929062" cy="121443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4457700"/>
            <a:ext cx="9144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0">
                <a:solidFill>
                  <a:srgbClr val="FF0000"/>
                </a:solidFill>
                <a:latin typeface="Monotype Corsiva" pitchFamily="66" charset="0"/>
              </a:rPr>
              <a:t>круг</a:t>
            </a:r>
          </a:p>
        </p:txBody>
      </p:sp>
      <p:sp>
        <p:nvSpPr>
          <p:cNvPr id="13" name="Овал 12"/>
          <p:cNvSpPr/>
          <p:nvPr/>
        </p:nvSpPr>
        <p:spPr>
          <a:xfrm>
            <a:off x="4714875" y="3643313"/>
            <a:ext cx="142875" cy="14287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16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57158" y="285728"/>
            <a:ext cx="84963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600" b="1" i="1" dirty="0">
                <a:solidFill>
                  <a:srgbClr val="663300"/>
                </a:solidFill>
                <a:latin typeface="Times New Roman" pitchFamily="18" charset="0"/>
              </a:rPr>
              <a:t>Основным источником наших знаний о древнеегипетской геометрии является относящийся примерно к 1700 до н.э. папирус </a:t>
            </a:r>
            <a:r>
              <a:rPr lang="ru-RU" sz="2600" b="1" i="1" dirty="0" err="1">
                <a:solidFill>
                  <a:srgbClr val="663300"/>
                </a:solidFill>
                <a:latin typeface="Times New Roman" pitchFamily="18" charset="0"/>
              </a:rPr>
              <a:t>Ринда</a:t>
            </a:r>
            <a:r>
              <a:rPr lang="ru-RU" sz="2600" b="1" i="1" dirty="0">
                <a:solidFill>
                  <a:srgbClr val="663300"/>
                </a:solidFill>
                <a:latin typeface="Times New Roman" pitchFamily="18" charset="0"/>
              </a:rPr>
              <a:t>, названный по имени владельца, египтолога </a:t>
            </a:r>
            <a:r>
              <a:rPr lang="ru-RU" sz="2600" b="1" i="1" dirty="0" err="1">
                <a:solidFill>
                  <a:srgbClr val="663300"/>
                </a:solidFill>
                <a:latin typeface="Times New Roman" pitchFamily="18" charset="0"/>
              </a:rPr>
              <a:t>Ринда</a:t>
            </a:r>
            <a:r>
              <a:rPr lang="ru-RU" sz="2600" b="1" i="1" dirty="0">
                <a:solidFill>
                  <a:srgbClr val="663300"/>
                </a:solidFill>
                <a:latin typeface="Times New Roman" pitchFamily="18" charset="0"/>
              </a:rPr>
              <a:t> (этот папирус также называется папирусом </a:t>
            </a:r>
            <a:r>
              <a:rPr lang="ru-RU" sz="2600" b="1" i="1" dirty="0" err="1">
                <a:solidFill>
                  <a:srgbClr val="663300"/>
                </a:solidFill>
                <a:latin typeface="Times New Roman" pitchFamily="18" charset="0"/>
              </a:rPr>
              <a:t>Ахмеса</a:t>
            </a:r>
            <a:r>
              <a:rPr lang="ru-RU" sz="2600" b="1" i="1" dirty="0">
                <a:solidFill>
                  <a:srgbClr val="663300"/>
                </a:solidFill>
                <a:latin typeface="Times New Roman" pitchFamily="18" charset="0"/>
              </a:rPr>
              <a:t>) и хранящийся ныне в Лондоне в Британском музее. </a:t>
            </a:r>
          </a:p>
        </p:txBody>
      </p:sp>
      <p:pic>
        <p:nvPicPr>
          <p:cNvPr id="6" name="Picture 11" descr="папирус ринд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997200"/>
            <a:ext cx="5327650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214546" y="6215082"/>
            <a:ext cx="401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360000"/>
                </a:solidFill>
              </a:rPr>
              <a:t>Папирус </a:t>
            </a:r>
            <a:r>
              <a:rPr lang="ru-RU" sz="1400" b="1" dirty="0" err="1">
                <a:solidFill>
                  <a:srgbClr val="360000"/>
                </a:solidFill>
              </a:rPr>
              <a:t>Ринда</a:t>
            </a:r>
            <a:r>
              <a:rPr lang="ru-RU" sz="1400" b="1" dirty="0">
                <a:solidFill>
                  <a:srgbClr val="360000"/>
                </a:solidFill>
              </a:rPr>
              <a:t>. Лондон. Британский музей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9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42910" y="357166"/>
            <a:ext cx="392909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600" b="1" i="1" dirty="0">
                <a:solidFill>
                  <a:srgbClr val="663300"/>
                </a:solidFill>
                <a:latin typeface="Times New Roman" pitchFamily="18" charset="0"/>
              </a:rPr>
              <a:t>Папирус </a:t>
            </a:r>
            <a:r>
              <a:rPr lang="ru-RU" sz="2600" b="1" i="1" dirty="0" err="1">
                <a:solidFill>
                  <a:srgbClr val="663300"/>
                </a:solidFill>
                <a:latin typeface="Times New Roman" pitchFamily="18" charset="0"/>
              </a:rPr>
              <a:t>Ринда</a:t>
            </a:r>
            <a:r>
              <a:rPr lang="ru-RU" sz="2600" b="1" i="1" dirty="0">
                <a:solidFill>
                  <a:srgbClr val="663300"/>
                </a:solidFill>
                <a:latin typeface="Times New Roman" pitchFamily="18" charset="0"/>
              </a:rPr>
              <a:t> свидетельствует о том, что древних египтян интересовали главным образом практические аспекты геометрии</a:t>
            </a:r>
          </a:p>
        </p:txBody>
      </p:sp>
      <p:pic>
        <p:nvPicPr>
          <p:cNvPr id="5" name="Picture 7" descr="Панорамный вид Рима из античнойГеометрии Евклида, издания якобы 1457 г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86058"/>
            <a:ext cx="3953123" cy="287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папирус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1216" y="357166"/>
            <a:ext cx="453841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786446" y="6143644"/>
            <a:ext cx="27146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>
                <a:solidFill>
                  <a:srgbClr val="360000"/>
                </a:solidFill>
              </a:rPr>
              <a:t>                         Папирус </a:t>
            </a:r>
            <a:r>
              <a:rPr lang="ru-RU" sz="1400" b="1" dirty="0" err="1">
                <a:solidFill>
                  <a:srgbClr val="360000"/>
                </a:solidFill>
              </a:rPr>
              <a:t>Ринда</a:t>
            </a:r>
            <a:r>
              <a:rPr lang="ru-RU" sz="1400" b="1" dirty="0" smtClean="0">
                <a:solidFill>
                  <a:srgbClr val="360000"/>
                </a:solidFill>
              </a:rPr>
              <a:t>.</a:t>
            </a:r>
            <a:endParaRPr lang="ru-RU" sz="1400" b="1" dirty="0">
              <a:solidFill>
                <a:srgbClr val="360000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57158" y="5715016"/>
            <a:ext cx="4000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360000"/>
                </a:solidFill>
              </a:rPr>
              <a:t>Панорамный </a:t>
            </a:r>
            <a:r>
              <a:rPr lang="ru-RU" sz="1400" b="1" dirty="0">
                <a:solidFill>
                  <a:srgbClr val="360000"/>
                </a:solidFill>
              </a:rPr>
              <a:t>вид Рима из античной Геометрии Евклида, издания якобы 1457 года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10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4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4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4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4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CA3X1HQ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929066"/>
            <a:ext cx="3580304" cy="2143140"/>
          </a:xfrm>
          <a:prstGeom prst="rect">
            <a:avLst/>
          </a:prstGeom>
        </p:spPr>
      </p:pic>
      <p:pic>
        <p:nvPicPr>
          <p:cNvPr id="3" name="Рисунок 2" descr="imagesCAH5AB0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35613">
            <a:off x="514762" y="631449"/>
            <a:ext cx="1846385" cy="3077308"/>
          </a:xfrm>
          <a:prstGeom prst="rect">
            <a:avLst/>
          </a:prstGeom>
        </p:spPr>
      </p:pic>
      <p:pic>
        <p:nvPicPr>
          <p:cNvPr id="10" name="Рисунок 9" descr="imagesCAZRBOE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18738">
            <a:off x="6207663" y="612807"/>
            <a:ext cx="2577263" cy="3045857"/>
          </a:xfrm>
          <a:prstGeom prst="rect">
            <a:avLst/>
          </a:prstGeom>
        </p:spPr>
      </p:pic>
      <p:pic>
        <p:nvPicPr>
          <p:cNvPr id="11" name="Рисунок 10" descr="imagesCAUJOZZ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714752"/>
            <a:ext cx="2571768" cy="2875520"/>
          </a:xfrm>
          <a:prstGeom prst="rect">
            <a:avLst/>
          </a:prstGeom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00298" y="357166"/>
            <a:ext cx="371477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C3300"/>
                </a:solidFill>
                <a:latin typeface="Bookman Old Style" pitchFamily="18" charset="0"/>
              </a:rPr>
              <a:t>Евклид </a:t>
            </a:r>
          </a:p>
          <a:p>
            <a:pPr algn="ctr"/>
            <a:r>
              <a:rPr lang="ru-RU" sz="4400" b="1" dirty="0" smtClean="0">
                <a:solidFill>
                  <a:srgbClr val="CC3300"/>
                </a:solidFill>
                <a:latin typeface="Bookman Old Style" pitchFamily="18" charset="0"/>
              </a:rPr>
              <a:t>и его </a:t>
            </a:r>
          </a:p>
          <a:p>
            <a:pPr algn="ctr"/>
            <a:r>
              <a:rPr lang="ru-RU" sz="4400" b="1" dirty="0" smtClean="0">
                <a:solidFill>
                  <a:srgbClr val="CC3300"/>
                </a:solidFill>
                <a:latin typeface="Bookman Old Style" pitchFamily="18" charset="0"/>
              </a:rPr>
              <a:t>«Начала»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14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6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6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6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6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2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14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Рисунок 12" descr="александр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78029">
            <a:off x="6249969" y="3348468"/>
            <a:ext cx="2119314" cy="2712722"/>
          </a:xfrm>
          <a:prstGeom prst="rect">
            <a:avLst/>
          </a:prstGeom>
        </p:spPr>
      </p:pic>
      <p:pic>
        <p:nvPicPr>
          <p:cNvPr id="18" name="Рисунок 17" descr="новико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14654">
            <a:off x="4465595" y="486748"/>
            <a:ext cx="1928826" cy="2549597"/>
          </a:xfrm>
          <a:prstGeom prst="rect">
            <a:avLst/>
          </a:prstGeom>
        </p:spPr>
      </p:pic>
      <p:pic>
        <p:nvPicPr>
          <p:cNvPr id="19" name="Рисунок 18" descr="погорело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95946">
            <a:off x="1214414" y="428604"/>
            <a:ext cx="1714509" cy="2286012"/>
          </a:xfrm>
          <a:prstGeom prst="rect">
            <a:avLst/>
          </a:prstGeom>
        </p:spPr>
      </p:pic>
      <p:pic>
        <p:nvPicPr>
          <p:cNvPr id="20" name="Рисунок 19" descr="Понтрягин.jpg"/>
          <p:cNvPicPr>
            <a:picLocks noChangeAspect="1"/>
          </p:cNvPicPr>
          <p:nvPr/>
        </p:nvPicPr>
        <p:blipFill>
          <a:blip r:embed="rId6" cstate="print"/>
          <a:srcRect b="10560"/>
          <a:stretch>
            <a:fillRect/>
          </a:stretch>
        </p:blipFill>
        <p:spPr>
          <a:xfrm rot="21222555">
            <a:off x="1282628" y="3300661"/>
            <a:ext cx="1714512" cy="2643206"/>
          </a:xfrm>
          <a:prstGeom prst="rect">
            <a:avLst/>
          </a:prstGeom>
        </p:spPr>
      </p:pic>
      <p:sp>
        <p:nvSpPr>
          <p:cNvPr id="21" name="Text Box 10"/>
          <p:cNvSpPr txBox="1">
            <a:spLocks noChangeArrowheads="1"/>
          </p:cNvSpPr>
          <p:nvPr/>
        </p:nvSpPr>
        <p:spPr bwMode="auto">
          <a:xfrm rot="21210205">
            <a:off x="517477" y="5856092"/>
            <a:ext cx="37862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CC3300"/>
                </a:solidFill>
                <a:latin typeface="Bookman Old Style" pitchFamily="18" charset="0"/>
              </a:rPr>
              <a:t>Понтрягин Л.С.</a:t>
            </a:r>
            <a:endParaRPr lang="ru-RU" sz="2800" b="1" dirty="0">
              <a:solidFill>
                <a:srgbClr val="CC3300"/>
              </a:solidFill>
              <a:latin typeface="Bookman Old Style" pitchFamily="18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 rot="467683">
            <a:off x="4089923" y="5897912"/>
            <a:ext cx="37862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CC3300"/>
                </a:solidFill>
                <a:latin typeface="Bookman Old Style" pitchFamily="18" charset="0"/>
              </a:rPr>
              <a:t>Александров А.Д.</a:t>
            </a:r>
            <a:endParaRPr lang="ru-RU" sz="2800" b="1" dirty="0">
              <a:solidFill>
                <a:srgbClr val="CC3300"/>
              </a:solidFill>
              <a:latin typeface="Bookman Old Style" pitchFamily="18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 rot="21198751">
            <a:off x="285720" y="2643182"/>
            <a:ext cx="37862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CC3300"/>
                </a:solidFill>
                <a:latin typeface="Bookman Old Style" pitchFamily="18" charset="0"/>
              </a:rPr>
              <a:t>Погорелов А.В.</a:t>
            </a:r>
            <a:endParaRPr lang="ru-RU" sz="2800" b="1" dirty="0">
              <a:solidFill>
                <a:srgbClr val="CC3300"/>
              </a:solidFill>
              <a:latin typeface="Bookman Old Style" pitchFamily="18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 rot="522330">
            <a:off x="3232464" y="2926701"/>
            <a:ext cx="37862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CC3300"/>
                </a:solidFill>
                <a:latin typeface="Bookman Old Style" pitchFamily="18" charset="0"/>
              </a:rPr>
              <a:t>Новиков П.С.</a:t>
            </a:r>
            <a:endParaRPr lang="ru-RU" sz="2800" b="1" dirty="0">
              <a:solidFill>
                <a:srgbClr val="CC33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285720" y="2285992"/>
            <a:ext cx="8429684" cy="2714644"/>
            <a:chOff x="285720" y="2285992"/>
            <a:chExt cx="8429684" cy="2714644"/>
          </a:xfrm>
        </p:grpSpPr>
        <p:sp>
          <p:nvSpPr>
            <p:cNvPr id="4" name="Куб 3"/>
            <p:cNvSpPr/>
            <p:nvPr/>
          </p:nvSpPr>
          <p:spPr>
            <a:xfrm>
              <a:off x="285720" y="2857496"/>
              <a:ext cx="8429684" cy="2143140"/>
            </a:xfrm>
            <a:prstGeom prst="cube">
              <a:avLst>
                <a:gd name="adj" fmla="val 91017"/>
              </a:avLst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Куб 4"/>
            <p:cNvSpPr/>
            <p:nvPr/>
          </p:nvSpPr>
          <p:spPr>
            <a:xfrm>
              <a:off x="285720" y="2643182"/>
              <a:ext cx="8429684" cy="2143140"/>
            </a:xfrm>
            <a:prstGeom prst="cube">
              <a:avLst>
                <a:gd name="adj" fmla="val 93239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Куб 5"/>
            <p:cNvSpPr/>
            <p:nvPr/>
          </p:nvSpPr>
          <p:spPr>
            <a:xfrm>
              <a:off x="285720" y="2500306"/>
              <a:ext cx="8429684" cy="2143140"/>
            </a:xfrm>
            <a:prstGeom prst="cube">
              <a:avLst>
                <a:gd name="adj" fmla="val 91461"/>
              </a:avLst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Куб 6"/>
            <p:cNvSpPr/>
            <p:nvPr/>
          </p:nvSpPr>
          <p:spPr>
            <a:xfrm>
              <a:off x="285720" y="2428868"/>
              <a:ext cx="8429684" cy="2143140"/>
            </a:xfrm>
            <a:prstGeom prst="cube">
              <a:avLst>
                <a:gd name="adj" fmla="val 93239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71670" y="2428868"/>
              <a:ext cx="1237010" cy="981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1538" y="3571876"/>
              <a:ext cx="1237010" cy="981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57554" y="3786190"/>
              <a:ext cx="1237010" cy="981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43570" y="3500438"/>
              <a:ext cx="1237010" cy="981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15140" y="2428868"/>
              <a:ext cx="1237010" cy="981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4810" y="2285992"/>
              <a:ext cx="1237010" cy="981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3143248"/>
              <a:ext cx="966788" cy="766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Группа 16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18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уб 3"/>
          <p:cNvSpPr/>
          <p:nvPr/>
        </p:nvSpPr>
        <p:spPr>
          <a:xfrm>
            <a:off x="285720" y="2857496"/>
            <a:ext cx="8429684" cy="2143140"/>
          </a:xfrm>
          <a:prstGeom prst="cube">
            <a:avLst>
              <a:gd name="adj" fmla="val 91017"/>
            </a:avLst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285720" y="2643182"/>
            <a:ext cx="8429684" cy="2143140"/>
          </a:xfrm>
          <a:prstGeom prst="cube">
            <a:avLst>
              <a:gd name="adj" fmla="val 93239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285720" y="2500306"/>
            <a:ext cx="8429684" cy="2143140"/>
          </a:xfrm>
          <a:prstGeom prst="cube">
            <a:avLst>
              <a:gd name="adj" fmla="val 91461"/>
            </a:avLst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285720" y="2428868"/>
            <a:ext cx="8429684" cy="2143140"/>
          </a:xfrm>
          <a:prstGeom prst="cube">
            <a:avLst>
              <a:gd name="adj" fmla="val 932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714348" y="2071678"/>
            <a:ext cx="7358114" cy="31432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2178827" y="2035959"/>
            <a:ext cx="4143404" cy="39290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071538" y="3071810"/>
            <a:ext cx="8072462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357430"/>
            <a:ext cx="1237010" cy="98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3357562"/>
            <a:ext cx="1237010" cy="98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786190"/>
            <a:ext cx="1237010" cy="98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3500438"/>
            <a:ext cx="1237010" cy="98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2285992"/>
            <a:ext cx="1237010" cy="98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2214554"/>
            <a:ext cx="1237010" cy="98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3143248"/>
            <a:ext cx="966788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Группа 37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39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4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2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C:\Users\Win7\Desktop\kuvshi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500174"/>
            <a:ext cx="2857500" cy="3810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500562" y="1928802"/>
            <a:ext cx="2880000" cy="28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45434 -0.006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0"/>
          <p:cNvPicPr>
            <a:picLocks noChangeAspect="1" noChangeArrowheads="1"/>
          </p:cNvPicPr>
          <p:nvPr/>
        </p:nvPicPr>
        <p:blipFill>
          <a:blip r:embed="rId2" cstate="print"/>
          <a:srcRect l="9840" t="4819" r="1599"/>
          <a:stretch>
            <a:fillRect/>
          </a:stretch>
        </p:blipFill>
        <p:spPr bwMode="auto">
          <a:xfrm>
            <a:off x="2357422" y="500042"/>
            <a:ext cx="4500594" cy="5904000"/>
          </a:xfrm>
          <a:prstGeom prst="rect">
            <a:avLst/>
          </a:prstGeom>
          <a:noFill/>
        </p:spPr>
      </p:pic>
      <p:grpSp>
        <p:nvGrpSpPr>
          <p:cNvPr id="3" name="Группа 2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4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2285992"/>
            <a:ext cx="34480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928670"/>
            <a:ext cx="329565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357166"/>
            <a:ext cx="38862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7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5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5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5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5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2135 0.5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36684 -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7\Desktop\39579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5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3906" r="3906" b="88423"/>
            <a:stretch>
              <a:fillRect/>
            </a:stretch>
          </p:blipFill>
          <p:spPr bwMode="auto">
            <a:xfrm>
              <a:off x="0" y="0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3906" r="3906" b="88423"/>
            <a:stretch>
              <a:fillRect/>
            </a:stretch>
          </p:blipFill>
          <p:spPr bwMode="auto">
            <a:xfrm flipV="1">
              <a:off x="0" y="6429375"/>
              <a:ext cx="9144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19031" r="19030" b="90353"/>
            <a:stretch>
              <a:fillRect/>
            </a:stretch>
          </p:blipFill>
          <p:spPr bwMode="auto">
            <a:xfrm rot="16200000" flipV="1">
              <a:off x="5955580" y="3248617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 descr="E:\картинки\обрамления\DD01021_.WMF"/>
            <p:cNvPicPr>
              <a:picLocks noChangeAspect="1" noChangeArrowheads="1"/>
            </p:cNvPicPr>
            <p:nvPr/>
          </p:nvPicPr>
          <p:blipFill>
            <a:blip r:embed="rId3" cstate="print"/>
            <a:srcRect l="19031" r="19030" b="90353"/>
            <a:stretch>
              <a:fillRect/>
            </a:stretch>
          </p:blipFill>
          <p:spPr bwMode="auto">
            <a:xfrm rot="5400000" flipH="1" flipV="1">
              <a:off x="-2831235" y="3188399"/>
              <a:ext cx="6012000" cy="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олилиния 8"/>
          <p:cNvSpPr/>
          <p:nvPr/>
        </p:nvSpPr>
        <p:spPr>
          <a:xfrm>
            <a:off x="1071538" y="1928802"/>
            <a:ext cx="6704263" cy="3089512"/>
          </a:xfrm>
          <a:custGeom>
            <a:avLst/>
            <a:gdLst>
              <a:gd name="connsiteX0" fmla="*/ 0 w 6672943"/>
              <a:gd name="connsiteY0" fmla="*/ 3037114 h 3080657"/>
              <a:gd name="connsiteX1" fmla="*/ 4212772 w 6672943"/>
              <a:gd name="connsiteY1" fmla="*/ 0 h 3080657"/>
              <a:gd name="connsiteX2" fmla="*/ 6672943 w 6672943"/>
              <a:gd name="connsiteY2" fmla="*/ 3080657 h 3080657"/>
              <a:gd name="connsiteX3" fmla="*/ 0 w 6672943"/>
              <a:gd name="connsiteY3" fmla="*/ 3037114 h 308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2943" h="3080657">
                <a:moveTo>
                  <a:pt x="0" y="3037114"/>
                </a:moveTo>
                <a:lnTo>
                  <a:pt x="4212772" y="0"/>
                </a:lnTo>
                <a:lnTo>
                  <a:pt x="6672943" y="3080657"/>
                </a:lnTo>
                <a:lnTo>
                  <a:pt x="0" y="3037114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 flipH="1">
            <a:off x="1071538" y="1785926"/>
            <a:ext cx="6715172" cy="3214710"/>
          </a:xfrm>
          <a:custGeom>
            <a:avLst/>
            <a:gdLst>
              <a:gd name="connsiteX0" fmla="*/ 0 w 6672943"/>
              <a:gd name="connsiteY0" fmla="*/ 3037114 h 3080657"/>
              <a:gd name="connsiteX1" fmla="*/ 4212772 w 6672943"/>
              <a:gd name="connsiteY1" fmla="*/ 0 h 3080657"/>
              <a:gd name="connsiteX2" fmla="*/ 6672943 w 6672943"/>
              <a:gd name="connsiteY2" fmla="*/ 3080657 h 3080657"/>
              <a:gd name="connsiteX3" fmla="*/ 0 w 6672943"/>
              <a:gd name="connsiteY3" fmla="*/ 3037114 h 308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2943" h="3080657">
                <a:moveTo>
                  <a:pt x="0" y="3037114"/>
                </a:moveTo>
                <a:lnTo>
                  <a:pt x="4212772" y="0"/>
                </a:lnTo>
                <a:lnTo>
                  <a:pt x="6672943" y="3080657"/>
                </a:lnTo>
                <a:lnTo>
                  <a:pt x="0" y="303711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260</Words>
  <Application>Microsoft Office PowerPoint</Application>
  <PresentationFormat>Экран (4:3)</PresentationFormat>
  <Paragraphs>55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 7</dc:creator>
  <cp:lastModifiedBy>Win7</cp:lastModifiedBy>
  <cp:revision>34</cp:revision>
  <dcterms:created xsi:type="dcterms:W3CDTF">2010-01-28T09:12:36Z</dcterms:created>
  <dcterms:modified xsi:type="dcterms:W3CDTF">2013-01-28T04:59:16Z</dcterms:modified>
</cp:coreProperties>
</file>