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70" r:id="rId10"/>
    <p:sldId id="265" r:id="rId11"/>
    <p:sldId id="280" r:id="rId12"/>
    <p:sldId id="268" r:id="rId13"/>
    <p:sldId id="274" r:id="rId14"/>
    <p:sldId id="275" r:id="rId15"/>
    <p:sldId id="276" r:id="rId16"/>
    <p:sldId id="277" r:id="rId17"/>
    <p:sldId id="278" r:id="rId18"/>
    <p:sldId id="279" r:id="rId19"/>
  </p:sldIdLst>
  <p:sldSz cx="9144000" cy="6858000" type="screen4x3"/>
  <p:notesSz cx="6834188" cy="9979025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Bauhaus 93" charset="0"/>
      <p:regular r:id="rId25"/>
    </p:embeddedFont>
  </p:embeddedFont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60"/>
  </p:normalViewPr>
  <p:slideViewPr>
    <p:cSldViewPr>
      <p:cViewPr varScale="1">
        <p:scale>
          <a:sx n="82" d="100"/>
          <a:sy n="82" d="100"/>
        </p:scale>
        <p:origin x="-84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126" y="-90"/>
      </p:cViewPr>
      <p:guideLst>
        <p:guide orient="horz" pos="3143"/>
        <p:guide pos="215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0688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71913" y="0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12FABAD-9C78-4A4F-8541-A3D3F4302AC0}" type="datetimeFigureOut">
              <a:rPr lang="ru-RU"/>
              <a:pPr>
                <a:defRPr/>
              </a:pPr>
              <a:t>25.03.2013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7713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4213" y="4740275"/>
            <a:ext cx="5467350" cy="44910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60688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71913" y="9478963"/>
            <a:ext cx="2960687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77AB271-4882-47D6-BDE9-CDC695DB0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72F4F0-B555-4879-B18E-FC90FC3C2493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05E68-F7CB-4C96-A9E5-7ED29F9B8074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600F5-66B8-4CA4-BD2E-C04C54DA301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B396A-676C-4486-845E-8B625EF0C03F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985FF-8E08-406E-B2F3-955C3CECBE5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FBD1-C262-46AF-AB4E-FE56134EE195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DBE9A-835D-494E-98C0-38B7832FF6B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DDDFD-5886-43C6-ABBE-E6AC965FD8F5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E5B21-7507-4747-9D2A-CC3391FB761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93370-33D3-40C3-A261-989BEA25510E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AADB6-1210-494D-8F76-B25B84A0366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214A8-226A-43A2-B247-2492DB90D903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48D8B-891A-449C-83F9-15AFC0BFA5C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9063F-A0D6-4C46-A69A-173DD932BB3C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603F-30AA-4BB7-ADA4-BCB833A5C7C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A899A-7203-4FB3-868A-24D2C6B75E04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EA707-2157-423E-91E7-855844E3D4D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94CC1-5E0D-427D-9A09-42C4990D29FC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5E3BC-2066-45DE-BC82-5826D050381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D7C2F-B190-4AB1-9A2F-C309CFD2D2E9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0CD4E-5017-4D17-A139-7C0DB76CA3E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5FF49-F90A-41DE-95CF-10D51E0CF74A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25D9C-2C34-439E-AFC1-CBB5C242544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C5ABC9-4225-43FA-8785-6088E225B7E9}" type="datetimeFigureOut">
              <a:rPr lang="fr-FR"/>
              <a:pPr>
                <a:defRPr/>
              </a:pPr>
              <a:t>25/03/2013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4E3B9C-207D-4898-AC37-0E9C14DDAD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id.ru/forum/index.php?showtopic=18626&amp;st=600" TargetMode="External"/><Relationship Id="rId13" Type="http://schemas.openxmlformats.org/officeDocument/2006/relationships/hyperlink" Target="http://www.basseinkomi.ru/" TargetMode="External"/><Relationship Id="rId3" Type="http://schemas.openxmlformats.org/officeDocument/2006/relationships/image" Target="../media/image25.png"/><Relationship Id="rId7" Type="http://schemas.openxmlformats.org/officeDocument/2006/relationships/hyperlink" Target="http://kidsport.narod.ru/anohina.htm" TargetMode="External"/><Relationship Id="rId12" Type="http://schemas.openxmlformats.org/officeDocument/2006/relationships/hyperlink" Target="http://www.ja-zdorov.ru/blog/polza-plavaniya-v-bassejne-dlya-zdorovya-i-dushi/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://sport.pi.sfedu.ru/smiming_book_online/modul_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wimming.khv.ru/index.php?art_16" TargetMode="External"/><Relationship Id="rId11" Type="http://schemas.openxmlformats.org/officeDocument/2006/relationships/hyperlink" Target="http://gotpower.ru/polza-ot-plavaniya-v-bassejne/" TargetMode="External"/><Relationship Id="rId5" Type="http://schemas.openxmlformats.org/officeDocument/2006/relationships/hyperlink" Target="http://swimming.hut.ru/" TargetMode="External"/><Relationship Id="rId15" Type="http://schemas.openxmlformats.org/officeDocument/2006/relationships/hyperlink" Target="http://www.prezentacii.com/" TargetMode="External"/><Relationship Id="rId10" Type="http://schemas.openxmlformats.org/officeDocument/2006/relationships/hyperlink" Target="http://www.probasseyn.ru/pools/77" TargetMode="External"/><Relationship Id="rId4" Type="http://schemas.openxmlformats.org/officeDocument/2006/relationships/image" Target="../media/image26.png"/><Relationship Id="rId9" Type="http://schemas.openxmlformats.org/officeDocument/2006/relationships/hyperlink" Target="http://kidsport.narod.ru/plav.htm" TargetMode="External"/><Relationship Id="rId14" Type="http://schemas.openxmlformats.org/officeDocument/2006/relationships/hyperlink" Target="http://www.cp.kfis.spb.ru/basseyn_43155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Titre 1"/>
          <p:cNvPicPr>
            <a:picLocks noGrp="1" noChangeArrowheads="1"/>
          </p:cNvPicPr>
          <p:nvPr>
            <p:ph type="ctr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354013" y="1670050"/>
            <a:ext cx="7388225" cy="579755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993900" y="261938"/>
            <a:ext cx="6699250" cy="1165225"/>
          </a:xfrm>
        </p:spPr>
      </p:pic>
      <p:pic>
        <p:nvPicPr>
          <p:cNvPr id="3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1985963" y="1484313"/>
            <a:ext cx="7158037" cy="4465637"/>
          </a:xfrm>
        </p:spPr>
      </p:pic>
      <p:sp>
        <p:nvSpPr>
          <p:cNvPr id="4" name="Прямоугольник 3"/>
          <p:cNvSpPr/>
          <p:nvPr/>
        </p:nvSpPr>
        <p:spPr>
          <a:xfrm>
            <a:off x="1979613" y="5519738"/>
            <a:ext cx="190976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Видеофрагмент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993900" y="261938"/>
            <a:ext cx="6699250" cy="1165225"/>
          </a:xfrm>
        </p:spPr>
      </p:pic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1938338" y="1412875"/>
            <a:ext cx="7204075" cy="4537075"/>
          </a:xfrm>
        </p:spPr>
      </p:pic>
      <p:sp>
        <p:nvSpPr>
          <p:cNvPr id="5" name="Прямоугольник 4"/>
          <p:cNvSpPr/>
          <p:nvPr/>
        </p:nvSpPr>
        <p:spPr>
          <a:xfrm>
            <a:off x="1979613" y="5300663"/>
            <a:ext cx="190976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Видеофрагмент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</a:rPr>
              <a:t>Оздоровительное плавание</a:t>
            </a:r>
            <a:endParaRPr lang="fr-CA" sz="4800" b="1" smtClean="0">
              <a:solidFill>
                <a:srgbClr val="FFFF00"/>
              </a:solidFill>
              <a:latin typeface="Bauhaus 93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7888" y="2905125"/>
            <a:ext cx="6840537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704811"/>
            <a:ext cx="864096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Оздоровительное плавание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—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использование особенностей плавательных движений и нахождения тела в воде в лечебных, профилактических, гигиенических, закаливающих, восстановительных, тонизирующих и других целях, имеющих оздоровительную направленность.</a:t>
            </a:r>
          </a:p>
        </p:txBody>
      </p:sp>
      <p:pic>
        <p:nvPicPr>
          <p:cNvPr id="2662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5250" y="2927350"/>
            <a:ext cx="4105275" cy="3648075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876425"/>
            <a:ext cx="4008438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7950" y="3779838"/>
            <a:ext cx="4103688" cy="3078162"/>
          </a:xfrm>
        </p:spPr>
      </p:pic>
      <p:sp>
        <p:nvSpPr>
          <p:cNvPr id="2765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</a:rPr>
              <a:t>Игровое плавание</a:t>
            </a:r>
            <a:endParaRPr lang="fr-CA" sz="48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7663" y="1484313"/>
            <a:ext cx="8640762" cy="1662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Игров</a:t>
            </a:r>
            <a:r>
              <a:rPr lang="ru-RU" sz="2800" b="1" dirty="0">
                <a:solidFill>
                  <a:srgbClr val="FFFF00"/>
                </a:solidFill>
              </a:rPr>
              <a:t>ое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>
                <a:solidFill>
                  <a:srgbClr val="FFFF00"/>
                </a:solidFill>
              </a:rPr>
              <a:t>плавание </a:t>
            </a:r>
            <a:r>
              <a:rPr lang="ru-RU" sz="2800" dirty="0">
                <a:solidFill>
                  <a:srgbClr val="FFFF00"/>
                </a:solidFill>
              </a:rPr>
              <a:t>— </a:t>
            </a:r>
            <a:r>
              <a:rPr lang="ru-RU" sz="2800" b="1" dirty="0">
                <a:solidFill>
                  <a:srgbClr val="FFFF00"/>
                </a:solidFill>
              </a:rPr>
              <a:t>исполь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зование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всево</a:t>
            </a:r>
            <a:r>
              <a:rPr lang="ru-RU" sz="2800" b="1" dirty="0">
                <a:solidFill>
                  <a:srgbClr val="FFFF00"/>
                </a:solidFill>
              </a:rPr>
              <a:t>зможных подвижных и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гр в условиях водно</a:t>
            </a:r>
            <a:r>
              <a:rPr lang="ru-RU" sz="2800" b="1" dirty="0">
                <a:solidFill>
                  <a:srgbClr val="FFFF00"/>
                </a:solidFill>
              </a:rPr>
              <a:t>й среды.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3294063"/>
            <a:ext cx="47767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1844675"/>
            <a:ext cx="6034088" cy="4525963"/>
          </a:xfrm>
        </p:spPr>
      </p:pic>
      <p:sp>
        <p:nvSpPr>
          <p:cNvPr id="2867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</a:rPr>
              <a:t>Синхронное плавание</a:t>
            </a:r>
            <a:endParaRPr lang="fr-CA" sz="48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91250" y="2060575"/>
            <a:ext cx="2952750" cy="40814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Синхронное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плавание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— совокупность различных комплексов движений, включающих элементы хореографии, акробатические и гимнастические комбинации.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938" y="1916113"/>
            <a:ext cx="3268662" cy="4525962"/>
          </a:xfrm>
        </p:spPr>
      </p:pic>
      <p:sp>
        <p:nvSpPr>
          <p:cNvPr id="29699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</a:rPr>
              <a:t>Прикладное плавание</a:t>
            </a:r>
            <a:endParaRPr lang="fr-CA" sz="48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91250" y="2060575"/>
            <a:ext cx="295275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Прикладное плавание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способность человека держаться на воде (то есть обладать навыком плавания) и производить в воде жизненно необходимые действия и мероприятия. </a:t>
            </a:r>
          </a:p>
        </p:txBody>
      </p:sp>
      <p:pic>
        <p:nvPicPr>
          <p:cNvPr id="29701" name="Picture 2" descr="G:\Рабочий стол\На конкурс\Виды плавания\Приклад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2046288"/>
            <a:ext cx="29622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2133600"/>
            <a:ext cx="5440363" cy="4319588"/>
          </a:xfrm>
        </p:spPr>
      </p:pic>
      <p:sp>
        <p:nvSpPr>
          <p:cNvPr id="30723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FF00"/>
                </a:solidFill>
              </a:rPr>
              <a:t>Подводное плавание</a:t>
            </a:r>
            <a:endParaRPr lang="fr-CA" sz="48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1500" y="2060575"/>
            <a:ext cx="3384550" cy="37496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Подводное плавание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ctr">
              <a:lnSpc>
                <a:spcPct val="90000"/>
              </a:lnSpc>
              <a:defRPr/>
            </a:pP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Скоростное плавание под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водой с использованием специального снаряжения и оборудования: акваланг со сжатым воздухом, ласты.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944688" y="238125"/>
            <a:ext cx="6797675" cy="1255713"/>
          </a:xfrm>
        </p:spPr>
      </p:pic>
      <p:grpSp>
        <p:nvGrpSpPr>
          <p:cNvPr id="4099" name="Espace réservé du contenu 2"/>
          <p:cNvGrpSpPr>
            <a:grpSpLocks noGrp="1"/>
          </p:cNvGrpSpPr>
          <p:nvPr/>
        </p:nvGrpSpPr>
        <p:grpSpPr bwMode="auto">
          <a:xfrm>
            <a:off x="1957388" y="1779588"/>
            <a:ext cx="6832600" cy="6669087"/>
            <a:chOff x="1233" y="1121"/>
            <a:chExt cx="4304" cy="4201"/>
          </a:xfrm>
        </p:grpSpPr>
        <p:pic>
          <p:nvPicPr>
            <p:cNvPr id="31747" name="Espace réservé du contenu 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3" y="1121"/>
              <a:ext cx="4304" cy="4201"/>
            </a:xfrm>
            <a:prstGeom prst="rect">
              <a:avLst/>
            </a:prstGeom>
            <a:noFill/>
          </p:spPr>
        </p:pic>
        <p:sp>
          <p:nvSpPr>
            <p:cNvPr id="31748" name="Text Box 4"/>
            <p:cNvSpPr txBox="1">
              <a:spLocks noChangeArrowheads="1"/>
            </p:cNvSpPr>
            <p:nvPr/>
          </p:nvSpPr>
          <p:spPr bwMode="auto">
            <a:xfrm>
              <a:off x="1292" y="1162"/>
              <a:ext cx="4212" cy="2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5"/>
                </a:rPr>
                <a:t>http://swimming.hut.ru/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6"/>
                </a:rPr>
                <a:t>http://www.swimming.khv.ru/index.php?art_16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7"/>
                </a:rPr>
                <a:t>http://kidsport.narod.ru/anohina.htm</a:t>
              </a:r>
              <a:endParaRPr lang="ru-RU" u="sng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8"/>
                </a:rPr>
                <a:t>http://www.kid.ru/forum/index.php?showtopic=18626&amp;st=600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9"/>
                </a:rPr>
                <a:t>http://kidsport.narod.ru/plav.htm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0"/>
                </a:rPr>
                <a:t>http://www.probasseyn.ru/pools/77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1"/>
                </a:rPr>
                <a:t>http://gotpower.ru/polza-ot-plavaniya-v-bassejne/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2"/>
                </a:rPr>
                <a:t>http://www.ja-zdorov.ru/blog/polza-plavaniya-v-bassejne-dlya-zdorovya-i-dushi/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3"/>
                </a:rPr>
                <a:t>http://www.basseinkomi.ru/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4"/>
                </a:rPr>
                <a:t>http://www.cp.kfis.spb.ru/basseyn_43155/</a:t>
              </a:r>
              <a:endParaRPr lang="en-US" u="sng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5"/>
                </a:rPr>
                <a:t>http://www.</a:t>
              </a:r>
              <a:r>
                <a:rPr lang="en-US" u="sng">
                  <a:solidFill>
                    <a:srgbClr val="FFFFFF"/>
                  </a:solidFill>
                  <a:latin typeface="Calibri" pitchFamily="34" charset="0"/>
                  <a:hlinkClick r:id="rId15"/>
                </a:rPr>
                <a:t>prezentacii</a:t>
              </a: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5"/>
                </a:rPr>
                <a:t>.</a:t>
              </a:r>
              <a:r>
                <a:rPr lang="en-US" u="sng">
                  <a:solidFill>
                    <a:srgbClr val="FFFFFF"/>
                  </a:solidFill>
                  <a:latin typeface="Calibri" pitchFamily="34" charset="0"/>
                  <a:hlinkClick r:id="rId15"/>
                </a:rPr>
                <a:t>com</a:t>
              </a:r>
              <a:r>
                <a:rPr lang="ru-RU" u="sng">
                  <a:solidFill>
                    <a:srgbClr val="FFFFFF"/>
                  </a:solidFill>
                  <a:latin typeface="Calibri" pitchFamily="34" charset="0"/>
                  <a:hlinkClick r:id="rId15"/>
                </a:rPr>
                <a:t>/</a:t>
              </a:r>
              <a:endParaRPr lang="ru-RU" u="sng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en-US">
                  <a:solidFill>
                    <a:srgbClr val="FFFFFF"/>
                  </a:solidFill>
                  <a:latin typeface="Calibri" pitchFamily="34" charset="0"/>
                  <a:hlinkClick r:id="rId16"/>
                </a:rPr>
                <a:t>http://sport.pi.sfedu.ru/smiming_book_online/modul_1.html</a:t>
              </a: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endParaRPr lang="ru-RU" u="sng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 algn="just">
                <a:spcBef>
                  <a:spcPct val="20000"/>
                </a:spcBef>
                <a:buFont typeface="Arial" charset="0"/>
                <a:buChar char="•"/>
              </a:pPr>
              <a:endParaRPr lang="fr-CA" sz="4000">
                <a:solidFill>
                  <a:srgbClr val="215968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944688" y="238125"/>
            <a:ext cx="6797675" cy="1255713"/>
          </a:xfrm>
        </p:spPr>
      </p:pic>
      <p:grpSp>
        <p:nvGrpSpPr>
          <p:cNvPr id="4099" name="Espace réservé du contenu 2"/>
          <p:cNvGrpSpPr>
            <a:grpSpLocks noGrp="1"/>
          </p:cNvGrpSpPr>
          <p:nvPr/>
        </p:nvGrpSpPr>
        <p:grpSpPr bwMode="auto">
          <a:xfrm>
            <a:off x="1957388" y="1616075"/>
            <a:ext cx="6845300" cy="6637338"/>
            <a:chOff x="1233" y="1018"/>
            <a:chExt cx="4312" cy="4181"/>
          </a:xfrm>
        </p:grpSpPr>
        <p:pic>
          <p:nvPicPr>
            <p:cNvPr id="32771" name="Espace réservé du contenu 2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33" y="1018"/>
              <a:ext cx="4312" cy="4181"/>
            </a:xfrm>
            <a:prstGeom prst="rect">
              <a:avLst/>
            </a:prstGeom>
            <a:noFill/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1292" y="1071"/>
              <a:ext cx="4212" cy="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Булгакова Н.Ж. Игры у воды, на воде, под водой. - М.: ФиС, 2000.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Булгакова Н.Ж. Плавание. - М.: ФиС, 1999.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Булгакова Н.Ж. Познакомьтесь: плавание. - М.: ФиС, 2002.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Булгакова Н.Ж. Отбор и подготовка юных пловцов. — М.: ФиС, 1986.</a:t>
              </a: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Плавание: Учебник для вузов / Под общ. ред Н.Ж. Булгаковой. - М.: ФиС, 2001.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Плавание: Учебник / Под ред. Никитского Б.Н. — М.: Просвещение, 1967.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Плавание: Учебник / Под ред. Платонова В.Н. - Киев: Олимпийская литература, 2000. </a:t>
              </a:r>
            </a:p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Плавание: Учебник для институтов физ. культуры / Под общ. ред. Бутовича Н.А. — М.: ФиС, 1965.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Семенов Ю.А. Обучение прикладному плаванию. -М.: Высшая школы 1990.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Wingdings" pitchFamily="2" charset="2"/>
                <a:buChar char="ü"/>
              </a:pPr>
              <a:r>
                <a:rPr lang="ru-RU">
                  <a:solidFill>
                    <a:srgbClr val="FFFFFF"/>
                  </a:solidFill>
                  <a:latin typeface="Calibri" pitchFamily="34" charset="0"/>
                </a:rPr>
                <a:t>Белиц-Гейман С.В. Мы учимся плавать/ М.: Просвещение 1987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Char char="ü"/>
              </a:pPr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  <a:p>
              <a:pPr marL="342900" indent="-342900" algn="just">
                <a:spcBef>
                  <a:spcPct val="20000"/>
                </a:spcBef>
                <a:buFont typeface="Arial" charset="0"/>
                <a:buChar char="•"/>
              </a:pPr>
              <a:endParaRPr lang="fr-CA" sz="4000">
                <a:solidFill>
                  <a:srgbClr val="215968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507412" cy="1417638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FF00"/>
                </a:solidFill>
              </a:rPr>
              <a:t>Общая характеристика, особенности и классификация плавания</a:t>
            </a:r>
            <a:endParaRPr lang="fr-CA" sz="3600" b="1" smtClean="0">
              <a:solidFill>
                <a:srgbClr val="FFFF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60538"/>
            <a:ext cx="8229600" cy="4764087"/>
          </a:xfrm>
        </p:spPr>
        <p:txBody>
          <a:bodyPr rtlCol="0">
            <a:normAutofit/>
          </a:bodyPr>
          <a:lstStyle/>
          <a:p>
            <a:pPr algn="just" eaLnBrk="1" hangingPunct="1">
              <a:defRPr/>
            </a:pPr>
            <a:r>
              <a:rPr lang="ru-RU" sz="2800" b="1" u="sng" dirty="0">
                <a:solidFill>
                  <a:schemeClr val="accent5">
                    <a:lumMod val="50000"/>
                  </a:schemeClr>
                </a:solidFill>
              </a:rPr>
              <a:t>Плавание как физическое действие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 — способность (или умение) человека держаться на поверхности воды и передвигаться в заданном направлении без посторонней помощи и дополнительных приспособлений. 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endParaRPr lang="ru-RU" sz="2600" dirty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u="sng" dirty="0">
                <a:solidFill>
                  <a:schemeClr val="accent5">
                    <a:lumMod val="50000"/>
                  </a:schemeClr>
                </a:solidFill>
              </a:rPr>
              <a:t>Плавание как учебный предмет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</a:rPr>
              <a:t> — область знаний, которая включает гидродинамические и биохимические законы взаимодействия человека с водой, технику плавания, методику обучения</a:t>
            </a:r>
            <a:r>
              <a:rPr lang="fr-CA" sz="2800" dirty="0" smtClean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993900" y="268288"/>
            <a:ext cx="6699250" cy="1597025"/>
          </a:xfrm>
        </p:spPr>
      </p:pic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2000250" y="1844824"/>
            <a:ext cx="6686550" cy="4281339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just" eaLnBrk="1" hangingPunct="1">
              <a:defRPr/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Вид плавания </a:t>
            </a:r>
            <a:r>
              <a:rPr lang="ru-RU" sz="4000" dirty="0"/>
              <a:t>-</a:t>
            </a:r>
            <a:r>
              <a:rPr lang="ru-RU" sz="4000" dirty="0" smtClean="0"/>
              <a:t>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одно из направлений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активной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физической деятельности человека в воде. </a:t>
            </a:r>
            <a:endParaRPr lang="fr-CA" sz="40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7988" y="298450"/>
            <a:ext cx="8345487" cy="6072188"/>
          </a:xfr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507412" cy="1417638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FF00"/>
                </a:solidFill>
              </a:rPr>
              <a:t>Спортивное плавание</a:t>
            </a:r>
            <a:endParaRPr lang="fr-CA" sz="54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algn="just" eaLnBrk="1" hangingPunct="1">
              <a:defRPr/>
            </a:pPr>
            <a:endParaRPr lang="ru-RU" sz="36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0" indent="0" algn="just" eaLnBrk="1" hangingPunct="1">
              <a:buFont typeface="Arial" charset="0"/>
              <a:buNone/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Спортивное плавание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характеризуется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системой специальной подготовки и участием в соревнованиях, которые проходят по определенным правилам. </a:t>
            </a:r>
            <a:endParaRPr lang="fr-CA" sz="36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507412" cy="1417638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FF00"/>
                </a:solidFill>
              </a:rPr>
              <a:t>Спортивное плавание</a:t>
            </a:r>
            <a:endParaRPr lang="fr-CA" sz="5400" b="1" smtClean="0">
              <a:solidFill>
                <a:srgbClr val="FFFF00"/>
              </a:solidFill>
              <a:latin typeface="Bauhaus 93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eaLnBrk="1" hangingPunct="1">
              <a:defRPr/>
            </a:pPr>
            <a:endParaRPr lang="ru-RU" sz="2800" dirty="0" smtClean="0"/>
          </a:p>
          <a:p>
            <a:pPr marL="457200" lvl="1" indent="0" algn="just" eaLnBrk="1" hangingPunct="1">
              <a:buFont typeface="Arial" charset="0"/>
              <a:buNone/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Основная задача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пловца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</a:rPr>
              <a:t>в спортивном плавании — подготовиться к скоростному преодолению дистанции и показать свой максимально возможный результат на соревнованиях.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re 1"/>
          <p:cNvSpPr>
            <a:spLocks noGrp="1"/>
          </p:cNvSpPr>
          <p:nvPr>
            <p:ph type="title"/>
          </p:nvPr>
        </p:nvSpPr>
        <p:spPr>
          <a:xfrm>
            <a:off x="179388" y="0"/>
            <a:ext cx="8507412" cy="14176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</a:rPr>
              <a:t>Спортивное плавание</a:t>
            </a:r>
            <a:endParaRPr lang="fr-CA" b="1" smtClean="0">
              <a:solidFill>
                <a:srgbClr val="FFFF00"/>
              </a:solidFill>
              <a:latin typeface="Bauhaus 93"/>
            </a:endParaRPr>
          </a:p>
        </p:txBody>
      </p:sp>
      <p:pic>
        <p:nvPicPr>
          <p:cNvPr id="4" name="Объект 3"/>
          <p:cNvPicPr>
            <a:picLocks noGrp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6875" y="1566863"/>
            <a:ext cx="8345488" cy="5102225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993900" y="261938"/>
            <a:ext cx="6699250" cy="1165225"/>
          </a:xfrm>
        </p:spPr>
      </p:pic>
      <p:pic>
        <p:nvPicPr>
          <p:cNvPr id="3" name="Shap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1946275" y="1525588"/>
            <a:ext cx="7161213" cy="4176712"/>
          </a:xfrm>
        </p:spPr>
      </p:pic>
      <p:sp>
        <p:nvSpPr>
          <p:cNvPr id="2" name="Прямоугольник 1"/>
          <p:cNvSpPr/>
          <p:nvPr/>
        </p:nvSpPr>
        <p:spPr>
          <a:xfrm>
            <a:off x="1979613" y="5300663"/>
            <a:ext cx="1909762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Видеофрагмент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Titre 1"/>
          <p:cNvPicPr>
            <a:picLocks noGrp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1993900" y="261938"/>
            <a:ext cx="6699250" cy="1165225"/>
          </a:xfrm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989138" y="1484313"/>
            <a:ext cx="7129462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90725" y="5641975"/>
            <a:ext cx="1909763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Видеофрагмент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636</TotalTime>
  <Words>255</Words>
  <Application>Microsoft Office PowerPoint</Application>
  <PresentationFormat>Экран (4:3)</PresentationFormat>
  <Paragraphs>49</Paragraphs>
  <Slides>18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Bauhaus 93</vt:lpstr>
      <vt:lpstr>Wingdings</vt:lpstr>
      <vt:lpstr>Thème Office</vt:lpstr>
      <vt:lpstr>Слайд 1</vt:lpstr>
      <vt:lpstr>Общая характеристика, особенности и классификация плавания</vt:lpstr>
      <vt:lpstr>Слайд 3</vt:lpstr>
      <vt:lpstr>Слайд 4</vt:lpstr>
      <vt:lpstr>Спортивное плавание</vt:lpstr>
      <vt:lpstr>Спортивное плавание</vt:lpstr>
      <vt:lpstr>Спортивное плавание</vt:lpstr>
      <vt:lpstr>Слайд 8</vt:lpstr>
      <vt:lpstr>Слайд 9</vt:lpstr>
      <vt:lpstr>Слайд 10</vt:lpstr>
      <vt:lpstr>Слайд 11</vt:lpstr>
      <vt:lpstr>Оздоровительное плавание</vt:lpstr>
      <vt:lpstr>Игровое плавание</vt:lpstr>
      <vt:lpstr>Синхронное плавание</vt:lpstr>
      <vt:lpstr>Прикладное плавание</vt:lpstr>
      <vt:lpstr>Подводное плавание</vt:lpstr>
      <vt:lpstr>Слайд 17</vt:lpstr>
      <vt:lpstr>Слайд 18</vt:lpstr>
    </vt:vector>
  </TitlesOfParts>
  <Company>Земля родная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ПЛАВАНИЕ  Выполнил: тренер-преподаватель по плаванию МАОУ СОШ «Земля родная» г.Новый Уренгой Чистяков В.В.</dc:title>
  <dc:subject>Плавание. Виды и способы</dc:subject>
  <dc:creator>Чистяков Владимир</dc:creator>
  <cp:lastModifiedBy>User</cp:lastModifiedBy>
  <cp:revision>26</cp:revision>
  <cp:lastPrinted>2013-01-22T09:34:03Z</cp:lastPrinted>
  <dcterms:created xsi:type="dcterms:W3CDTF">2008-04-20T22:20:53Z</dcterms:created>
  <dcterms:modified xsi:type="dcterms:W3CDTF">2013-03-25T19:28:34Z</dcterms:modified>
</cp:coreProperties>
</file>