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736F3D"/>
    <a:srgbClr val="6792C5"/>
    <a:srgbClr val="C0C0C0"/>
    <a:srgbClr val="006600"/>
    <a:srgbClr val="33CC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A7FF-B3CF-42CE-ABBF-C5F370BAFF6C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836E-3CAC-4B2A-9F2F-97E12EA16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37E1-A78A-4F52-931A-E649FC216D4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3C5E-64DB-4230-A2A1-9B8FE9B51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F809-38A0-4F4A-A7AC-F8191CFFD0B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CB49-987F-45A7-A150-6B7C7784F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E236-77AF-4B06-BC17-2A28FC40D536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1DC7-D847-4B54-89C4-8E2418BEB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7F79-56E0-44F3-B7FE-F10872B4D2E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C1AF-EC18-45FF-977D-3E04C3D32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B871-670E-4D77-876A-B9D87C905D42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4E32-524F-4E6F-B944-C77E5D63A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2D2B-7529-4B7A-9A5A-5D9CAD4C843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1F4C-4A9E-4B1C-A970-C70AB1705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C7B6-06C1-4CAF-9335-4367587C74E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B8F1-E068-443C-A10C-82E2D04CA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89C2-EFD8-4CCA-8A3D-0B63B3B4EE3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FC51-4043-48C8-ADBE-D4725575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133D-57A4-4090-BB4A-C748A3E537F4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4912-C334-46C4-9DC6-AEE3601DF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E98D-77A8-4DAE-925F-655948BBABEB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EDEA-D096-44AA-8279-74CCB40CB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ED63B0-D881-4BC6-9B7B-E63188CDB73E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C1EABD-6BE0-4DDB-9D27-FAF49A17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772816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 на выбор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Элективный курс «Человек. Математика. Железная дорога.»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696580"/>
            <a:ext cx="4104455" cy="792088"/>
          </a:xfrm>
          <a:solidFill>
            <a:srgbClr val="B2B2B2"/>
          </a:solidFill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Авторский коллектив: обучающиеся  10 класса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Т.Б. учитель математики  МБОУ СОШ № 4 с  УИОП г. Батайск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Ростовская </a:t>
            </a:r>
            <a:endParaRPr lang="ru-RU" sz="1400" dirty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spc="150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7667625" y="648811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1">
                <a:lumMod val="20000"/>
                <a:lumOff val="80000"/>
              </a:schemeClr>
            </a:gs>
            <a:gs pos="26000">
              <a:schemeClr val="accent1">
                <a:lumMod val="75000"/>
              </a:schemeClr>
            </a:gs>
            <a:gs pos="8800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5109038" cy="792088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</a:t>
            </a:r>
            <a:r>
              <a:rPr lang="ru-RU" sz="3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выбор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транспорта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265" y="568726"/>
            <a:ext cx="8715436" cy="844050"/>
          </a:xfrm>
          <a:gradFill flip="none" rotWithShape="1">
            <a:gsLst>
              <a:gs pos="8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39000">
                <a:schemeClr val="accent1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 до дачи можно доехать на автобусе, на электричке или на маршрутном такси. В таблице показано время, которое нужно затратить на каждый участок пути. Какое наименьшее время потребуется на дорогу? Ответ дайте в часах.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59" y="2924944"/>
          <a:ext cx="8154500" cy="1903860"/>
        </p:xfrm>
        <a:graphic>
          <a:graphicData uri="http://schemas.openxmlformats.org/drawingml/2006/table">
            <a:tbl>
              <a:tblPr>
                <a:effectLst>
                  <a:outerShdw dist="50800" sx="1000" sy="1000" algn="ctr" rotWithShape="0">
                    <a:srgbClr val="000000"/>
                  </a:outerShdw>
                </a:effectLst>
              </a:tblPr>
              <a:tblGrid>
                <a:gridCol w="1484807"/>
                <a:gridCol w="2386028"/>
                <a:gridCol w="2278060"/>
                <a:gridCol w="2005605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997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Автобусом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дома до автобусной станции —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мин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Автобус в пути: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остановки автобуса до дачи пешком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Электричка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дома до станции железной дороги —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Электричка в пути: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станции до дачи пешком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мин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3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Маршрутное такси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дома до остановки маршрутного такси — 10 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Маршрутное такси в дороге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мин.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остановки маршрутного такси до дачи пешком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минут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12000">
                          <a:schemeClr val="tx2">
                            <a:lumMod val="20000"/>
                            <a:lumOff val="80000"/>
                          </a:schemeClr>
                        </a:gs>
                        <a:gs pos="78000">
                          <a:srgbClr val="D4DEFF"/>
                        </a:gs>
                        <a:gs pos="99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4759" y="5013176"/>
            <a:ext cx="842493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 е ш е н и е</a:t>
            </a:r>
            <a:r>
              <a:rPr lang="ru-RU" sz="20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25+50+15=90(мин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)=1час30мин-на автобусе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25+40+20=85(мин)=1час25мин-на электричке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15+35+25=75(мин)=1час15мин=1,25часа-на маршрутном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такси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1,25часа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4342" name="Picture 2" descr="http://im7-tub-ru.yandex.net/i?id=103715656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8345">
            <a:off x="677863" y="1589088"/>
            <a:ext cx="18827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8020">
            <a:off x="6421438" y="1585913"/>
            <a:ext cx="16621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250" y="1495425"/>
            <a:ext cx="18716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668AB5"/>
            </a:gs>
            <a:gs pos="88000">
              <a:schemeClr val="accent1">
                <a:lumMod val="40000"/>
                <a:lumOff val="60000"/>
              </a:schemeClr>
            </a:gs>
            <a:gs pos="80000">
              <a:schemeClr val="bg1"/>
            </a:gs>
            <a:gs pos="47000">
              <a:schemeClr val="accent1">
                <a:lumMod val="20000"/>
                <a:lumOff val="80000"/>
              </a:schemeClr>
            </a:gs>
            <a:gs pos="68000">
              <a:schemeClr val="bg1">
                <a:lumMod val="95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15304" cy="18722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Семья из трех человек едет из Санкт-Петербурга в Вологду. Можно ехать поездом, а можно — на своей машине. Билет на поезд на одного человека стоит 1443 рубля. Автомобиль расходует 8 литров бензина на 100 километров пути, расстояние по шоссе равно 700 км, а цена бензина равна 28 руб. за литр. Сколько рублей придется заплатить за наиболее дешевую поездку на троих?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861048"/>
            <a:ext cx="7488832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е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ш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е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н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</a:t>
            </a:r>
            <a:r>
              <a:rPr lang="en-US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1443*3=4329(р.)-на поезде на троих </a:t>
            </a: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человек</a:t>
            </a:r>
            <a:endParaRPr lang="ru-RU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8*(700:100)*28=1568(р.)-на автомобиле на троих </a:t>
            </a: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человек</a:t>
            </a:r>
            <a:endParaRPr lang="ru-RU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1568 меньше 4329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На автомобиле наиболее </a:t>
            </a: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дешевая </a:t>
            </a: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поездка</a:t>
            </a:r>
            <a:r>
              <a:rPr lang="ru-RU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</a:t>
            </a:r>
            <a:r>
              <a:rPr lang="en-US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</a:t>
            </a:r>
            <a:r>
              <a:rPr lang="en-US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</a:t>
            </a:r>
            <a:r>
              <a:rPr lang="en-US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е</a:t>
            </a:r>
            <a:r>
              <a:rPr lang="en-US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т: </a:t>
            </a:r>
            <a:r>
              <a:rPr lang="en-US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1568 рублей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1634">
            <a:off x="1042988" y="447675"/>
            <a:ext cx="1958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0670">
            <a:off x="5999163" y="522288"/>
            <a:ext cx="19558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243996"/>
            <a:ext cx="1160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+mj-lt"/>
                <a:cs typeface="Times New Roman" pitchFamily="18" charset="0"/>
              </a:rPr>
              <a:t>Задача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+mj-lt"/>
                <a:cs typeface="Times New Roman" pitchFamily="18" charset="0"/>
              </a:rPr>
              <a:t>2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1000">
              <a:schemeClr val="bg1">
                <a:lumMod val="65000"/>
              </a:schemeClr>
            </a:gs>
            <a:gs pos="68000">
              <a:schemeClr val="bg1">
                <a:lumMod val="85000"/>
              </a:schemeClr>
            </a:gs>
            <a:gs pos="100000">
              <a:schemeClr val="tx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4411663"/>
            <a:ext cx="499586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6550" y="1700213"/>
          <a:ext cx="8424863" cy="2838450"/>
        </p:xfrm>
        <a:graphic>
          <a:graphicData uri="http://schemas.openxmlformats.org/drawingml/2006/table">
            <a:tbl>
              <a:tblPr/>
              <a:tblGrid>
                <a:gridCol w="1296988"/>
                <a:gridCol w="2087562"/>
                <a:gridCol w="2232025"/>
                <a:gridCol w="280828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Поставщик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 шпал (руб. за м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доставки (руб.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условия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заказе на сумму больше 150000 руб. доставка бесплатно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заказе на сумму больше 200000 руб. доставка бесплатно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D9D9D9"/>
                        </a:gs>
                        <a:gs pos="58000">
                          <a:srgbClr val="D9D9D9"/>
                        </a:gs>
                        <a:gs pos="83000">
                          <a:srgbClr val="F2F2F2"/>
                        </a:gs>
                        <a:gs pos="92999">
                          <a:srgbClr val="B9CDE5"/>
                        </a:gs>
                        <a:gs pos="100000">
                          <a:srgbClr val="376092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16405" name="Рисунок 5" descr="3333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513" y="5100638"/>
            <a:ext cx="23002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85684" y="332656"/>
            <a:ext cx="106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+mj-lt"/>
                <a:cs typeface="Times New Roman" pitchFamily="18" charset="0"/>
              </a:rPr>
              <a:t>Задача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+mj-lt"/>
                <a:cs typeface="Times New Roman" pitchFamily="18" charset="0"/>
              </a:rPr>
              <a:t>3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6407" name="Прямоугольник 4"/>
          <p:cNvSpPr>
            <a:spLocks noChangeArrowheads="1"/>
          </p:cNvSpPr>
          <p:nvPr/>
        </p:nvSpPr>
        <p:spPr bwMode="auto">
          <a:xfrm>
            <a:off x="395288" y="727075"/>
            <a:ext cx="83756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Ремонтной бригаде нужно приобрести 40 кубометров шпал у одного из трех поставщиков. Какова наименьшая стоимость такой покупки с доставкой (в рублях)? Цены и условия доставки приведены в таблице.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324841"/>
            <a:ext cx="266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О т в е т: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178 200 рублей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8000">
              <a:schemeClr val="accent1">
                <a:lumMod val="75000"/>
              </a:schemeClr>
            </a:gs>
            <a:gs pos="53000">
              <a:schemeClr val="accent1">
                <a:lumMod val="40000"/>
                <a:lumOff val="60000"/>
              </a:schemeClr>
            </a:gs>
            <a:gs pos="73000">
              <a:schemeClr val="bg2">
                <a:lumMod val="50000"/>
              </a:schemeClr>
            </a:gs>
            <a:gs pos="91000">
              <a:srgbClr val="D4DEFF"/>
            </a:gs>
            <a:gs pos="100000">
              <a:schemeClr val="accent1">
                <a:lumMod val="75000"/>
              </a:schemeClr>
            </a:gs>
            <a:gs pos="96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596313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456" y="476672"/>
            <a:ext cx="8501122" cy="2664296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Задача 4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строительства гаража пожарной части железнодорожного узла можно использовать один из двух типов фундамента: бетонный или фундамент из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пеноблоков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Для фундамента из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пеноблоков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необходимо 5 кубометров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пеноблоков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2 мешка цемента. Для бетонного фундамента необходимо 4 тонны щебня и 40 мешков цемента. Кубометр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пеноблоков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стоит 2400 рублей, щебень стоит 680 рублей за тонну, а мешок цемента стоит 240 рублей. Сколько рублей будет стоить материал, если выбрать наиболее дешевый вариант?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5676261"/>
            <a:ext cx="309712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 О т в е т: 12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 320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+mn-lt"/>
              </a:rPr>
              <a:t>рублей</a:t>
            </a:r>
          </a:p>
        </p:txBody>
      </p:sp>
      <p:pic>
        <p:nvPicPr>
          <p:cNvPr id="17413" name="Рисунок 4" descr="064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2762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75" y="4948238"/>
            <a:ext cx="1536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68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Моу сош№4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User</cp:lastModifiedBy>
  <cp:revision>55</cp:revision>
  <dcterms:created xsi:type="dcterms:W3CDTF">2010-09-21T07:52:58Z</dcterms:created>
  <dcterms:modified xsi:type="dcterms:W3CDTF">2013-03-26T18:49:58Z</dcterms:modified>
</cp:coreProperties>
</file>