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0" r:id="rId2"/>
    <p:sldId id="319" r:id="rId3"/>
    <p:sldId id="271" r:id="rId4"/>
    <p:sldId id="340" r:id="rId5"/>
    <p:sldId id="341" r:id="rId6"/>
    <p:sldId id="342" r:id="rId7"/>
    <p:sldId id="343" r:id="rId8"/>
    <p:sldId id="325" r:id="rId9"/>
    <p:sldId id="345" r:id="rId10"/>
    <p:sldId id="293" r:id="rId11"/>
    <p:sldId id="344" r:id="rId12"/>
    <p:sldId id="310" r:id="rId13"/>
    <p:sldId id="351" r:id="rId14"/>
    <p:sldId id="348" r:id="rId15"/>
    <p:sldId id="349" r:id="rId16"/>
    <p:sldId id="308" r:id="rId17"/>
    <p:sldId id="320" r:id="rId18"/>
    <p:sldId id="304" r:id="rId19"/>
    <p:sldId id="333" r:id="rId20"/>
    <p:sldId id="322" r:id="rId21"/>
    <p:sldId id="350" r:id="rId22"/>
    <p:sldId id="336" r:id="rId23"/>
    <p:sldId id="324" r:id="rId24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3366FF"/>
    <a:srgbClr val="CCFF33"/>
    <a:srgbClr val="66FFFF"/>
    <a:srgbClr val="669900"/>
    <a:srgbClr val="66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4671" autoAdjust="0"/>
  </p:normalViewPr>
  <p:slideViewPr>
    <p:cSldViewPr>
      <p:cViewPr varScale="1">
        <p:scale>
          <a:sx n="38" d="100"/>
          <a:sy n="38" d="100"/>
        </p:scale>
        <p:origin x="-11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5C0DCA-3DF9-4CF0-AF43-F92D924FEC7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E9124-7DCA-4DD6-AA04-DA4613FED115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  <a:effectLst/>
            </a:rPr>
            <a:t>Тип урока:</a:t>
          </a:r>
        </a:p>
        <a:p>
          <a:pPr rtl="0"/>
          <a:r>
            <a:rPr lang="ru-RU" b="1" dirty="0" smtClean="0">
              <a:solidFill>
                <a:schemeClr val="tx1"/>
              </a:solidFill>
              <a:effectLst/>
            </a:rPr>
            <a:t> урок-практикум, урок развития речи.</a:t>
          </a:r>
          <a:endParaRPr lang="ru-RU" b="1" dirty="0">
            <a:solidFill>
              <a:schemeClr val="tx1"/>
            </a:solidFill>
            <a:effectLst/>
          </a:endParaRPr>
        </a:p>
      </dgm:t>
    </dgm:pt>
    <dgm:pt modelId="{9F4BC6E8-5A68-4E11-ABE8-5A59D427F631}" type="parTrans" cxnId="{6EC70821-34B6-4CF8-A6BE-D4F1B6FA059C}">
      <dgm:prSet/>
      <dgm:spPr/>
      <dgm:t>
        <a:bodyPr/>
        <a:lstStyle/>
        <a:p>
          <a:endParaRPr lang="ru-RU"/>
        </a:p>
      </dgm:t>
    </dgm:pt>
    <dgm:pt modelId="{EA781AC9-A1E5-433A-B1B6-666788409EFF}" type="sibTrans" cxnId="{6EC70821-34B6-4CF8-A6BE-D4F1B6FA059C}">
      <dgm:prSet/>
      <dgm:spPr/>
      <dgm:t>
        <a:bodyPr/>
        <a:lstStyle/>
        <a:p>
          <a:endParaRPr lang="ru-RU"/>
        </a:p>
      </dgm:t>
    </dgm:pt>
    <dgm:pt modelId="{AD8C4264-ABA2-4A21-A683-8B63009A983C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Цель урока:</a:t>
          </a:r>
        </a:p>
        <a:p>
          <a:pPr rtl="0"/>
          <a:r>
            <a:rPr lang="ru-RU" dirty="0" smtClean="0">
              <a:solidFill>
                <a:schemeClr val="tx1"/>
              </a:solidFill>
            </a:rPr>
            <a:t> раскрыть стилистические, смысловые и синтаксические функции порядка слов в предложении.</a:t>
          </a:r>
          <a:endParaRPr lang="ru-RU" dirty="0">
            <a:solidFill>
              <a:schemeClr val="tx1"/>
            </a:solidFill>
          </a:endParaRPr>
        </a:p>
      </dgm:t>
    </dgm:pt>
    <dgm:pt modelId="{949A41A4-1074-45B6-BC32-2275CDD58738}" type="parTrans" cxnId="{BEC48EC0-AFDB-4E3E-B347-F67719331BA4}">
      <dgm:prSet/>
      <dgm:spPr/>
      <dgm:t>
        <a:bodyPr/>
        <a:lstStyle/>
        <a:p>
          <a:endParaRPr lang="ru-RU"/>
        </a:p>
      </dgm:t>
    </dgm:pt>
    <dgm:pt modelId="{80DBB14B-8070-4790-9CAE-1673BEDE4D46}" type="sibTrans" cxnId="{BEC48EC0-AFDB-4E3E-B347-F67719331BA4}">
      <dgm:prSet/>
      <dgm:spPr/>
      <dgm:t>
        <a:bodyPr/>
        <a:lstStyle/>
        <a:p>
          <a:endParaRPr lang="ru-RU"/>
        </a:p>
      </dgm:t>
    </dgm:pt>
    <dgm:pt modelId="{43BE9C8D-12E8-4FE2-8D0B-0A975AB0B0B0}" type="pres">
      <dgm:prSet presAssocID="{BD5C0DCA-3DF9-4CF0-AF43-F92D924FEC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29A1C9-C3C1-4303-9DEF-92F855EA1CA5}" type="pres">
      <dgm:prSet presAssocID="{2B5E9124-7DCA-4DD6-AA04-DA4613FED115}" presName="root" presStyleCnt="0"/>
      <dgm:spPr/>
    </dgm:pt>
    <dgm:pt modelId="{AC644035-C8F6-49E4-A2F5-72625705A175}" type="pres">
      <dgm:prSet presAssocID="{2B5E9124-7DCA-4DD6-AA04-DA4613FED115}" presName="rootComposite" presStyleCnt="0"/>
      <dgm:spPr/>
    </dgm:pt>
    <dgm:pt modelId="{27F431CD-0D09-4C8F-9821-8FE9FB907AAE}" type="pres">
      <dgm:prSet presAssocID="{2B5E9124-7DCA-4DD6-AA04-DA4613FED115}" presName="rootText" presStyleLbl="node1" presStyleIdx="0" presStyleCnt="2" custScaleX="131503" custScaleY="151868"/>
      <dgm:spPr/>
      <dgm:t>
        <a:bodyPr/>
        <a:lstStyle/>
        <a:p>
          <a:endParaRPr lang="ru-RU"/>
        </a:p>
      </dgm:t>
    </dgm:pt>
    <dgm:pt modelId="{F9213A4A-D442-4D3D-8B11-B352A12B3D27}" type="pres">
      <dgm:prSet presAssocID="{2B5E9124-7DCA-4DD6-AA04-DA4613FED115}" presName="rootConnector" presStyleLbl="node1" presStyleIdx="0" presStyleCnt="2"/>
      <dgm:spPr/>
      <dgm:t>
        <a:bodyPr/>
        <a:lstStyle/>
        <a:p>
          <a:endParaRPr lang="ru-RU"/>
        </a:p>
      </dgm:t>
    </dgm:pt>
    <dgm:pt modelId="{742A0576-D245-42B0-8B7E-4A6340A5F776}" type="pres">
      <dgm:prSet presAssocID="{2B5E9124-7DCA-4DD6-AA04-DA4613FED115}" presName="childShape" presStyleCnt="0"/>
      <dgm:spPr/>
    </dgm:pt>
    <dgm:pt modelId="{AA896C0A-7E9D-42CD-8B3A-AE3FE2375D8B}" type="pres">
      <dgm:prSet presAssocID="{AD8C4264-ABA2-4A21-A683-8B63009A983C}" presName="root" presStyleCnt="0"/>
      <dgm:spPr/>
    </dgm:pt>
    <dgm:pt modelId="{3BD1BEC0-1F13-42EF-A7DB-E4DF38B2E19F}" type="pres">
      <dgm:prSet presAssocID="{AD8C4264-ABA2-4A21-A683-8B63009A983C}" presName="rootComposite" presStyleCnt="0"/>
      <dgm:spPr/>
    </dgm:pt>
    <dgm:pt modelId="{4C0E0EDB-7CFA-4973-B508-5430A8CF40A3}" type="pres">
      <dgm:prSet presAssocID="{AD8C4264-ABA2-4A21-A683-8B63009A983C}" presName="rootText" presStyleLbl="node1" presStyleIdx="1" presStyleCnt="2" custScaleX="186034" custScaleY="189165"/>
      <dgm:spPr/>
      <dgm:t>
        <a:bodyPr/>
        <a:lstStyle/>
        <a:p>
          <a:endParaRPr lang="ru-RU"/>
        </a:p>
      </dgm:t>
    </dgm:pt>
    <dgm:pt modelId="{1B73546F-D4A9-4838-8B98-E4DAF2DAE648}" type="pres">
      <dgm:prSet presAssocID="{AD8C4264-ABA2-4A21-A683-8B63009A983C}" presName="rootConnector" presStyleLbl="node1" presStyleIdx="1" presStyleCnt="2"/>
      <dgm:spPr/>
      <dgm:t>
        <a:bodyPr/>
        <a:lstStyle/>
        <a:p>
          <a:endParaRPr lang="ru-RU"/>
        </a:p>
      </dgm:t>
    </dgm:pt>
    <dgm:pt modelId="{143C7FA0-8217-464E-860C-30C7C96C19D7}" type="pres">
      <dgm:prSet presAssocID="{AD8C4264-ABA2-4A21-A683-8B63009A983C}" presName="childShape" presStyleCnt="0"/>
      <dgm:spPr/>
    </dgm:pt>
  </dgm:ptLst>
  <dgm:cxnLst>
    <dgm:cxn modelId="{BEC48EC0-AFDB-4E3E-B347-F67719331BA4}" srcId="{BD5C0DCA-3DF9-4CF0-AF43-F92D924FEC7A}" destId="{AD8C4264-ABA2-4A21-A683-8B63009A983C}" srcOrd="1" destOrd="0" parTransId="{949A41A4-1074-45B6-BC32-2275CDD58738}" sibTransId="{80DBB14B-8070-4790-9CAE-1673BEDE4D46}"/>
    <dgm:cxn modelId="{6EC70821-34B6-4CF8-A6BE-D4F1B6FA059C}" srcId="{BD5C0DCA-3DF9-4CF0-AF43-F92D924FEC7A}" destId="{2B5E9124-7DCA-4DD6-AA04-DA4613FED115}" srcOrd="0" destOrd="0" parTransId="{9F4BC6E8-5A68-4E11-ABE8-5A59D427F631}" sibTransId="{EA781AC9-A1E5-433A-B1B6-666788409EFF}"/>
    <dgm:cxn modelId="{3F931AFC-BEDD-46A0-BD90-EC374444210C}" type="presOf" srcId="{AD8C4264-ABA2-4A21-A683-8B63009A983C}" destId="{1B73546F-D4A9-4838-8B98-E4DAF2DAE648}" srcOrd="1" destOrd="0" presId="urn:microsoft.com/office/officeart/2005/8/layout/hierarchy3"/>
    <dgm:cxn modelId="{59545D13-CCFE-4DD9-AC3D-51E9BC6280A1}" type="presOf" srcId="{2B5E9124-7DCA-4DD6-AA04-DA4613FED115}" destId="{F9213A4A-D442-4D3D-8B11-B352A12B3D27}" srcOrd="1" destOrd="0" presId="urn:microsoft.com/office/officeart/2005/8/layout/hierarchy3"/>
    <dgm:cxn modelId="{B6DF610C-B55C-43CE-92D3-1AE5A7A5EF6E}" type="presOf" srcId="{2B5E9124-7DCA-4DD6-AA04-DA4613FED115}" destId="{27F431CD-0D09-4C8F-9821-8FE9FB907AAE}" srcOrd="0" destOrd="0" presId="urn:microsoft.com/office/officeart/2005/8/layout/hierarchy3"/>
    <dgm:cxn modelId="{97CF13EE-3092-499F-8B5A-B6EE122439A6}" type="presOf" srcId="{BD5C0DCA-3DF9-4CF0-AF43-F92D924FEC7A}" destId="{43BE9C8D-12E8-4FE2-8D0B-0A975AB0B0B0}" srcOrd="0" destOrd="0" presId="urn:microsoft.com/office/officeart/2005/8/layout/hierarchy3"/>
    <dgm:cxn modelId="{FC7ABD7D-5F70-4A64-AC4A-DE7CFDBEEF97}" type="presOf" srcId="{AD8C4264-ABA2-4A21-A683-8B63009A983C}" destId="{4C0E0EDB-7CFA-4973-B508-5430A8CF40A3}" srcOrd="0" destOrd="0" presId="urn:microsoft.com/office/officeart/2005/8/layout/hierarchy3"/>
    <dgm:cxn modelId="{F83A05FD-5E44-4B1B-8742-3B7DA6D3D995}" type="presParOf" srcId="{43BE9C8D-12E8-4FE2-8D0B-0A975AB0B0B0}" destId="{C829A1C9-C3C1-4303-9DEF-92F855EA1CA5}" srcOrd="0" destOrd="0" presId="urn:microsoft.com/office/officeart/2005/8/layout/hierarchy3"/>
    <dgm:cxn modelId="{FEE5C6EB-E5D2-406F-A2B9-15E2C12F1B17}" type="presParOf" srcId="{C829A1C9-C3C1-4303-9DEF-92F855EA1CA5}" destId="{AC644035-C8F6-49E4-A2F5-72625705A175}" srcOrd="0" destOrd="0" presId="urn:microsoft.com/office/officeart/2005/8/layout/hierarchy3"/>
    <dgm:cxn modelId="{05A6F839-5600-426B-847A-2A5C38FEFD2B}" type="presParOf" srcId="{AC644035-C8F6-49E4-A2F5-72625705A175}" destId="{27F431CD-0D09-4C8F-9821-8FE9FB907AAE}" srcOrd="0" destOrd="0" presId="urn:microsoft.com/office/officeart/2005/8/layout/hierarchy3"/>
    <dgm:cxn modelId="{C63F1EC0-0FD7-41DF-A7F8-54F23FCEDB44}" type="presParOf" srcId="{AC644035-C8F6-49E4-A2F5-72625705A175}" destId="{F9213A4A-D442-4D3D-8B11-B352A12B3D27}" srcOrd="1" destOrd="0" presId="urn:microsoft.com/office/officeart/2005/8/layout/hierarchy3"/>
    <dgm:cxn modelId="{1418C51C-32ED-4518-99B2-3A6FA7E80C0B}" type="presParOf" srcId="{C829A1C9-C3C1-4303-9DEF-92F855EA1CA5}" destId="{742A0576-D245-42B0-8B7E-4A6340A5F776}" srcOrd="1" destOrd="0" presId="urn:microsoft.com/office/officeart/2005/8/layout/hierarchy3"/>
    <dgm:cxn modelId="{10ADA64D-3524-448B-8D8D-834A22ED7380}" type="presParOf" srcId="{43BE9C8D-12E8-4FE2-8D0B-0A975AB0B0B0}" destId="{AA896C0A-7E9D-42CD-8B3A-AE3FE2375D8B}" srcOrd="1" destOrd="0" presId="urn:microsoft.com/office/officeart/2005/8/layout/hierarchy3"/>
    <dgm:cxn modelId="{2B980FC9-A51B-4745-A26F-FAE59FBDC39F}" type="presParOf" srcId="{AA896C0A-7E9D-42CD-8B3A-AE3FE2375D8B}" destId="{3BD1BEC0-1F13-42EF-A7DB-E4DF38B2E19F}" srcOrd="0" destOrd="0" presId="urn:microsoft.com/office/officeart/2005/8/layout/hierarchy3"/>
    <dgm:cxn modelId="{888E605E-A79F-4032-9AB8-E39C4BDFAB9D}" type="presParOf" srcId="{3BD1BEC0-1F13-42EF-A7DB-E4DF38B2E19F}" destId="{4C0E0EDB-7CFA-4973-B508-5430A8CF40A3}" srcOrd="0" destOrd="0" presId="urn:microsoft.com/office/officeart/2005/8/layout/hierarchy3"/>
    <dgm:cxn modelId="{B8ED5861-73C7-42F1-BFAE-58872F680255}" type="presParOf" srcId="{3BD1BEC0-1F13-42EF-A7DB-E4DF38B2E19F}" destId="{1B73546F-D4A9-4838-8B98-E4DAF2DAE648}" srcOrd="1" destOrd="0" presId="urn:microsoft.com/office/officeart/2005/8/layout/hierarchy3"/>
    <dgm:cxn modelId="{2093F40C-5B90-4222-BD82-0360F819E9C6}" type="presParOf" srcId="{AA896C0A-7E9D-42CD-8B3A-AE3FE2375D8B}" destId="{143C7FA0-8217-464E-860C-30C7C96C19D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431CD-0D09-4C8F-9821-8FE9FB907AAE}">
      <dsp:nvSpPr>
        <dsp:cNvPr id="0" name=""/>
        <dsp:cNvSpPr/>
      </dsp:nvSpPr>
      <dsp:spPr>
        <a:xfrm>
          <a:off x="251517" y="2108"/>
          <a:ext cx="3317342" cy="19155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  <a:effectLst/>
            </a:rPr>
            <a:t>Тип урока:</a:t>
          </a:r>
        </a:p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  <a:effectLst/>
            </a:rPr>
            <a:t> урок-практикум, урок развития речи.</a:t>
          </a:r>
          <a:endParaRPr lang="ru-RU" sz="2500" b="1" kern="1200" dirty="0">
            <a:solidFill>
              <a:schemeClr val="tx1"/>
            </a:solidFill>
            <a:effectLst/>
          </a:endParaRPr>
        </a:p>
      </dsp:txBody>
      <dsp:txXfrm>
        <a:off x="307621" y="58212"/>
        <a:ext cx="3205134" cy="1803330"/>
      </dsp:txXfrm>
    </dsp:sp>
    <dsp:sp modelId="{4C0E0EDB-7CFA-4973-B508-5430A8CF40A3}">
      <dsp:nvSpPr>
        <dsp:cNvPr id="0" name=""/>
        <dsp:cNvSpPr/>
      </dsp:nvSpPr>
      <dsp:spPr>
        <a:xfrm>
          <a:off x="4199520" y="2108"/>
          <a:ext cx="4692961" cy="23859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</a:rPr>
            <a:t>Цель урока:</a:t>
          </a:r>
        </a:p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</a:rPr>
            <a:t> раскрыть стилистические, смысловые и синтаксические функции порядка слов в предложении.</a:t>
          </a:r>
          <a:endParaRPr lang="ru-RU" sz="2500" kern="1200" dirty="0">
            <a:solidFill>
              <a:schemeClr val="tx1"/>
            </a:solidFill>
          </a:endParaRPr>
        </a:p>
      </dsp:txBody>
      <dsp:txXfrm>
        <a:off x="4269403" y="71991"/>
        <a:ext cx="4553195" cy="224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7184240-5FF2-4EA2-8577-D7C5A1A7E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21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184240-5FF2-4EA2-8577-D7C5A1A7E05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A7D81-431B-4AC6-8886-D58198AFF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1D9C1-A35A-4CAD-8F9B-4A6B8CE82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E7DD-5E01-480F-B2B4-D692BA4F7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B1F61-45F1-4B5D-893B-B460CF86E0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31556-6481-48A6-8886-03FA9E33B5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C8324-C911-4097-8D2F-0E1CCF5A63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BD821-D852-45FC-91F3-7E5DC13CCE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C289D-9E9F-4245-83B2-0877743811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36ADD-265B-41AA-BDEF-8C1C63A81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F5E86-8A84-4C71-B7A5-0951EDB0EB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28BE9-ACBD-4CBA-871B-026F011ECF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E1C74-3702-46BF-A2CA-BF17FD6366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2E333-129E-4AF5-8F23-8723EE5381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747DB94-5048-486E-AA4F-E45DEE593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>
    <p:dissolv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5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5123" name="Line 6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5125" name="Line 8"/>
          <p:cNvSpPr>
            <a:spLocks noChangeShapeType="1"/>
          </p:cNvSpPr>
          <p:nvPr/>
        </p:nvSpPr>
        <p:spPr bwMode="auto">
          <a:xfrm>
            <a:off x="8915400" y="2286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ctrTitle" idx="4294967295"/>
          </p:nvPr>
        </p:nvSpPr>
        <p:spPr>
          <a:xfrm>
            <a:off x="4211960" y="5129218"/>
            <a:ext cx="5688632" cy="1036086"/>
          </a:xfrm>
          <a:prstGeom prst="cloud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  <a:b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Преподаватель</a:t>
            </a:r>
            <a:b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Губайдуллина Л.Ф.</a:t>
            </a:r>
          </a:p>
        </p:txBody>
      </p:sp>
      <p:sp>
        <p:nvSpPr>
          <p:cNvPr id="5127" name="Line 14"/>
          <p:cNvSpPr>
            <a:spLocks noChangeShapeType="1"/>
          </p:cNvSpPr>
          <p:nvPr/>
        </p:nvSpPr>
        <p:spPr bwMode="auto">
          <a:xfrm>
            <a:off x="533400" y="6629400"/>
            <a:ext cx="83820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5128" name="Rectangle 20"/>
          <p:cNvSpPr>
            <a:spLocks noChangeArrowheads="1"/>
          </p:cNvSpPr>
          <p:nvPr/>
        </p:nvSpPr>
        <p:spPr bwMode="auto">
          <a:xfrm>
            <a:off x="1066800" y="2362200"/>
            <a:ext cx="7315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b="1">
                <a:solidFill>
                  <a:schemeClr val="hlink"/>
                </a:solidFill>
              </a:rPr>
              <a:t/>
            </a:r>
            <a:br>
              <a:rPr lang="ru-RU" sz="2800" b="1">
                <a:solidFill>
                  <a:schemeClr val="hlink"/>
                </a:solidFill>
              </a:rPr>
            </a:br>
            <a:endParaRPr lang="ru-RU" sz="2000" b="1">
              <a:solidFill>
                <a:schemeClr val="hlink"/>
              </a:solidFill>
            </a:endParaRPr>
          </a:p>
        </p:txBody>
      </p:sp>
      <p:sp>
        <p:nvSpPr>
          <p:cNvPr id="5129" name="Rectangle 21"/>
          <p:cNvSpPr>
            <a:spLocks noChangeArrowheads="1"/>
          </p:cNvSpPr>
          <p:nvPr/>
        </p:nvSpPr>
        <p:spPr bwMode="auto">
          <a:xfrm>
            <a:off x="1714480" y="1714488"/>
            <a:ext cx="5962656" cy="341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olstyak" pitchFamily="2" charset="0"/>
                <a:ea typeface="Tolstyak" pitchFamily="2" charset="0"/>
                <a:cs typeface="Tolstyak" pitchFamily="2" charset="0"/>
              </a:rPr>
              <a:t/>
            </a:r>
            <a:b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olstyak" pitchFamily="2" charset="0"/>
                <a:ea typeface="Tolstyak" pitchFamily="2" charset="0"/>
                <a:cs typeface="Tolstyak" pitchFamily="2" charset="0"/>
              </a:rPr>
            </a:b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olstyak" pitchFamily="2" charset="0"/>
                <a:ea typeface="Tolstyak" pitchFamily="2" charset="0"/>
                <a:cs typeface="Tolstyak" pitchFamily="2" charset="0"/>
              </a:rPr>
              <a:t/>
            </a:r>
            <a:b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olstyak" pitchFamily="2" charset="0"/>
                <a:ea typeface="Tolstyak" pitchFamily="2" charset="0"/>
                <a:cs typeface="Tolstyak" pitchFamily="2" charset="0"/>
              </a:rPr>
            </a:b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olstyak" pitchFamily="2" charset="0"/>
              <a:ea typeface="Tolstyak" pitchFamily="2" charset="0"/>
              <a:cs typeface="Tolstyak" pitchFamily="2" charset="0"/>
            </a:endParaRPr>
          </a:p>
        </p:txBody>
      </p:sp>
      <p:sp>
        <p:nvSpPr>
          <p:cNvPr id="5130" name="Rectangle 23"/>
          <p:cNvSpPr>
            <a:spLocks noChangeArrowheads="1"/>
          </p:cNvSpPr>
          <p:nvPr/>
        </p:nvSpPr>
        <p:spPr bwMode="auto">
          <a:xfrm>
            <a:off x="2971800" y="1828800"/>
            <a:ext cx="6172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4400" b="1">
                <a:solidFill>
                  <a:schemeClr val="hlink"/>
                </a:solidFill>
              </a:rPr>
              <a:t/>
            </a:r>
            <a:br>
              <a:rPr lang="ru-RU" sz="4400" b="1">
                <a:solidFill>
                  <a:schemeClr val="hlink"/>
                </a:solidFill>
              </a:rPr>
            </a:br>
            <a:endParaRPr lang="ru-RU" sz="4400" b="1">
              <a:solidFill>
                <a:schemeClr val="hlink"/>
              </a:solidFill>
            </a:endParaRPr>
          </a:p>
        </p:txBody>
      </p:sp>
      <p:sp>
        <p:nvSpPr>
          <p:cNvPr id="45084" name="WordArt 28"/>
          <p:cNvSpPr>
            <a:spLocks noChangeArrowheads="1" noChangeShapeType="1" noTextEdit="1"/>
          </p:cNvSpPr>
          <p:nvPr/>
        </p:nvSpPr>
        <p:spPr bwMode="auto">
          <a:xfrm>
            <a:off x="1857356" y="866976"/>
            <a:ext cx="5715040" cy="3903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9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ГБОУ НПО ПЛ №82  с. </a:t>
            </a:r>
            <a:r>
              <a:rPr lang="ru-RU" sz="9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Толбазы</a:t>
            </a:r>
            <a:endParaRPr lang="ru-RU" sz="900" b="1" kern="1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1828800"/>
            <a:ext cx="7848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Открытый урок русского языка по </a:t>
            </a:r>
            <a:r>
              <a:rPr lang="ru-RU" sz="4000" b="1" dirty="0" smtClean="0"/>
              <a:t>теме: </a:t>
            </a:r>
            <a:endParaRPr lang="ru-RU" sz="4000" dirty="0"/>
          </a:p>
          <a:p>
            <a:r>
              <a:rPr lang="ru-RU" sz="4000" b="1" dirty="0"/>
              <a:t>«Функции порядка слов в предложении».</a:t>
            </a:r>
            <a:endParaRPr lang="ru-RU" sz="40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5129" grpId="0"/>
      <p:bldP spid="4508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5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1" name="Line 6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3" name="Line 8"/>
          <p:cNvSpPr>
            <a:spLocks noChangeShapeType="1"/>
          </p:cNvSpPr>
          <p:nvPr/>
        </p:nvSpPr>
        <p:spPr bwMode="auto">
          <a:xfrm>
            <a:off x="8915400" y="304800"/>
            <a:ext cx="0" cy="632460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20488" name="Rectangle 4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457200"/>
            <a:ext cx="8610600" cy="2683768"/>
          </a:xfrm>
          <a:solidFill>
            <a:schemeClr val="accent1"/>
          </a:solidFill>
        </p:spPr>
        <p:txBody>
          <a:bodyPr/>
          <a:lstStyle/>
          <a:p>
            <a:pPr marL="0" lvl="0" indent="0">
              <a:buNone/>
            </a:pPr>
            <a:r>
              <a:rPr lang="ru-RU" sz="2800" i="1" dirty="0">
                <a:solidFill>
                  <a:srgbClr val="000000"/>
                </a:solidFill>
              </a:rPr>
              <a:t>Вопросы по пройденному материалу:</a:t>
            </a:r>
            <a:endParaRPr lang="ru-RU" sz="28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800" dirty="0">
                <a:solidFill>
                  <a:srgbClr val="000000"/>
                </a:solidFill>
              </a:rPr>
              <a:t>1.Найдите подлежащее и сказуемое в данных предложениях.</a:t>
            </a:r>
          </a:p>
          <a:p>
            <a:pPr marL="0" lvl="0" indent="0">
              <a:buNone/>
            </a:pPr>
            <a:r>
              <a:rPr lang="ru-RU" sz="2800" dirty="0">
                <a:solidFill>
                  <a:srgbClr val="000000"/>
                </a:solidFill>
              </a:rPr>
              <a:t>2.На каком месте по отношению к сказуемому находится подлежащее? Обоснуйте свой ответ.</a:t>
            </a:r>
          </a:p>
          <a:p>
            <a:pPr marL="0" lvl="0" indent="0">
              <a:buNone/>
            </a:pPr>
            <a:endParaRPr lang="ru-RU" sz="2000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ru-RU" sz="20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400" u="sng" dirty="0" smtClean="0">
                <a:solidFill>
                  <a:srgbClr val="000000"/>
                </a:solidFill>
              </a:rPr>
              <a:t>Предложения </a:t>
            </a:r>
            <a:r>
              <a:rPr lang="ru-RU" sz="2400" u="sng" dirty="0">
                <a:solidFill>
                  <a:srgbClr val="000000"/>
                </a:solidFill>
              </a:rPr>
              <a:t>для анализа:</a:t>
            </a:r>
            <a:endParaRPr lang="ru-RU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400" dirty="0">
                <a:solidFill>
                  <a:srgbClr val="000000"/>
                </a:solidFill>
              </a:rPr>
              <a:t>1. Часа два прошло. - Прошло два часа.</a:t>
            </a:r>
          </a:p>
          <a:p>
            <a:pPr marL="0" lvl="0" indent="0">
              <a:buNone/>
            </a:pPr>
            <a:r>
              <a:rPr lang="ru-RU" sz="2400" dirty="0">
                <a:solidFill>
                  <a:srgbClr val="000000"/>
                </a:solidFill>
              </a:rPr>
              <a:t>2. Уфа – </a:t>
            </a:r>
            <a:r>
              <a:rPr lang="ru-RU" sz="2400" dirty="0" smtClean="0">
                <a:solidFill>
                  <a:srgbClr val="000000"/>
                </a:solidFill>
              </a:rPr>
              <a:t>столица Республики Башкортостан. </a:t>
            </a:r>
            <a:r>
              <a:rPr lang="ru-RU" sz="2400" dirty="0">
                <a:solidFill>
                  <a:srgbClr val="000000"/>
                </a:solidFill>
              </a:rPr>
              <a:t>- Столица </a:t>
            </a:r>
            <a:r>
              <a:rPr lang="ru-RU" sz="2400" dirty="0" smtClean="0">
                <a:solidFill>
                  <a:srgbClr val="000000"/>
                </a:solidFill>
              </a:rPr>
              <a:t> Республики Башкортостан </a:t>
            </a:r>
            <a:r>
              <a:rPr lang="ru-RU" sz="2400" dirty="0">
                <a:solidFill>
                  <a:srgbClr val="000000"/>
                </a:solidFill>
              </a:rPr>
              <a:t>– Уфа.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rgbClr val="000000"/>
                </a:solidFill>
              </a:rPr>
              <a:t>3. Большое количество статей. </a:t>
            </a:r>
            <a:r>
              <a:rPr lang="ru-RU" sz="2400" dirty="0" smtClean="0">
                <a:solidFill>
                  <a:srgbClr val="000000"/>
                </a:solidFill>
              </a:rPr>
              <a:t>- </a:t>
            </a:r>
            <a:r>
              <a:rPr lang="ru-RU" sz="2400" dirty="0">
                <a:solidFill>
                  <a:srgbClr val="000000"/>
                </a:solidFill>
              </a:rPr>
              <a:t>Статей большое количество</a:t>
            </a:r>
            <a:r>
              <a:rPr lang="ru-RU" sz="2400" dirty="0" smtClean="0">
                <a:solidFill>
                  <a:srgbClr val="000000"/>
                </a:solidFill>
              </a:rPr>
              <a:t>.</a:t>
            </a:r>
            <a:endParaRPr lang="ru-RU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400" dirty="0">
                <a:solidFill>
                  <a:srgbClr val="000000"/>
                </a:solidFill>
              </a:rPr>
              <a:t>4. Язык – средство общения. - Средство общения – язык.</a:t>
            </a:r>
          </a:p>
          <a:p>
            <a:pPr marL="0" lvl="0" indent="0">
              <a:buNone/>
            </a:pPr>
            <a:endParaRPr lang="ru-RU" sz="2800" dirty="0">
              <a:solidFill>
                <a:srgbClr val="669900"/>
              </a:solidFill>
            </a:endParaRPr>
          </a:p>
          <a:p>
            <a:pPr marL="0" indent="0" eaLnBrk="1" hangingPunct="1">
              <a:buNone/>
            </a:pPr>
            <a:endParaRPr lang="ru-RU" sz="2800" dirty="0" smtClean="0">
              <a:solidFill>
                <a:srgbClr val="6699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4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1000"/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2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2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1000"/>
                                        <p:tgtEl>
                                          <p:spTgt spid="204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000"/>
                                        <p:tgtEl>
                                          <p:spTgt spid="204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204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5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1" name="Line 6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7413" name="Line 8"/>
          <p:cNvSpPr>
            <a:spLocks noChangeShapeType="1"/>
          </p:cNvSpPr>
          <p:nvPr/>
        </p:nvSpPr>
        <p:spPr bwMode="auto">
          <a:xfrm>
            <a:off x="8915400" y="304800"/>
            <a:ext cx="0" cy="6324600"/>
          </a:xfrm>
          <a:prstGeom prst="line">
            <a:avLst/>
          </a:prstGeom>
          <a:noFill/>
          <a:ln w="57150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20488" name="Rectangle 4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457200"/>
            <a:ext cx="8610600" cy="5924128"/>
          </a:xfrm>
          <a:solidFill>
            <a:schemeClr val="accent1"/>
          </a:solidFill>
        </p:spPr>
        <p:txBody>
          <a:bodyPr/>
          <a:lstStyle/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2800" b="1" dirty="0" smtClean="0">
              <a:latin typeface="Times New Roman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2800" b="1" dirty="0">
              <a:latin typeface="Times New Roman"/>
              <a:ea typeface="Calibri"/>
              <a:cs typeface="Times New Roman"/>
            </a:endParaRPr>
          </a:p>
          <a:p>
            <a:pPr marL="11430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000" b="1" dirty="0" smtClean="0">
                <a:latin typeface="Times New Roman"/>
                <a:ea typeface="Calibri"/>
                <a:cs typeface="Times New Roman"/>
              </a:rPr>
              <a:t>Вывод: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Смысл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этих предложений не одинаков. Он зависит от порядка слов в предложении. Порядок слов имеет синтаксическое значение.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0" lvl="0" indent="0">
              <a:buNone/>
            </a:pPr>
            <a:endParaRPr lang="ru-RU" sz="2000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ru-RU" sz="20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ru-RU" sz="2000" dirty="0" smtClean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endParaRPr lang="ru-RU" sz="280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97624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4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6995120" cy="1152128"/>
          </a:xfrm>
        </p:spPr>
        <p:txBody>
          <a:bodyPr/>
          <a:lstStyle/>
          <a:p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3200" b="1" dirty="0" smtClean="0">
                <a:solidFill>
                  <a:schemeClr val="hlink"/>
                </a:solidFill>
              </a:rPr>
              <a:t>Что такое актуальное членение?</a:t>
            </a:r>
            <a:br>
              <a:rPr lang="ru-RU" sz="3200" b="1" dirty="0" smtClean="0">
                <a:solidFill>
                  <a:schemeClr val="hlink"/>
                </a:solidFill>
              </a:rPr>
            </a:br>
            <a:r>
              <a:rPr lang="ru-RU" sz="2400" b="1" dirty="0" smtClean="0">
                <a:solidFill>
                  <a:schemeClr val="hlink"/>
                </a:solidFill>
              </a:rPr>
              <a:t>(- смысловое членение, исходящее из анализа заключенного в нем конкретного содержания)</a:t>
            </a:r>
            <a:endParaRPr lang="ru-RU" sz="4800" b="1" dirty="0"/>
          </a:p>
        </p:txBody>
      </p:sp>
      <p:sp>
        <p:nvSpPr>
          <p:cNvPr id="819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1520" y="260648"/>
            <a:ext cx="8678198" cy="6120680"/>
          </a:xfrm>
          <a:ln w="28575">
            <a:solidFill>
              <a:srgbClr val="FF8E1D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chemeClr val="hlink"/>
              </a:solidFill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i="1" dirty="0" smtClean="0">
                <a:latin typeface="Times New Roman"/>
                <a:ea typeface="Calibri"/>
              </a:rPr>
              <a:t>Студенты </a:t>
            </a:r>
            <a:r>
              <a:rPr lang="ru-RU" i="1" dirty="0">
                <a:latin typeface="Times New Roman"/>
                <a:ea typeface="Calibri"/>
              </a:rPr>
              <a:t>третьего курса ушли на практику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smtClean="0">
                <a:latin typeface="Times New Roman"/>
                <a:ea typeface="Calibri"/>
              </a:rPr>
              <a:t>. – </a:t>
            </a:r>
            <a:endParaRPr lang="ru-RU" dirty="0">
              <a:latin typeface="Times New Roman"/>
              <a:ea typeface="Calibri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Calibri"/>
              </a:rPr>
              <a:t>На практику ушли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студенты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третьего курса.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90000"/>
              </a:lnSpc>
            </a:pPr>
            <a:endParaRPr lang="ru-RU" i="1" dirty="0" smtClean="0">
              <a:latin typeface="Times New Roman"/>
              <a:ea typeface="Calibri"/>
            </a:endParaRPr>
          </a:p>
          <a:p>
            <a:pPr>
              <a:lnSpc>
                <a:spcPct val="90000"/>
              </a:lnSpc>
            </a:pPr>
            <a:r>
              <a:rPr lang="ru-RU" i="1" dirty="0" smtClean="0">
                <a:latin typeface="Times New Roman"/>
                <a:ea typeface="Calibri"/>
              </a:rPr>
              <a:t>Разбуди </a:t>
            </a:r>
            <a:r>
              <a:rPr lang="ru-RU" i="1" dirty="0">
                <a:latin typeface="Times New Roman"/>
                <a:ea typeface="Calibri"/>
              </a:rPr>
              <a:t>меня завтра рано...(С. Есенин) </a:t>
            </a: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i="1" dirty="0">
                <a:latin typeface="Times New Roman"/>
                <a:ea typeface="Calibri"/>
              </a:rPr>
              <a:t> </a:t>
            </a:r>
            <a:r>
              <a:rPr lang="ru-RU" i="1" dirty="0" smtClean="0">
                <a:latin typeface="Times New Roman"/>
                <a:ea typeface="Calibri"/>
              </a:rPr>
              <a:t>  С </a:t>
            </a:r>
            <a:r>
              <a:rPr lang="ru-RU" i="1" dirty="0">
                <a:latin typeface="Times New Roman"/>
                <a:ea typeface="Calibri"/>
              </a:rPr>
              <a:t>радостью принял он эту весть</a:t>
            </a:r>
            <a:r>
              <a:rPr lang="ru-RU" i="1" dirty="0" smtClean="0">
                <a:latin typeface="Times New Roman"/>
                <a:ea typeface="Calibri"/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>
              <a:lnSpc>
                <a:spcPct val="90000"/>
              </a:lnSpc>
            </a:pPr>
            <a:r>
              <a:rPr lang="ru-RU" i="1" dirty="0">
                <a:latin typeface="Times New Roman"/>
                <a:ea typeface="Calibri"/>
              </a:rPr>
              <a:t>Солнце закрыло облако. </a:t>
            </a: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i="1" dirty="0">
                <a:latin typeface="Times New Roman"/>
                <a:ea typeface="Calibri"/>
              </a:rPr>
              <a:t> </a:t>
            </a:r>
            <a:r>
              <a:rPr lang="ru-RU" i="1" dirty="0" smtClean="0">
                <a:latin typeface="Times New Roman"/>
                <a:ea typeface="Calibri"/>
              </a:rPr>
              <a:t>   Велосипед сбил автомобиль</a:t>
            </a:r>
            <a:r>
              <a:rPr lang="ru-RU" i="1" dirty="0">
                <a:latin typeface="Times New Roman"/>
                <a:ea typeface="Calibri"/>
              </a:rPr>
              <a:t>.</a:t>
            </a:r>
            <a:br>
              <a:rPr lang="ru-RU" i="1" dirty="0">
                <a:latin typeface="Times New Roman"/>
                <a:ea typeface="Calibri"/>
              </a:rPr>
            </a:br>
            <a:r>
              <a:rPr lang="ru-RU" i="1" dirty="0">
                <a:latin typeface="Times New Roman"/>
                <a:ea typeface="Calibri"/>
              </a:rPr>
              <a:t/>
            </a:r>
            <a:br>
              <a:rPr lang="ru-RU" i="1" dirty="0">
                <a:latin typeface="Times New Roman"/>
                <a:ea typeface="Calibri"/>
              </a:rPr>
            </a:br>
            <a:endParaRPr lang="ru-RU" i="1" dirty="0">
              <a:latin typeface="Times New Roman"/>
              <a:ea typeface="Calibri"/>
            </a:endParaRP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chemeClr val="hlink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7786710" y="4869160"/>
            <a:ext cx="900090" cy="1257003"/>
          </a:xfrm>
        </p:spPr>
        <p:txBody>
          <a:bodyPr/>
          <a:lstStyle/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 descr="E:\школа\рисунки\школа учитель\knigi-8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248" y="332656"/>
            <a:ext cx="2125470" cy="171975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6995120" cy="1152128"/>
          </a:xfrm>
        </p:spPr>
        <p:txBody>
          <a:bodyPr/>
          <a:lstStyle/>
          <a:p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3200" b="1" dirty="0" smtClean="0">
                <a:solidFill>
                  <a:schemeClr val="hlink"/>
                </a:solidFill>
              </a:rPr>
              <a:t>Словарная </a:t>
            </a:r>
            <a:r>
              <a:rPr lang="ru-RU" sz="3200" b="1" dirty="0">
                <a:solidFill>
                  <a:schemeClr val="hlink"/>
                </a:solidFill>
              </a:rPr>
              <a:t>работа.</a:t>
            </a:r>
            <a:br>
              <a:rPr lang="ru-RU" sz="3200" b="1" dirty="0">
                <a:solidFill>
                  <a:schemeClr val="hlink"/>
                </a:solidFill>
              </a:rPr>
            </a:br>
            <a:r>
              <a:rPr lang="ru-RU" sz="3200" b="1" dirty="0">
                <a:solidFill>
                  <a:schemeClr val="hlink"/>
                </a:solidFill>
              </a:rPr>
              <a:t/>
            </a:r>
            <a:br>
              <a:rPr lang="ru-RU" sz="3200" b="1" dirty="0">
                <a:solidFill>
                  <a:schemeClr val="hlink"/>
                </a:solidFill>
              </a:rPr>
            </a:br>
            <a:endParaRPr lang="ru-RU" sz="4800" b="1" dirty="0"/>
          </a:p>
        </p:txBody>
      </p:sp>
      <p:sp>
        <p:nvSpPr>
          <p:cNvPr id="819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1520" y="332656"/>
            <a:ext cx="8678198" cy="6048671"/>
          </a:xfrm>
          <a:ln w="28575">
            <a:solidFill>
              <a:srgbClr val="FF8E1D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chemeClr val="hlink"/>
              </a:solidFill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3200" i="1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Инверсия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(от лат.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inversio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– переворачивание, перестановка) – расположение членов предложения в особом порядке, нарушающем обычный (прямой) порядок, с целью усилить выразительность речи. Инверсия помогает выделить самое важное слово, а также стилистическую и эмоциональную окраску речи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ru-RU" sz="16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</a:br>
            <a:r>
              <a:rPr lang="ru-RU" sz="2000" dirty="0">
                <a:solidFill>
                  <a:srgbClr val="CC3300"/>
                </a:solidFill>
                <a:ea typeface="+mj-ea"/>
                <a:cs typeface="+mj-cs"/>
              </a:rPr>
              <a:t/>
            </a:r>
            <a:br>
              <a:rPr lang="ru-RU" sz="2000" dirty="0">
                <a:solidFill>
                  <a:srgbClr val="CC3300"/>
                </a:solidFill>
                <a:ea typeface="+mj-ea"/>
                <a:cs typeface="+mj-cs"/>
              </a:rPr>
            </a:br>
            <a:r>
              <a:rPr lang="ru-RU" sz="2000" dirty="0">
                <a:solidFill>
                  <a:srgbClr val="CC3300"/>
                </a:solidFill>
                <a:ea typeface="+mj-ea"/>
                <a:cs typeface="+mj-cs"/>
              </a:rPr>
              <a:t/>
            </a:r>
            <a:br>
              <a:rPr lang="ru-RU" sz="2000" dirty="0">
                <a:solidFill>
                  <a:srgbClr val="CC3300"/>
                </a:solidFill>
                <a:ea typeface="+mj-ea"/>
                <a:cs typeface="+mj-cs"/>
              </a:rPr>
            </a:br>
            <a:endParaRPr lang="ru-RU" sz="2400" dirty="0" smtClean="0">
              <a:solidFill>
                <a:schemeClr val="hlink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7786710" y="4869160"/>
            <a:ext cx="900090" cy="1257003"/>
          </a:xfrm>
        </p:spPr>
        <p:txBody>
          <a:bodyPr/>
          <a:lstStyle/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 descr="E:\школа\рисунки\школа учитель\knigi-8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00" y="620688"/>
            <a:ext cx="2125470" cy="17197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42146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Действие </a:t>
            </a:r>
            <a:r>
              <a:rPr lang="ru-RU" sz="2800" dirty="0">
                <a:solidFill>
                  <a:srgbClr val="FF0000"/>
                </a:solidFill>
              </a:rPr>
              <a:t>закона </a:t>
            </a:r>
            <a:r>
              <a:rPr lang="ru-RU" sz="2800" dirty="0" smtClean="0">
                <a:solidFill>
                  <a:srgbClr val="FF0000"/>
                </a:solidFill>
              </a:rPr>
              <a:t>инверсии.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Прямой порядок слов в предложении:</a:t>
            </a:r>
            <a:r>
              <a:rPr lang="ru-RU" sz="2800" dirty="0" smtClean="0">
                <a:solidFill>
                  <a:schemeClr val="hlink"/>
                </a:solidFill>
              </a:rPr>
              <a:t/>
            </a:r>
            <a:br>
              <a:rPr lang="ru-RU" sz="2800" dirty="0" smtClean="0">
                <a:solidFill>
                  <a:schemeClr val="hlink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Подлежащее              Сказуемое</a:t>
            </a: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 smtClean="0">
                <a:solidFill>
                  <a:schemeClr val="hlink"/>
                </a:solidFill>
              </a:rPr>
              <a:t/>
            </a:r>
            <a:br>
              <a:rPr lang="ru-RU" sz="2000" dirty="0" smtClean="0">
                <a:solidFill>
                  <a:schemeClr val="hlink"/>
                </a:solidFill>
              </a:rPr>
            </a:br>
            <a:r>
              <a:rPr lang="ru-RU" sz="2000" dirty="0">
                <a:solidFill>
                  <a:schemeClr val="hlink"/>
                </a:solidFill>
              </a:rPr>
              <a:t/>
            </a:r>
            <a:br>
              <a:rPr lang="ru-RU" sz="2000" dirty="0">
                <a:solidFill>
                  <a:schemeClr val="hlink"/>
                </a:solidFill>
              </a:rPr>
            </a:b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51520" y="3623320"/>
            <a:ext cx="2376264" cy="131784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b="0" dirty="0" smtClean="0"/>
          </a:p>
          <a:p>
            <a:endParaRPr lang="ru-RU" b="0" dirty="0"/>
          </a:p>
          <a:p>
            <a:endParaRPr lang="ru-RU" b="0" dirty="0" smtClean="0"/>
          </a:p>
          <a:p>
            <a:endParaRPr lang="ru-RU" b="0" dirty="0"/>
          </a:p>
          <a:p>
            <a:endParaRPr lang="ru-RU" b="0" dirty="0" smtClean="0"/>
          </a:p>
          <a:p>
            <a:endParaRPr lang="ru-RU" b="0" dirty="0"/>
          </a:p>
          <a:p>
            <a:endParaRPr lang="ru-RU" b="0" dirty="0" smtClean="0"/>
          </a:p>
          <a:p>
            <a:endParaRPr lang="ru-RU" b="0" dirty="0"/>
          </a:p>
          <a:p>
            <a:r>
              <a:rPr lang="ru-RU" b="0" dirty="0" smtClean="0"/>
              <a:t>Согласованное </a:t>
            </a:r>
            <a:r>
              <a:rPr lang="ru-RU" b="0" dirty="0"/>
              <a:t>определение</a:t>
            </a:r>
          </a:p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2987824" y="3284984"/>
            <a:ext cx="3528392" cy="284117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Обстоятельство образа действий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6228184" y="3229976"/>
            <a:ext cx="2458616" cy="1639183"/>
          </a:xfrm>
        </p:spPr>
        <p:txBody>
          <a:bodyPr/>
          <a:lstStyle/>
          <a:p>
            <a:endParaRPr lang="ru-RU" b="0" dirty="0" smtClean="0"/>
          </a:p>
          <a:p>
            <a:endParaRPr lang="ru-RU" b="0" dirty="0"/>
          </a:p>
          <a:p>
            <a:r>
              <a:rPr lang="ru-RU" b="0" dirty="0" smtClean="0"/>
              <a:t>Дополнение, остальные обстоятельства</a:t>
            </a:r>
            <a:endParaRPr lang="ru-RU" b="0" dirty="0"/>
          </a:p>
        </p:txBody>
      </p:sp>
      <p:cxnSp>
        <p:nvCxnSpPr>
          <p:cNvPr id="4" name="Прямая со стрелкой 3"/>
          <p:cNvCxnSpPr/>
          <p:nvPr/>
        </p:nvCxnSpPr>
        <p:spPr bwMode="auto">
          <a:xfrm>
            <a:off x="4218069" y="2411669"/>
            <a:ext cx="105663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 bwMode="auto">
          <a:xfrm>
            <a:off x="2987824" y="2708920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97611"/>
            <a:ext cx="1308025" cy="864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10" y="2797612"/>
            <a:ext cx="1494922" cy="98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58175">
            <a:off x="6378436" y="2855171"/>
            <a:ext cx="1346561" cy="890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58225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517232"/>
          </a:xfrm>
        </p:spPr>
        <p:txBody>
          <a:bodyPr>
            <a:prstTxWarp prst="textStop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Примеры заданий, по изученному материалу, используемые на  уроках развития речи.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E:\школа\рисунки\школа учитель\book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12" y="116632"/>
            <a:ext cx="1857388" cy="1534364"/>
          </a:xfrm>
          <a:prstGeom prst="flowChartAlternateProcess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4820401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751138" y="9286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 sz="2400">
              <a:latin typeface="Times New Roman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605408" y="928688"/>
            <a:ext cx="6990928" cy="1585912"/>
          </a:xfrm>
          <a:noFill/>
        </p:spPr>
        <p:txBody>
          <a:bodyPr/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Задание.</a:t>
            </a:r>
            <a:r>
              <a:rPr lang="ru-RU" sz="1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Используя инверсию, переделайте предложение так, чтобы получился отрывок из стихотворения Ф.И. Тютчева.</a:t>
            </a:r>
            <a:r>
              <a:rPr lang="ru-RU" sz="1800" dirty="0"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latin typeface="Calibri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latin typeface="Calibri"/>
                <a:ea typeface="Calibri"/>
                <a:cs typeface="Times New Roman"/>
              </a:rPr>
            </a:br>
            <a:endParaRPr lang="ru-RU" sz="4000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48400" y="2887663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1985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3084" name="Line 13"/>
          <p:cNvSpPr>
            <a:spLocks noChangeShapeType="1"/>
          </p:cNvSpPr>
          <p:nvPr/>
        </p:nvSpPr>
        <p:spPr bwMode="auto">
          <a:xfrm>
            <a:off x="89916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3086" name="Line 15"/>
          <p:cNvSpPr>
            <a:spLocks noChangeShapeType="1"/>
          </p:cNvSpPr>
          <p:nvPr/>
        </p:nvSpPr>
        <p:spPr bwMode="auto">
          <a:xfrm flipV="1">
            <a:off x="304800" y="6629400"/>
            <a:ext cx="86868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1844824"/>
            <a:ext cx="8460432" cy="465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endParaRPr lang="ru-RU" i="1" dirty="0">
              <a:latin typeface="Times New Roman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Прелесть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года и любовь земли,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Нам благоухает весна!..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Дает природа творенью пир,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Дает свиданья пир сынам!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u-RU" sz="2400" i="1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/>
                <a:ea typeface="Calibri"/>
                <a:cs typeface="Times New Roman"/>
              </a:rPr>
              <a:t>Ответ:            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Любовь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земли и прелесть года,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Весна благоухает нам!..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Творенью пир дает природа,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Свиданья пир дает сынам!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 w="38100">
            <a:solidFill>
              <a:schemeClr val="hlink"/>
            </a:solidFill>
          </a:ln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Рассмотрим следующие примеры: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96752"/>
            <a:ext cx="8305800" cy="5375520"/>
          </a:xfrm>
          <a:ln w="38100">
            <a:solidFill>
              <a:schemeClr val="hlink"/>
            </a:solidFill>
          </a:ln>
        </p:spPr>
        <p:txBody>
          <a:bodyPr/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Строчки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из стихотворения </a:t>
            </a:r>
            <a:r>
              <a:rPr lang="ru-RU" sz="2400" b="1" dirty="0" err="1">
                <a:latin typeface="Times New Roman"/>
                <a:ea typeface="Calibri"/>
                <a:cs typeface="Times New Roman"/>
              </a:rPr>
              <a:t>А.С.Пушкина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:</a:t>
            </a:r>
            <a:endParaRPr lang="ru-RU" sz="1800" b="1" dirty="0">
              <a:latin typeface="Calibri"/>
              <a:ea typeface="Calibri"/>
              <a:cs typeface="Times New Roman"/>
            </a:endParaRPr>
          </a:p>
          <a:p>
            <a:pPr marL="114300" indent="0" algn="just"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«Вечерняя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заря в пучине догорала, </a:t>
            </a:r>
            <a:endParaRPr lang="ru-RU" sz="2400" i="1" dirty="0" smtClean="0">
              <a:latin typeface="Times New Roman"/>
              <a:ea typeface="Calibri"/>
              <a:cs typeface="Times New Roman"/>
            </a:endParaRPr>
          </a:p>
          <a:p>
            <a:pPr marL="114300" indent="0" algn="just"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Над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мрачной </a:t>
            </a:r>
            <a:r>
              <a:rPr lang="ru-RU" sz="2400" i="1" dirty="0" err="1">
                <a:latin typeface="Times New Roman"/>
                <a:ea typeface="Calibri"/>
                <a:cs typeface="Times New Roman"/>
              </a:rPr>
              <a:t>Эльбою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 носилась тишина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…»</a:t>
            </a:r>
          </a:p>
          <a:p>
            <a:pPr marL="114300" indent="0" algn="just">
              <a:spcAft>
                <a:spcPts val="1000"/>
              </a:spcAft>
              <a:buNone/>
            </a:pPr>
            <a:endParaRPr lang="ru-RU" sz="1000" i="1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Была организована выставка работ воспитателей, родителей, детей из природного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материала.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Стальная стрела, подвластная воле «хозяина», наклоняется то вперед, то плавно движется в сторону, то легко и стремительно поднимается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вверх.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i="1" dirty="0" smtClean="0">
                <a:latin typeface="Times New Roman"/>
                <a:ea typeface="Calibri"/>
              </a:rPr>
              <a:t>А </a:t>
            </a:r>
            <a:r>
              <a:rPr lang="ru-RU" sz="2400" i="1" dirty="0">
                <a:latin typeface="Times New Roman"/>
                <a:ea typeface="Calibri"/>
              </a:rPr>
              <a:t>затем со двора я вошел в узкую дверь и по еще узкой </a:t>
            </a:r>
            <a:r>
              <a:rPr lang="ru-RU" sz="2400" i="1" dirty="0" smtClean="0">
                <a:latin typeface="Times New Roman"/>
                <a:ea typeface="Calibri"/>
              </a:rPr>
              <a:t>   винтовой </a:t>
            </a:r>
            <a:r>
              <a:rPr lang="ru-RU" sz="2400" i="1" dirty="0">
                <a:latin typeface="Times New Roman"/>
                <a:ea typeface="Calibri"/>
              </a:rPr>
              <a:t>лестнице поднялся на второй этаж.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55600" indent="0" algn="ctr" eaLnBrk="1" hangingPunct="1">
              <a:buFontTx/>
              <a:buNone/>
            </a:pPr>
            <a:endParaRPr lang="ru-RU" dirty="0" smtClean="0">
              <a:solidFill>
                <a:schemeClr val="hlink"/>
              </a:solidFill>
            </a:endParaRPr>
          </a:p>
        </p:txBody>
      </p:sp>
      <p:pic>
        <p:nvPicPr>
          <p:cNvPr id="4" name="Picture 4" descr="knig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0233" y="1340768"/>
            <a:ext cx="1656184" cy="144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282" y="214290"/>
            <a:ext cx="8534400" cy="6324600"/>
          </a:xfrm>
          <a:prstGeom prst="rect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Calibri"/>
                <a:cs typeface="Times New Roman"/>
              </a:rPr>
              <a:t>Какой порядок слов употреблен </a:t>
            </a:r>
            <a:endParaRPr lang="ru-RU" sz="2800" b="1" dirty="0" smtClean="0">
              <a:latin typeface="Times New Roman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>в 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следующих </a:t>
            </a: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>предложениях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? 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/>
                <a:ea typeface="Calibri"/>
                <a:cs typeface="Times New Roman"/>
              </a:rPr>
              <a:t>1. Хороши зимние вечера (Макар.)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/>
                <a:ea typeface="Calibri"/>
                <a:cs typeface="Times New Roman"/>
              </a:rPr>
              <a:t>2. Кончились мои неприятности (Куприн)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800" i="1" dirty="0">
                <a:latin typeface="Times New Roman"/>
                <a:ea typeface="Calibri"/>
                <a:cs typeface="Times New Roman"/>
              </a:rPr>
              <a:t>3. Поет море, гудит город, ярко сверкает солнце, </a:t>
            </a:r>
            <a:endParaRPr lang="ru-RU" sz="2800" i="1" dirty="0" smtClean="0">
              <a:latin typeface="Times New Roman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800" i="1" dirty="0" smtClean="0">
                <a:latin typeface="Times New Roman"/>
                <a:ea typeface="Calibri"/>
                <a:cs typeface="Times New Roman"/>
              </a:rPr>
              <a:t>    творя </a:t>
            </a:r>
            <a:r>
              <a:rPr lang="ru-RU" sz="2800" i="1" dirty="0">
                <a:latin typeface="Times New Roman"/>
                <a:ea typeface="Calibri"/>
                <a:cs typeface="Times New Roman"/>
              </a:rPr>
              <a:t>сказки (М. Горький) 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340" name="Line 5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4342" name="Line 7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89154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97641" name="Rectangle 9"/>
          <p:cNvSpPr>
            <a:spLocks noGrp="1" noChangeArrowheads="1"/>
          </p:cNvSpPr>
          <p:nvPr>
            <p:ph type="title"/>
          </p:nvPr>
        </p:nvSpPr>
        <p:spPr>
          <a:xfrm>
            <a:off x="285720" y="-285776"/>
            <a:ext cx="8229600" cy="928718"/>
          </a:xfrm>
        </p:spPr>
        <p:txBody>
          <a:bodyPr/>
          <a:lstStyle/>
          <a:p>
            <a:pPr algn="l">
              <a:defRPr/>
            </a:pPr>
            <a:r>
              <a:rPr lang="ru-RU" sz="4000" b="1" dirty="0" smtClean="0">
                <a:solidFill>
                  <a:schemeClr val="hlink"/>
                </a:solidFill>
              </a:rPr>
              <a:t/>
            </a:r>
            <a:br>
              <a:rPr lang="ru-RU" sz="4000" b="1" dirty="0" smtClean="0">
                <a:solidFill>
                  <a:schemeClr val="hlink"/>
                </a:solidFill>
              </a:rPr>
            </a:br>
            <a:r>
              <a:rPr lang="ru-RU" sz="4000" b="1" dirty="0" smtClean="0">
                <a:solidFill>
                  <a:schemeClr val="hlink"/>
                </a:solidFill>
              </a:rPr>
              <a:t/>
            </a:r>
            <a:br>
              <a:rPr lang="ru-RU" sz="4000" b="1" dirty="0" smtClean="0">
                <a:solidFill>
                  <a:schemeClr val="hlink"/>
                </a:solidFill>
              </a:rPr>
            </a:br>
            <a:endParaRPr kumimoji="1" lang="ru-RU" sz="3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304800" y="3200400"/>
            <a:ext cx="281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 dirty="0">
              <a:solidFill>
                <a:srgbClr val="0033CC"/>
              </a:solidFill>
              <a:latin typeface="Antiqua" pitchFamily="2" charset="0"/>
            </a:endParaRPr>
          </a:p>
        </p:txBody>
      </p:sp>
      <p:pic>
        <p:nvPicPr>
          <p:cNvPr id="5122" name="Picture 2" descr="E:\школа\рисунки\школа учитель\writingonbook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0430" y="540378"/>
            <a:ext cx="1604974" cy="150466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85728"/>
            <a:ext cx="8749636" cy="5807568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85860"/>
            <a:ext cx="850112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800" b="1" dirty="0" smtClean="0">
                <a:latin typeface="Times New Roman"/>
                <a:ea typeface="Calibri"/>
              </a:rPr>
              <a:t>Какая ошибка произошла в данном предложении?</a:t>
            </a:r>
          </a:p>
          <a:p>
            <a:pPr algn="just">
              <a:lnSpc>
                <a:spcPct val="150000"/>
              </a:lnSpc>
            </a:pPr>
            <a:r>
              <a:rPr lang="ru-RU" sz="2800" i="1" dirty="0">
                <a:latin typeface="Times New Roman"/>
                <a:ea typeface="Calibri"/>
              </a:rPr>
              <a:t>Удачно защитила дипломные работы (проекты) 35 группа, где командиром Эдуард Петров, который в этом году значительно увеличился в своем объеме по сравнению с прошлым годом.</a:t>
            </a:r>
            <a:r>
              <a:rPr lang="ru-RU" sz="2800" dirty="0">
                <a:latin typeface="Times New Roman"/>
                <a:ea typeface="Calibri"/>
              </a:rPr>
              <a:t> </a:t>
            </a:r>
            <a:endParaRPr lang="ru-RU" sz="2800" b="1" dirty="0" smtClean="0">
              <a:solidFill>
                <a:schemeClr val="accent3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304800"/>
            <a:ext cx="8143932" cy="6172200"/>
          </a:xfrm>
          <a:ln w="38100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i="1" dirty="0" smtClean="0">
              <a:solidFill>
                <a:schemeClr val="hlink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i="1" dirty="0" smtClean="0">
              <a:solidFill>
                <a:schemeClr val="hlink"/>
              </a:solidFill>
            </a:endParaRPr>
          </a:p>
          <a:p>
            <a:pPr algn="r">
              <a:buNone/>
            </a:pPr>
            <a: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"Скажи мне, и я забуду. </a:t>
            </a:r>
            <a:b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Покажи мне, - я смогу запомнить. </a:t>
            </a:r>
            <a:b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Позволь мне это сделать самому,</a:t>
            </a:r>
            <a:b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это станет моим навсегда". </a:t>
            </a:r>
            <a:b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Древняя мудрость</a:t>
            </a:r>
            <a:r>
              <a:rPr lang="ru-RU" sz="36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 eaLnBrk="1" hangingPunct="1">
              <a:lnSpc>
                <a:spcPct val="90000"/>
              </a:lnSpc>
              <a:buNone/>
            </a:pPr>
            <a:endParaRPr lang="ru-RU" sz="2800" b="1" dirty="0" smtClean="0"/>
          </a:p>
        </p:txBody>
      </p:sp>
      <p:pic>
        <p:nvPicPr>
          <p:cNvPr id="6147" name="Рисунок 4" descr="Рисунок50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572008"/>
            <a:ext cx="2743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Рисунок 5" descr="Рисунок513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643314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496944" cy="936104"/>
          </a:xfrm>
        </p:spPr>
        <p:txBody>
          <a:bodyPr/>
          <a:lstStyle/>
          <a:p>
            <a:r>
              <a:rPr lang="ru-RU" sz="2800" dirty="0">
                <a:latin typeface="Times New Roman"/>
                <a:ea typeface="Calibri"/>
              </a:rPr>
              <a:t>Использование порядка слов распространяется и на второстепенные члены предложения: </a:t>
            </a:r>
            <a:endParaRPr lang="ru-RU" sz="40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268760"/>
            <a:ext cx="8712968" cy="5328592"/>
          </a:xfrm>
          <a:ln w="381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ru-RU" sz="2400" dirty="0" smtClean="0"/>
              <a:t>1. </a:t>
            </a:r>
            <a:r>
              <a:rPr lang="ru-RU" sz="2400" i="1" dirty="0" smtClean="0">
                <a:latin typeface="Times New Roman"/>
                <a:ea typeface="Calibri"/>
              </a:rPr>
              <a:t>Многие </a:t>
            </a:r>
            <a:r>
              <a:rPr lang="ru-RU" sz="2400" i="1" dirty="0">
                <a:latin typeface="Times New Roman"/>
                <a:ea typeface="Calibri"/>
              </a:rPr>
              <a:t>интересуются искусством. </a:t>
            </a:r>
            <a:endParaRPr lang="ru-RU" sz="2400" dirty="0">
              <a:latin typeface="Times New Roman"/>
              <a:ea typeface="Calibri"/>
            </a:endParaRPr>
          </a:p>
          <a:p>
            <a:pPr eaLnBrk="1" hangingPunct="1">
              <a:buFontTx/>
              <a:buNone/>
            </a:pPr>
            <a:r>
              <a:rPr lang="ru-RU" sz="2400" dirty="0" smtClean="0">
                <a:latin typeface="Times New Roman"/>
                <a:ea typeface="Calibri"/>
              </a:rPr>
              <a:t> 2. </a:t>
            </a:r>
            <a:r>
              <a:rPr lang="ru-RU" sz="2400" i="1" dirty="0" smtClean="0">
                <a:latin typeface="Times New Roman"/>
                <a:ea typeface="Calibri"/>
              </a:rPr>
              <a:t>Досадно </a:t>
            </a:r>
            <a:r>
              <a:rPr lang="ru-RU" sz="2400" i="1" dirty="0">
                <a:latin typeface="Times New Roman"/>
                <a:ea typeface="Calibri"/>
              </a:rPr>
              <a:t>было, боя </a:t>
            </a:r>
            <a:r>
              <a:rPr lang="ru-RU" sz="2400" i="1" dirty="0" smtClean="0">
                <a:latin typeface="Times New Roman"/>
                <a:ea typeface="Calibri"/>
              </a:rPr>
              <a:t>ждали </a:t>
            </a:r>
            <a:r>
              <a:rPr lang="ru-RU" sz="2400" i="1" dirty="0">
                <a:latin typeface="Times New Roman"/>
                <a:ea typeface="Calibri"/>
              </a:rPr>
              <a:t>(М. Лермонтов</a:t>
            </a:r>
            <a:r>
              <a:rPr lang="ru-RU" sz="2400" i="1" dirty="0" smtClean="0">
                <a:latin typeface="Times New Roman"/>
                <a:ea typeface="Calibri"/>
              </a:rPr>
              <a:t>)</a:t>
            </a:r>
            <a:r>
              <a:rPr lang="ru-RU" sz="2400" dirty="0" smtClean="0">
                <a:latin typeface="Times New Roman"/>
                <a:ea typeface="Calibri"/>
              </a:rPr>
              <a:t> </a:t>
            </a: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3. Со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всех сторон горы неприступные (М.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Лермонтов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). </a:t>
            </a:r>
            <a:endParaRPr lang="ru-RU" sz="2400" i="1" dirty="0" smtClean="0">
              <a:latin typeface="Times New Roman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4. Аркадий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Павлович говорил голосом мягким и приятным (Тургенев).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5. Да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, мы дружны были очень. </a:t>
            </a:r>
            <a:endParaRPr lang="ru-RU" sz="2400" i="1" dirty="0" smtClean="0">
              <a:latin typeface="Times New Roman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6. Слишком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была огорчена.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7. Ученик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не пришел на уроки по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болезни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. -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По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болезни ученик не пришел на уроки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.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eaLnBrk="1" hangingPunct="1">
              <a:buFontTx/>
              <a:buNone/>
            </a:pPr>
            <a:endParaRPr lang="ru-RU" b="1" dirty="0" smtClean="0">
              <a:solidFill>
                <a:schemeClr val="accent3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knig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176" y="3501008"/>
            <a:ext cx="2142948" cy="1870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496944" cy="936104"/>
          </a:xfrm>
        </p:spPr>
        <p:txBody>
          <a:bodyPr/>
          <a:lstStyle/>
          <a:p>
            <a:r>
              <a:rPr lang="ru-RU" sz="2800" b="1" dirty="0"/>
              <a:t>Задание. </a:t>
            </a:r>
            <a:r>
              <a:rPr lang="ru-RU" sz="2800" dirty="0"/>
              <a:t>Определить стилистическую нагрузку слова в начале и в конце предложения, исправить предложения</a:t>
            </a:r>
            <a:r>
              <a:rPr lang="ru-RU" sz="2800" dirty="0" smtClean="0">
                <a:latin typeface="Times New Roman"/>
                <a:ea typeface="Calibri"/>
              </a:rPr>
              <a:t> </a:t>
            </a:r>
            <a:endParaRPr lang="ru-RU" sz="40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916832"/>
            <a:ext cx="8712968" cy="4680520"/>
          </a:xfrm>
          <a:ln w="38100">
            <a:solidFill>
              <a:schemeClr val="hlink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ru-RU" sz="2800" dirty="0" smtClean="0"/>
              <a:t>1.Он </a:t>
            </a:r>
            <a:r>
              <a:rPr lang="ru-RU" sz="2800" dirty="0"/>
              <a:t>смотрел вокруг себя с волнением неописанным. 2.Из одного окошечка тускло светил огонек. </a:t>
            </a:r>
            <a:r>
              <a:rPr lang="ru-RU" sz="2800" dirty="0" smtClean="0"/>
              <a:t>3.Напротив, я сам должен буду уйти после десяти наведши шубу (</a:t>
            </a:r>
            <a:r>
              <a:rPr lang="ru-RU" sz="2800" dirty="0" err="1" smtClean="0"/>
              <a:t>А.П.Чехов</a:t>
            </a:r>
            <a:r>
              <a:rPr lang="ru-RU" sz="2800" dirty="0" smtClean="0"/>
              <a:t>). 4.Он </a:t>
            </a:r>
            <a:r>
              <a:rPr lang="ru-RU" sz="2800" dirty="0"/>
              <a:t>понимает необходимость помочь народу. 5.Наследников сердитый хор заводит непристойный спор (</a:t>
            </a:r>
            <a:r>
              <a:rPr lang="ru-RU" sz="2800" dirty="0" err="1"/>
              <a:t>А.С.Пушкин</a:t>
            </a:r>
            <a:r>
              <a:rPr lang="ru-RU" sz="2800" dirty="0"/>
              <a:t>). 6.Там рыдала княжна Евдокия, воздух силясь губами поймать (</a:t>
            </a:r>
            <a:r>
              <a:rPr lang="ru-RU" sz="2800" dirty="0" err="1"/>
              <a:t>А.Ахматова</a:t>
            </a:r>
            <a:r>
              <a:rPr lang="ru-RU" sz="2800" dirty="0"/>
              <a:t>)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7</a:t>
            </a:r>
            <a:r>
              <a:rPr lang="ru-RU" sz="2800" dirty="0"/>
              <a:t>. Ослепительно яркое вырвалось из печи пламя. 8</a:t>
            </a:r>
            <a:r>
              <a:rPr lang="ru-RU" sz="2800" dirty="0" smtClean="0"/>
              <a:t>. Развязка </a:t>
            </a:r>
            <a:r>
              <a:rPr lang="ru-RU" sz="2800" dirty="0"/>
              <a:t>же наступила неожиданная.</a:t>
            </a:r>
          </a:p>
          <a:p>
            <a:pPr eaLnBrk="1" hangingPunct="1">
              <a:buFontTx/>
              <a:buNone/>
            </a:pPr>
            <a:endParaRPr lang="ru-RU" b="1" dirty="0" smtClean="0">
              <a:solidFill>
                <a:schemeClr val="accent3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18549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85750" y="285750"/>
            <a:ext cx="85010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notepad2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571612"/>
            <a:ext cx="8424862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071563" y="2000250"/>
            <a:ext cx="750093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cs typeface="Times New Roman" pitchFamily="18" charset="0"/>
              </a:rPr>
              <a:t>Творческая мастерская.</a:t>
            </a:r>
          </a:p>
          <a:p>
            <a:pPr algn="just"/>
            <a:r>
              <a:rPr lang="ru-RU" sz="4000" dirty="0">
                <a:solidFill>
                  <a:srgbClr val="002060"/>
                </a:solidFill>
                <a:cs typeface="Times New Roman" pitchFamily="18" charset="0"/>
              </a:rPr>
              <a:t>- </a:t>
            </a:r>
            <a:r>
              <a:rPr lang="ru-RU" sz="3200" dirty="0">
                <a:solidFill>
                  <a:srgbClr val="002060"/>
                </a:solidFill>
                <a:cs typeface="Times New Roman" pitchFamily="18" charset="0"/>
              </a:rPr>
              <a:t>Примените свои знания на практике. Используя инверсию, напишите 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5-6 </a:t>
            </a:r>
            <a:r>
              <a:rPr lang="ru-RU" sz="3200" dirty="0">
                <a:solidFill>
                  <a:srgbClr val="002060"/>
                </a:solidFill>
                <a:cs typeface="Times New Roman" pitchFamily="18" charset="0"/>
              </a:rPr>
              <a:t>предложений или связный текст (по выбору) по вашей профессии.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071563" y="2000250"/>
            <a:ext cx="75009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1563" y="608915"/>
            <a:ext cx="7172846" cy="731853"/>
          </a:xfrm>
        </p:spPr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98619"/>
            <a:ext cx="8599826" cy="6311054"/>
          </a:xfrm>
          <a:ln w="57150">
            <a:solidFill>
              <a:schemeClr val="hlink"/>
            </a:solidFill>
          </a:ln>
        </p:spPr>
        <p:txBody>
          <a:bodyPr/>
          <a:lstStyle/>
          <a:p>
            <a:pPr marL="0" indent="0" eaLnBrk="1" hangingPunct="1">
              <a:buNone/>
            </a:pPr>
            <a:endParaRPr lang="ru-RU" dirty="0" smtClean="0"/>
          </a:p>
          <a:p>
            <a:pPr marL="0" indent="0" eaLnBrk="1" hangingPunct="1">
              <a:buNone/>
            </a:pPr>
            <a:endParaRPr lang="ru-RU" dirty="0"/>
          </a:p>
          <a:p>
            <a:pPr marL="0" indent="0" eaLnBrk="1" hangingPunct="1">
              <a:buNone/>
            </a:pPr>
            <a:endParaRPr lang="ru-RU" dirty="0" smtClean="0"/>
          </a:p>
          <a:p>
            <a:pPr marL="0" indent="0" eaLnBrk="1" hangingPunct="1">
              <a:buNone/>
            </a:pPr>
            <a:endParaRPr lang="ru-RU" dirty="0"/>
          </a:p>
          <a:p>
            <a:pPr marL="0" indent="0" eaLnBrk="1" hangingPunct="1">
              <a:buNone/>
            </a:pPr>
            <a:endParaRPr lang="ru-RU" dirty="0" smtClean="0"/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539552" y="1412776"/>
            <a:ext cx="8352928" cy="345638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Impact"/>
              </a:rPr>
              <a:t>Спасибо</a:t>
            </a: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EFE9"/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Impact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Impact"/>
              </a:rPr>
              <a:t>за внимание!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90cases01"/>
          <p:cNvPicPr>
            <a:picLocks noChangeAspect="1" noChangeArrowheads="1"/>
          </p:cNvPicPr>
          <p:nvPr/>
        </p:nvPicPr>
        <p:blipFill>
          <a:blip r:embed="rId3">
            <a:lum bright="60000" contrast="-70000"/>
          </a:blip>
          <a:srcRect l="4320" t="3349" r="4320" b="1164"/>
          <a:stretch>
            <a:fillRect/>
          </a:stretch>
        </p:blipFill>
        <p:spPr bwMode="auto">
          <a:xfrm>
            <a:off x="4953000" y="3048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594890"/>
              </p:ext>
            </p:extLst>
          </p:nvPr>
        </p:nvGraphicFramePr>
        <p:xfrm>
          <a:off x="0" y="0"/>
          <a:ext cx="9144000" cy="681620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000" marR="90000" marT="46800" marB="46800" horzOverflow="overflow">
                    <a:lnL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52485125"/>
              </p:ext>
            </p:extLst>
          </p:nvPr>
        </p:nvGraphicFramePr>
        <p:xfrm>
          <a:off x="0" y="1988840"/>
          <a:ext cx="9144000" cy="2390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642910" y="952500"/>
            <a:ext cx="8229600" cy="5167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300" dirty="0">
                <a:solidFill>
                  <a:schemeClr val="folHlink"/>
                </a:solidFill>
              </a:rPr>
              <a:t>.</a:t>
            </a:r>
          </a:p>
          <a:p>
            <a:pPr marL="342900" indent="-342900" algn="l">
              <a:spcBef>
                <a:spcPct val="20000"/>
              </a:spcBef>
            </a:pPr>
            <a:endParaRPr lang="ru-RU" sz="2300" dirty="0">
              <a:solidFill>
                <a:schemeClr val="folHlink"/>
              </a:solidFill>
            </a:endParaRPr>
          </a:p>
        </p:txBody>
      </p:sp>
      <p:sp>
        <p:nvSpPr>
          <p:cNvPr id="7179" name="Rectangle 12"/>
          <p:cNvSpPr>
            <a:spLocks noGrp="1" noChangeArrowheads="1"/>
          </p:cNvSpPr>
          <p:nvPr>
            <p:ph type="title"/>
          </p:nvPr>
        </p:nvSpPr>
        <p:spPr>
          <a:xfrm>
            <a:off x="214282" y="0"/>
            <a:ext cx="8643998" cy="1196752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hlink"/>
                </a:solidFill>
              </a:rPr>
              <a:t/>
            </a:r>
            <a:br>
              <a:rPr lang="ru-RU" sz="4000" b="1" dirty="0" smtClean="0">
                <a:solidFill>
                  <a:schemeClr val="hlink"/>
                </a:solidFill>
              </a:rPr>
            </a:br>
            <a:r>
              <a:rPr lang="ru-RU" b="1" dirty="0">
                <a:solidFill>
                  <a:schemeClr val="hlink"/>
                </a:solidFill>
                <a:latin typeface="a_AlgeriusCapsNarrow" pitchFamily="2" charset="0"/>
              </a:rPr>
              <a:t>Тема и постановка цели занятия.</a:t>
            </a:r>
            <a:endParaRPr lang="ru-RU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  <p:pic>
        <p:nvPicPr>
          <p:cNvPr id="7180" name="Рисунок 6" descr="b38.gi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15816" y="4580695"/>
            <a:ext cx="2714644" cy="20359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chemeClr val="bg1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90cases01"/>
          <p:cNvPicPr>
            <a:picLocks noChangeAspect="1" noChangeArrowheads="1"/>
          </p:cNvPicPr>
          <p:nvPr/>
        </p:nvPicPr>
        <p:blipFill>
          <a:blip r:embed="rId3">
            <a:lum bright="60000" contrast="-70000"/>
          </a:blip>
          <a:srcRect l="4320" t="3349" r="4320" b="1164"/>
          <a:stretch>
            <a:fillRect/>
          </a:stretch>
        </p:blipFill>
        <p:spPr bwMode="auto">
          <a:xfrm>
            <a:off x="4953000" y="3048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576378"/>
              </p:ext>
            </p:extLst>
          </p:nvPr>
        </p:nvGraphicFramePr>
        <p:xfrm>
          <a:off x="0" y="0"/>
          <a:ext cx="9144000" cy="681620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000" marR="90000" marT="46800" marB="46800" horzOverflow="overflow">
                    <a:lnL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642910" y="952500"/>
            <a:ext cx="8229600" cy="5167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300" dirty="0">
                <a:solidFill>
                  <a:schemeClr val="folHlink"/>
                </a:solidFill>
              </a:rPr>
              <a:t>.</a:t>
            </a:r>
          </a:p>
          <a:p>
            <a:pPr marL="342900" indent="-342900" algn="l">
              <a:spcBef>
                <a:spcPct val="20000"/>
              </a:spcBef>
            </a:pPr>
            <a:endParaRPr lang="ru-RU" sz="2300" dirty="0">
              <a:solidFill>
                <a:schemeClr val="folHlink"/>
              </a:solidFill>
            </a:endParaRPr>
          </a:p>
        </p:txBody>
      </p:sp>
      <p:sp>
        <p:nvSpPr>
          <p:cNvPr id="7179" name="Rectangle 12"/>
          <p:cNvSpPr>
            <a:spLocks noGrp="1" noChangeArrowheads="1"/>
          </p:cNvSpPr>
          <p:nvPr>
            <p:ph type="title"/>
          </p:nvPr>
        </p:nvSpPr>
        <p:spPr>
          <a:xfrm>
            <a:off x="251520" y="304800"/>
            <a:ext cx="8620990" cy="6076528"/>
          </a:xfrm>
        </p:spPr>
        <p:txBody>
          <a:bodyPr/>
          <a:lstStyle/>
          <a:p>
            <a:pPr algn="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Эпиграф</a:t>
            </a:r>
            <a:r>
              <a:rPr lang="ru-RU" sz="2800" dirty="0"/>
              <a:t>: </a:t>
            </a:r>
            <a:br>
              <a:rPr lang="ru-RU" sz="2800" dirty="0"/>
            </a:br>
            <a:r>
              <a:rPr lang="ru-RU" sz="3200" b="1" dirty="0" smtClean="0">
                <a:solidFill>
                  <a:schemeClr val="hlink"/>
                </a:solidFill>
              </a:rPr>
              <a:t>Если </a:t>
            </a:r>
            <a:r>
              <a:rPr lang="ru-RU" sz="3200" b="1" dirty="0">
                <a:solidFill>
                  <a:schemeClr val="hlink"/>
                </a:solidFill>
              </a:rPr>
              <a:t>есть в мире вещи, достойные названия ЧУДО, то СЛОВО, бесспорно, первая и самая чудесная из них.</a:t>
            </a:r>
            <a:br>
              <a:rPr lang="ru-RU" sz="3200" b="1" dirty="0">
                <a:solidFill>
                  <a:schemeClr val="hlink"/>
                </a:solidFill>
              </a:rPr>
            </a:br>
            <a:r>
              <a:rPr lang="ru-RU" sz="3200" b="1" dirty="0">
                <a:solidFill>
                  <a:schemeClr val="hlink"/>
                </a:solidFill>
              </a:rPr>
              <a:t>                                                                                                               Л.В. Успенский.</a:t>
            </a:r>
            <a:r>
              <a:rPr lang="ru-RU" b="1" dirty="0">
                <a:solidFill>
                  <a:schemeClr val="hlink"/>
                </a:solidFill>
              </a:rPr>
              <a:t/>
            </a:r>
            <a:br>
              <a:rPr lang="ru-RU" b="1" dirty="0">
                <a:solidFill>
                  <a:schemeClr val="hlink"/>
                </a:solidFill>
              </a:rPr>
            </a:br>
            <a:r>
              <a:rPr lang="ru-RU" b="1" dirty="0" smtClean="0">
                <a:solidFill>
                  <a:schemeClr val="hlink"/>
                </a:solidFill>
              </a:rPr>
              <a:t/>
            </a:r>
            <a:br>
              <a:rPr lang="ru-RU" b="1" dirty="0" smtClean="0">
                <a:solidFill>
                  <a:schemeClr val="hlink"/>
                </a:solidFill>
              </a:rPr>
            </a:br>
            <a:r>
              <a:rPr lang="ru-RU" sz="3600" i="1" dirty="0" smtClean="0"/>
              <a:t>Порядок </a:t>
            </a:r>
            <a:r>
              <a:rPr lang="ru-RU" sz="3600" i="1" dirty="0"/>
              <a:t>слов – главная сокровищница русского языка.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i="1" dirty="0"/>
              <a:t>А. М. </a:t>
            </a:r>
            <a:r>
              <a:rPr lang="ru-RU" sz="3600" i="1" dirty="0" err="1"/>
              <a:t>Пешковский</a:t>
            </a:r>
            <a:r>
              <a:rPr lang="ru-RU" sz="3600" i="1" dirty="0"/>
              <a:t>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b="1" dirty="0" smtClean="0">
                <a:solidFill>
                  <a:schemeClr val="hlink"/>
                </a:solidFill>
                <a:latin typeface="a_AlgeriusCapsNarrow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51496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90cases01"/>
          <p:cNvPicPr>
            <a:picLocks noChangeAspect="1" noChangeArrowheads="1"/>
          </p:cNvPicPr>
          <p:nvPr/>
        </p:nvPicPr>
        <p:blipFill>
          <a:blip r:embed="rId3">
            <a:lum bright="60000" contrast="-70000"/>
          </a:blip>
          <a:srcRect l="4320" t="3349" r="4320" b="1164"/>
          <a:stretch>
            <a:fillRect/>
          </a:stretch>
        </p:blipFill>
        <p:spPr bwMode="auto">
          <a:xfrm>
            <a:off x="4953000" y="3048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866323"/>
              </p:ext>
            </p:extLst>
          </p:nvPr>
        </p:nvGraphicFramePr>
        <p:xfrm>
          <a:off x="0" y="0"/>
          <a:ext cx="9144000" cy="681620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000" marR="90000" marT="46800" marB="46800" horzOverflow="overflow">
                    <a:lnL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642910" y="952500"/>
            <a:ext cx="8229600" cy="5167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300" dirty="0">
                <a:solidFill>
                  <a:schemeClr val="folHlink"/>
                </a:solidFill>
              </a:rPr>
              <a:t>.</a:t>
            </a:r>
          </a:p>
          <a:p>
            <a:pPr marL="342900" indent="-342900" algn="l">
              <a:spcBef>
                <a:spcPct val="20000"/>
              </a:spcBef>
            </a:pPr>
            <a:endParaRPr lang="ru-RU" sz="2300" dirty="0">
              <a:solidFill>
                <a:schemeClr val="folHlink"/>
              </a:solidFill>
            </a:endParaRPr>
          </a:p>
        </p:txBody>
      </p:sp>
      <p:sp>
        <p:nvSpPr>
          <p:cNvPr id="7179" name="Rectangle 12"/>
          <p:cNvSpPr>
            <a:spLocks noGrp="1" noChangeArrowheads="1"/>
          </p:cNvSpPr>
          <p:nvPr>
            <p:ph type="title"/>
          </p:nvPr>
        </p:nvSpPr>
        <p:spPr>
          <a:xfrm>
            <a:off x="323528" y="548680"/>
            <a:ext cx="8548982" cy="3744416"/>
          </a:xfrm>
        </p:spPr>
        <p:txBody>
          <a:bodyPr/>
          <a:lstStyle/>
          <a:p>
            <a:pPr algn="just"/>
            <a:r>
              <a:rPr lang="ru-RU" sz="2400" b="1" dirty="0" smtClean="0"/>
              <a:t>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3200" b="1" dirty="0" smtClean="0"/>
              <a:t>            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 Слово – единица нашего языка. Два слова, связанных между собой по смыслу и грамматически составляет словосочетание; несколько слов, связанных друг с другом – предложение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b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2)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основная структурно-семантическая единица языка, которая служит для именования предметов, явлений, их свойств и которая обладает совокупностью семантических, фонетических и грамматических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признаков.    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800" dirty="0" smtClean="0"/>
              <a:t>Характерными </a:t>
            </a:r>
            <a:r>
              <a:rPr lang="ru-RU" sz="2800" dirty="0"/>
              <a:t>чертами слова является </a:t>
            </a:r>
            <a:r>
              <a:rPr lang="ru-RU" sz="2800" i="1" dirty="0"/>
              <a:t>цельность, </a:t>
            </a:r>
            <a:r>
              <a:rPr lang="ru-RU" sz="2800" i="1" dirty="0" err="1"/>
              <a:t>выделимость</a:t>
            </a:r>
            <a:r>
              <a:rPr lang="ru-RU" sz="2800" i="1" dirty="0"/>
              <a:t> и цельная </a:t>
            </a:r>
            <a:r>
              <a:rPr lang="ru-RU" sz="2800" i="1" dirty="0" err="1"/>
              <a:t>воспроизводимость</a:t>
            </a:r>
            <a:r>
              <a:rPr lang="ru-RU" sz="2800" i="1" dirty="0"/>
              <a:t> в речи. </a:t>
            </a:r>
            <a:endParaRPr lang="ru-RU" sz="2800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3674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90cases01"/>
          <p:cNvPicPr>
            <a:picLocks noChangeAspect="1" noChangeArrowheads="1"/>
          </p:cNvPicPr>
          <p:nvPr/>
        </p:nvPicPr>
        <p:blipFill>
          <a:blip r:embed="rId3">
            <a:lum bright="60000" contrast="-70000"/>
          </a:blip>
          <a:srcRect l="4320" t="3349" r="4320" b="1164"/>
          <a:stretch>
            <a:fillRect/>
          </a:stretch>
        </p:blipFill>
        <p:spPr bwMode="auto">
          <a:xfrm>
            <a:off x="4953000" y="3048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843920"/>
              </p:ext>
            </p:extLst>
          </p:nvPr>
        </p:nvGraphicFramePr>
        <p:xfrm>
          <a:off x="0" y="0"/>
          <a:ext cx="9144000" cy="681620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Как и раздел грамматики, синтаксис изучает способы соединения.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000" marR="90000" marT="46800" marB="46800" horzOverflow="overflow">
                    <a:lnL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642910" y="952500"/>
            <a:ext cx="8229600" cy="5167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300" dirty="0">
                <a:solidFill>
                  <a:schemeClr val="folHlink"/>
                </a:solidFill>
              </a:rPr>
              <a:t>.</a:t>
            </a:r>
          </a:p>
          <a:p>
            <a:pPr marL="342900" indent="-342900" algn="l">
              <a:spcBef>
                <a:spcPct val="20000"/>
              </a:spcBef>
            </a:pPr>
            <a:endParaRPr lang="ru-RU" sz="2300" dirty="0">
              <a:solidFill>
                <a:schemeClr val="folHlink"/>
              </a:solidFill>
            </a:endParaRPr>
          </a:p>
        </p:txBody>
      </p:sp>
      <p:sp>
        <p:nvSpPr>
          <p:cNvPr id="7179" name="Rectangle 12"/>
          <p:cNvSpPr>
            <a:spLocks noGrp="1" noChangeArrowheads="1"/>
          </p:cNvSpPr>
          <p:nvPr>
            <p:ph type="title"/>
          </p:nvPr>
        </p:nvSpPr>
        <p:spPr>
          <a:xfrm>
            <a:off x="899592" y="952500"/>
            <a:ext cx="7200800" cy="3844652"/>
          </a:xfrm>
        </p:spPr>
        <p:txBody>
          <a:bodyPr/>
          <a:lstStyle/>
          <a:p>
            <a:pPr algn="just"/>
            <a:r>
              <a:rPr lang="ru-RU" sz="4000" b="1" dirty="0">
                <a:solidFill>
                  <a:schemeClr val="hlink"/>
                </a:solidFill>
              </a:rPr>
              <a:t/>
            </a:r>
            <a:br>
              <a:rPr lang="ru-RU" sz="4000" b="1" dirty="0">
                <a:solidFill>
                  <a:schemeClr val="hlink"/>
                </a:solidFill>
              </a:rPr>
            </a:br>
            <a:r>
              <a:rPr lang="ru-RU" sz="4000" b="1" dirty="0" smtClean="0">
                <a:solidFill>
                  <a:schemeClr val="hlink"/>
                </a:solidFill>
              </a:rPr>
              <a:t/>
            </a:r>
            <a:br>
              <a:rPr lang="ru-RU" sz="4000" b="1" dirty="0" smtClean="0">
                <a:solidFill>
                  <a:schemeClr val="hlink"/>
                </a:solidFill>
              </a:rPr>
            </a:br>
            <a:r>
              <a:rPr lang="ru-RU" sz="2000" b="1" dirty="0">
                <a:solidFill>
                  <a:schemeClr val="hlink"/>
                </a:solidFill>
              </a:rPr>
              <a:t/>
            </a:r>
            <a:br>
              <a:rPr lang="ru-RU" sz="2000" b="1" dirty="0">
                <a:solidFill>
                  <a:schemeClr val="hlink"/>
                </a:solidFill>
              </a:rPr>
            </a:br>
            <a:endParaRPr lang="ru-RU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65142"/>
            <a:ext cx="5170512" cy="532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354823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90cases01"/>
          <p:cNvPicPr>
            <a:picLocks noChangeAspect="1" noChangeArrowheads="1"/>
          </p:cNvPicPr>
          <p:nvPr/>
        </p:nvPicPr>
        <p:blipFill>
          <a:blip r:embed="rId3">
            <a:lum bright="60000" contrast="-70000"/>
          </a:blip>
          <a:srcRect l="4320" t="3349" r="4320" b="1164"/>
          <a:stretch>
            <a:fillRect/>
          </a:stretch>
        </p:blipFill>
        <p:spPr bwMode="auto">
          <a:xfrm>
            <a:off x="4953000" y="3048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942133"/>
              </p:ext>
            </p:extLst>
          </p:nvPr>
        </p:nvGraphicFramePr>
        <p:xfrm>
          <a:off x="0" y="0"/>
          <a:ext cx="9144000" cy="681620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6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слов – определенное расположение слов в предложении или синтаксической группе.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3600" b="1" dirty="0" smtClean="0">
                        <a:solidFill>
                          <a:schemeClr val="accent5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 smtClean="0">
                          <a:solidFill>
                            <a:schemeClr val="accent5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По структуре различают следующие типы порядка слов в предложении: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000" marR="90000" marT="46800" marB="46800" horzOverflow="overflow">
                    <a:lnL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8E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642910" y="952500"/>
            <a:ext cx="8229600" cy="5167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300" dirty="0">
                <a:solidFill>
                  <a:schemeClr val="folHlink"/>
                </a:solidFill>
              </a:rPr>
              <a:t>.</a:t>
            </a:r>
          </a:p>
          <a:p>
            <a:pPr marL="342900" indent="-342900" algn="l">
              <a:spcBef>
                <a:spcPct val="20000"/>
              </a:spcBef>
            </a:pPr>
            <a:endParaRPr lang="ru-RU" sz="2300" dirty="0">
              <a:solidFill>
                <a:schemeClr val="folHlink"/>
              </a:solidFill>
            </a:endParaRPr>
          </a:p>
        </p:txBody>
      </p:sp>
      <p:sp>
        <p:nvSpPr>
          <p:cNvPr id="7179" name="Rectangle 12"/>
          <p:cNvSpPr>
            <a:spLocks noGrp="1" noChangeArrowheads="1"/>
          </p:cNvSpPr>
          <p:nvPr>
            <p:ph type="title"/>
          </p:nvPr>
        </p:nvSpPr>
        <p:spPr>
          <a:xfrm>
            <a:off x="323528" y="304800"/>
            <a:ext cx="8591872" cy="1540024"/>
          </a:xfrm>
        </p:spPr>
        <p:txBody>
          <a:bodyPr/>
          <a:lstStyle/>
          <a:p>
            <a:r>
              <a:rPr lang="ru-RU" sz="4000" b="1" dirty="0">
                <a:solidFill>
                  <a:schemeClr val="hlink"/>
                </a:solidFill>
              </a:rPr>
              <a:t/>
            </a:r>
            <a:br>
              <a:rPr lang="ru-RU" sz="4000" b="1" dirty="0">
                <a:solidFill>
                  <a:schemeClr val="hlink"/>
                </a:solidFill>
              </a:rPr>
            </a:br>
            <a:r>
              <a:rPr lang="ru-RU" sz="4000" b="1" dirty="0">
                <a:solidFill>
                  <a:schemeClr val="hlink"/>
                </a:solidFill>
              </a:rPr>
              <a:t> Определение </a:t>
            </a:r>
            <a:r>
              <a:rPr lang="ru-RU" sz="4000" b="1" dirty="0" smtClean="0">
                <a:solidFill>
                  <a:schemeClr val="hlink"/>
                </a:solidFill>
              </a:rPr>
              <a:t>понятия </a:t>
            </a:r>
            <a:br>
              <a:rPr lang="ru-RU" sz="4000" b="1" dirty="0" smtClean="0">
                <a:solidFill>
                  <a:schemeClr val="hlink"/>
                </a:solidFill>
              </a:rPr>
            </a:br>
            <a:r>
              <a:rPr lang="ru-RU" sz="4000" b="1" dirty="0" smtClean="0">
                <a:solidFill>
                  <a:schemeClr val="hlink"/>
                </a:solidFill>
              </a:rPr>
              <a:t>«</a:t>
            </a:r>
            <a:r>
              <a:rPr lang="ru-RU" sz="4000" b="1" dirty="0">
                <a:solidFill>
                  <a:schemeClr val="hlink"/>
                </a:solidFill>
              </a:rPr>
              <a:t>Порядок слов</a:t>
            </a:r>
            <a:r>
              <a:rPr lang="ru-RU" sz="4000" b="1" dirty="0" smtClean="0">
                <a:solidFill>
                  <a:schemeClr val="hlink"/>
                </a:solidFill>
              </a:rPr>
              <a:t>».</a:t>
            </a:r>
            <a:br>
              <a:rPr lang="ru-RU" sz="4000" b="1" dirty="0" smtClean="0">
                <a:solidFill>
                  <a:schemeClr val="hlink"/>
                </a:solidFill>
              </a:rPr>
            </a:br>
            <a:r>
              <a:rPr lang="ru-RU" sz="2000" b="1" dirty="0">
                <a:solidFill>
                  <a:schemeClr val="hlink"/>
                </a:solidFill>
              </a:rPr>
              <a:t/>
            </a:r>
            <a:br>
              <a:rPr lang="ru-RU" sz="2000" b="1" dirty="0">
                <a:solidFill>
                  <a:schemeClr val="hlink"/>
                </a:solidFill>
              </a:rPr>
            </a:br>
            <a:endParaRPr lang="ru-RU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52658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14282" y="214290"/>
            <a:ext cx="8396318" cy="6338910"/>
          </a:xfrm>
          <a:ln w="38100">
            <a:solidFill>
              <a:srgbClr val="FF8E1D"/>
            </a:solidFill>
          </a:ln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chemeClr val="hlink"/>
                </a:solidFill>
                <a:latin typeface="a_AlgeriusCapsNarrow" pitchFamily="2" charset="0"/>
              </a:rPr>
              <a:t>Типы </a:t>
            </a:r>
            <a:r>
              <a:rPr lang="ru-RU" sz="2400" b="1" dirty="0">
                <a:solidFill>
                  <a:schemeClr val="hlink"/>
                </a:solidFill>
                <a:latin typeface="a_AlgeriusCapsNarrow" pitchFamily="2" charset="0"/>
              </a:rPr>
              <a:t>порядка слов в </a:t>
            </a:r>
            <a:r>
              <a:rPr lang="ru-RU" sz="2400" b="1" dirty="0" smtClean="0">
                <a:solidFill>
                  <a:schemeClr val="hlink"/>
                </a:solidFill>
                <a:latin typeface="a_AlgeriusCapsNarrow" pitchFamily="2" charset="0"/>
              </a:rPr>
              <a:t>предложении</a:t>
            </a:r>
          </a:p>
          <a:p>
            <a:pPr algn="ctr">
              <a:buNone/>
            </a:pPr>
            <a:r>
              <a:rPr lang="ru-RU" sz="2400" b="1" dirty="0">
                <a:solidFill>
                  <a:schemeClr val="hlink"/>
                </a:solidFill>
                <a:latin typeface="a_AlgeriusCapsNarrow" pitchFamily="2" charset="0"/>
              </a:rPr>
              <a:t>6</a:t>
            </a:r>
            <a:endParaRPr lang="ru-RU" sz="2400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2928926" y="2662030"/>
            <a:ext cx="3083234" cy="2207129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50397" y="2974114"/>
            <a:ext cx="2536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слов </a:t>
            </a:r>
          </a:p>
        </p:txBody>
      </p:sp>
      <p:sp>
        <p:nvSpPr>
          <p:cNvPr id="19" name="Овал 18"/>
          <p:cNvSpPr/>
          <p:nvPr/>
        </p:nvSpPr>
        <p:spPr bwMode="auto">
          <a:xfrm>
            <a:off x="1187626" y="4572008"/>
            <a:ext cx="2920028" cy="188132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5786446" y="1688229"/>
            <a:ext cx="2745994" cy="194760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Овал 23"/>
          <p:cNvSpPr/>
          <p:nvPr/>
        </p:nvSpPr>
        <p:spPr bwMode="auto">
          <a:xfrm>
            <a:off x="5364088" y="4297553"/>
            <a:ext cx="2994126" cy="194294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48064" y="4572008"/>
            <a:ext cx="33843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/>
                <a:ea typeface="Calibri"/>
              </a:rPr>
              <a:t>Свободный (связанный, фиксированный) </a:t>
            </a: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1600" y="4869160"/>
            <a:ext cx="3457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/>
                <a:ea typeface="Calibri"/>
              </a:rPr>
              <a:t>Объективный (нейтральный) </a:t>
            </a: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86446" y="2143116"/>
            <a:ext cx="27459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/>
                <a:ea typeface="Calibri"/>
              </a:rPr>
              <a:t>Контактный (</a:t>
            </a:r>
            <a:r>
              <a:rPr lang="ru-RU" sz="2400" dirty="0" err="1">
                <a:latin typeface="Times New Roman"/>
                <a:ea typeface="Calibri"/>
              </a:rPr>
              <a:t>дистантный</a:t>
            </a:r>
            <a:r>
              <a:rPr lang="ru-RU" sz="2400" dirty="0">
                <a:latin typeface="Times New Roman"/>
                <a:ea typeface="Calibri"/>
              </a:rPr>
              <a:t>)</a:t>
            </a:r>
            <a:endParaRPr lang="ru-RU" sz="2400" b="1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 bwMode="auto">
          <a:xfrm>
            <a:off x="285720" y="2143115"/>
            <a:ext cx="2643206" cy="21544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7504" y="2143116"/>
            <a:ext cx="30243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/>
              <a:ea typeface="Calibri"/>
            </a:endParaRPr>
          </a:p>
          <a:p>
            <a:r>
              <a:rPr lang="ru-RU" sz="2400" dirty="0" smtClean="0">
                <a:latin typeface="Times New Roman"/>
                <a:ea typeface="Calibri"/>
              </a:rPr>
              <a:t>Прямой </a:t>
            </a:r>
            <a:r>
              <a:rPr lang="ru-RU" sz="2400" dirty="0">
                <a:latin typeface="Times New Roman"/>
                <a:ea typeface="Calibri"/>
              </a:rPr>
              <a:t>(преобладающий в данном языке) – обратный </a:t>
            </a:r>
            <a:endParaRPr lang="ru-RU" sz="2400" b="1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 bwMode="auto">
          <a:xfrm>
            <a:off x="2571736" y="642918"/>
            <a:ext cx="3071834" cy="19156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71736" y="980728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/>
                <a:ea typeface="Calibri"/>
              </a:rPr>
              <a:t>Прогрессивный</a:t>
            </a:r>
            <a:r>
              <a:rPr lang="ru-RU" sz="2400" dirty="0">
                <a:latin typeface="Times New Roman"/>
                <a:ea typeface="Calibri"/>
              </a:rPr>
              <a:t>, или </a:t>
            </a:r>
            <a:r>
              <a:rPr lang="ru-RU" sz="2400" dirty="0">
                <a:solidFill>
                  <a:sysClr val="windowText" lastClr="000000"/>
                </a:solidFill>
                <a:latin typeface="Times New Roman"/>
                <a:ea typeface="Calibri"/>
              </a:rPr>
              <a:t>последовательный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>
            <a:off x="4429124" y="2143115"/>
            <a:ext cx="697236" cy="1552213"/>
          </a:xfrm>
          <a:prstGeom prst="straightConnector1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Прямая со стрелкой 5"/>
          <p:cNvCxnSpPr/>
          <p:nvPr/>
        </p:nvCxnSpPr>
        <p:spPr bwMode="auto">
          <a:xfrm flipV="1">
            <a:off x="4429124" y="2060850"/>
            <a:ext cx="0" cy="858371"/>
          </a:xfrm>
          <a:prstGeom prst="straightConnector1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arrow"/>
            <a:tailEnd type="arrow"/>
          </a:ln>
          <a:effectLst/>
        </p:spPr>
      </p:cxnSp>
      <p:cxnSp>
        <p:nvCxnSpPr>
          <p:cNvPr id="40" name="Прямая со стрелкой 39"/>
          <p:cNvCxnSpPr>
            <a:stCxn id="10" idx="3"/>
          </p:cNvCxnSpPr>
          <p:nvPr/>
        </p:nvCxnSpPr>
        <p:spPr bwMode="auto">
          <a:xfrm>
            <a:off x="3347864" y="457200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Прямая со стрелкой 41"/>
          <p:cNvCxnSpPr/>
          <p:nvPr/>
        </p:nvCxnSpPr>
        <p:spPr bwMode="auto">
          <a:xfrm flipH="1">
            <a:off x="3131841" y="4437112"/>
            <a:ext cx="432047" cy="31764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 bwMode="auto">
          <a:xfrm flipH="1" flipV="1">
            <a:off x="4233664" y="2276872"/>
            <a:ext cx="28600" cy="6423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 bwMode="auto">
          <a:xfrm flipV="1">
            <a:off x="5758946" y="3112612"/>
            <a:ext cx="657762" cy="28067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 bwMode="auto">
          <a:xfrm flipH="1" flipV="1">
            <a:off x="2694605" y="3388402"/>
            <a:ext cx="678660" cy="11260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/>
          <p:nvPr/>
        </p:nvCxnSpPr>
        <p:spPr bwMode="auto">
          <a:xfrm>
            <a:off x="5364088" y="4437112"/>
            <a:ext cx="422358" cy="43204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uiExpand="1" build="p"/>
      <p:bldP spid="10" grpId="0" animBg="1"/>
      <p:bldP spid="17" grpId="0"/>
      <p:bldP spid="19" grpId="0" animBg="1"/>
      <p:bldP spid="22" grpId="0" animBg="1"/>
      <p:bldP spid="24" grpId="0" animBg="1"/>
      <p:bldP spid="28" grpId="0"/>
      <p:bldP spid="30" grpId="0"/>
      <p:bldP spid="31" grpId="0"/>
      <p:bldP spid="32" grpId="0" animBg="1"/>
      <p:bldP spid="33" grpId="0"/>
      <p:bldP spid="34" grpId="0" animBg="1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254education01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l="3555" t="2777" r="2222" b="2777"/>
          <a:stretch>
            <a:fillRect/>
          </a:stretch>
        </p:blipFill>
        <p:spPr bwMode="auto">
          <a:xfrm>
            <a:off x="3528041" y="301845"/>
            <a:ext cx="2232249" cy="2479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04800" y="2286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l">
              <a:spcBef>
                <a:spcPct val="20000"/>
              </a:spcBef>
            </a:pPr>
            <a:endParaRPr lang="ru-RU" sz="2800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04800" y="3048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3048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8915400" y="304800"/>
            <a:ext cx="0" cy="6324600"/>
          </a:xfrm>
          <a:prstGeom prst="line">
            <a:avLst/>
          </a:prstGeom>
          <a:noFill/>
          <a:ln w="57150">
            <a:solidFill>
              <a:srgbClr val="FF8E1D"/>
            </a:solidFill>
            <a:round/>
            <a:headEnd/>
            <a:tailEnd/>
          </a:ln>
        </p:spPr>
        <p:txBody>
          <a:bodyPr lIns="90000" tIns="46800" rIns="90000" bIns="46800" anchor="ctr"/>
          <a:lstStyle/>
          <a:p>
            <a:endParaRPr lang="ru-RU"/>
          </a:p>
        </p:txBody>
      </p:sp>
      <p:sp>
        <p:nvSpPr>
          <p:cNvPr id="19465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/>
                <a:ea typeface="Calibri"/>
              </a:rPr>
              <a:t/>
            </a:r>
            <a:br>
              <a:rPr lang="ru-RU" sz="4000" dirty="0" smtClean="0">
                <a:latin typeface="Times New Roman"/>
                <a:ea typeface="Calibri"/>
              </a:rPr>
            </a:br>
            <a:r>
              <a:rPr lang="ru-RU" sz="4000" dirty="0" smtClean="0">
                <a:latin typeface="Times New Roman"/>
                <a:ea typeface="Calibri"/>
              </a:rPr>
              <a:t/>
            </a:r>
            <a:br>
              <a:rPr lang="ru-RU" sz="4000" dirty="0" smtClean="0">
                <a:latin typeface="Times New Roman"/>
                <a:ea typeface="Calibri"/>
              </a:rPr>
            </a:br>
            <a:r>
              <a:rPr lang="ru-RU" sz="4000" b="1" dirty="0" smtClean="0">
                <a:latin typeface="Times New Roman"/>
                <a:ea typeface="Calibri"/>
              </a:rPr>
              <a:t>Ряд функций порядка слов:</a:t>
            </a:r>
            <a:endParaRPr lang="ru-RU" sz="4000" b="1" dirty="0" smtClean="0">
              <a:solidFill>
                <a:schemeClr val="hlink"/>
              </a:solidFill>
              <a:latin typeface="a_AlgeriusCapsNarrow" pitchFamily="2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771801" y="3053430"/>
            <a:ext cx="3744415" cy="1671714"/>
          </a:xfrm>
        </p:spPr>
        <p:txBody>
          <a:bodyPr/>
          <a:lstStyle/>
          <a:p>
            <a:pPr lvl="0" algn="ctr">
              <a:spcBef>
                <a:spcPct val="0"/>
              </a:spcBef>
            </a:pP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</a:rPr>
              <a:t>Синтаксический </a:t>
            </a:r>
          </a:p>
          <a:p>
            <a:pPr lvl="0" algn="ctr">
              <a:spcBef>
                <a:spcPct val="0"/>
              </a:spcBef>
            </a:pPr>
            <a:r>
              <a:rPr lang="ru-RU" b="0" kern="1200" dirty="0" smtClean="0">
                <a:solidFill>
                  <a:srgbClr val="000000"/>
                </a:solidFill>
                <a:latin typeface="Arial" pitchFamily="34" charset="0"/>
              </a:rPr>
              <a:t>(</a:t>
            </a:r>
            <a:r>
              <a:rPr lang="ru-RU" b="0" i="1" kern="1200" dirty="0" smtClean="0">
                <a:solidFill>
                  <a:srgbClr val="000000"/>
                </a:solidFill>
                <a:latin typeface="Times New Roman"/>
                <a:ea typeface="Calibri"/>
              </a:rPr>
              <a:t>Холодный ветер – </a:t>
            </a:r>
          </a:p>
          <a:p>
            <a:pPr lvl="0" algn="ctr">
              <a:spcBef>
                <a:spcPct val="0"/>
              </a:spcBef>
            </a:pPr>
            <a:r>
              <a:rPr lang="ru-RU" b="0" i="1" kern="1200" dirty="0" smtClean="0">
                <a:solidFill>
                  <a:srgbClr val="000000"/>
                </a:solidFill>
                <a:latin typeface="Times New Roman"/>
                <a:ea typeface="Calibri"/>
              </a:rPr>
              <a:t>Ветер холодный.</a:t>
            </a:r>
            <a:r>
              <a:rPr lang="ru-RU" b="0" kern="12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ru-RU" sz="3200" kern="1200" dirty="0">
              <a:solidFill>
                <a:srgbClr val="000000"/>
              </a:solidFill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7544" y="4221088"/>
            <a:ext cx="3168352" cy="1905074"/>
          </a:xfrm>
        </p:spPr>
        <p:txBody>
          <a:bodyPr/>
          <a:lstStyle/>
          <a:p>
            <a:pPr marL="0" lvl="0" indent="0" algn="ctr">
              <a:spcBef>
                <a:spcPct val="0"/>
              </a:spcBef>
              <a:buNone/>
            </a:pPr>
            <a:r>
              <a:rPr lang="ru-RU" sz="3200" b="1" kern="1200" dirty="0">
                <a:solidFill>
                  <a:srgbClr val="000000"/>
                </a:solidFill>
                <a:latin typeface="Arial" pitchFamily="34" charset="0"/>
              </a:rPr>
              <a:t>смысловой </a:t>
            </a:r>
            <a:r>
              <a:rPr lang="ru-RU" sz="2000" i="1" kern="1200" dirty="0" smtClean="0">
                <a:solidFill>
                  <a:srgbClr val="000000"/>
                </a:solidFill>
                <a:latin typeface="Times New Roman"/>
                <a:ea typeface="Calibri"/>
              </a:rPr>
              <a:t>(</a:t>
            </a:r>
            <a:r>
              <a:rPr lang="ru-RU" sz="2000" i="1" kern="1200" dirty="0">
                <a:solidFill>
                  <a:srgbClr val="000000"/>
                </a:solidFill>
                <a:latin typeface="Times New Roman"/>
                <a:ea typeface="Calibri"/>
              </a:rPr>
              <a:t>Аптека – </a:t>
            </a:r>
            <a:r>
              <a:rPr lang="ru-RU" sz="2000" i="1" kern="1200" dirty="0" smtClean="0">
                <a:solidFill>
                  <a:srgbClr val="000000"/>
                </a:solidFill>
                <a:latin typeface="Times New Roman"/>
                <a:ea typeface="Calibri"/>
              </a:rPr>
              <a:t>на </a:t>
            </a:r>
            <a:r>
              <a:rPr lang="ru-RU" sz="2000" i="1" kern="1200" dirty="0">
                <a:solidFill>
                  <a:srgbClr val="000000"/>
                </a:solidFill>
                <a:latin typeface="Times New Roman"/>
                <a:ea typeface="Calibri"/>
              </a:rPr>
              <a:t>углу улицы. 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ru-RU" sz="2000" i="1" kern="1200" dirty="0">
                <a:solidFill>
                  <a:srgbClr val="000000"/>
                </a:solidFill>
                <a:latin typeface="Times New Roman"/>
                <a:ea typeface="Calibri"/>
              </a:rPr>
              <a:t>На углу улицы – </a:t>
            </a:r>
            <a:r>
              <a:rPr lang="ru-RU" sz="2000" i="1" kern="1200" dirty="0" smtClean="0">
                <a:solidFill>
                  <a:srgbClr val="000000"/>
                </a:solidFill>
                <a:latin typeface="Times New Roman"/>
                <a:ea typeface="Calibri"/>
              </a:rPr>
              <a:t>аптека.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220072" y="4293096"/>
            <a:ext cx="3695328" cy="1905074"/>
          </a:xfrm>
        </p:spPr>
        <p:txBody>
          <a:bodyPr/>
          <a:lstStyle/>
          <a:p>
            <a:pPr marL="0" lvl="0" indent="0">
              <a:buNone/>
            </a:pPr>
            <a:r>
              <a:rPr lang="ru-RU" sz="3200" b="1" kern="1200" dirty="0" smtClean="0">
                <a:solidFill>
                  <a:srgbClr val="000000"/>
                </a:solidFill>
                <a:latin typeface="Arial" pitchFamily="34" charset="0"/>
              </a:rPr>
              <a:t>Стилистический</a:t>
            </a:r>
          </a:p>
          <a:p>
            <a:pPr marL="0" lvl="0" indent="0" algn="ctr">
              <a:buNone/>
            </a:pPr>
            <a:r>
              <a:rPr lang="ru-RU" sz="2000" i="1" kern="1200" dirty="0" smtClean="0">
                <a:solidFill>
                  <a:srgbClr val="000000"/>
                </a:solidFill>
                <a:latin typeface="Arial" pitchFamily="34" charset="0"/>
              </a:rPr>
              <a:t>(Игривый ветер гоняет листву. </a:t>
            </a:r>
          </a:p>
          <a:p>
            <a:pPr marL="0" lvl="0" indent="0" algn="ctr">
              <a:buNone/>
            </a:pPr>
            <a:r>
              <a:rPr lang="ru-RU" sz="2000" i="1" kern="1200" dirty="0" smtClean="0">
                <a:solidFill>
                  <a:srgbClr val="000000"/>
                </a:solidFill>
                <a:latin typeface="Arial" pitchFamily="34" charset="0"/>
              </a:rPr>
              <a:t>Листву гоняет ветер игривый.)</a:t>
            </a:r>
          </a:p>
          <a:p>
            <a:pPr marL="0" lvl="0" indent="0">
              <a:buNone/>
            </a:pPr>
            <a:r>
              <a:rPr lang="ru-RU" sz="2800" b="1" kern="12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ru-RU" sz="2800" b="1" kern="1200" dirty="0">
              <a:solidFill>
                <a:srgbClr val="000000"/>
              </a:solidFill>
              <a:latin typeface="Arial" pitchFamily="34" charset="0"/>
            </a:endParaRPr>
          </a:p>
          <a:p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 bwMode="auto">
          <a:xfrm flipV="1">
            <a:off x="2555778" y="1196752"/>
            <a:ext cx="432046" cy="632048"/>
          </a:xfrm>
          <a:prstGeom prst="straightConnector1">
            <a:avLst/>
          </a:prstGeom>
          <a:gradFill rotWithShape="1">
            <a:gsLst>
              <a:gs pos="0">
                <a:srgbClr val="FFE4C9"/>
              </a:gs>
              <a:gs pos="100000">
                <a:srgbClr val="FFECD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Прямая со стрелкой 21"/>
          <p:cNvCxnSpPr/>
          <p:nvPr/>
        </p:nvCxnSpPr>
        <p:spPr bwMode="auto">
          <a:xfrm flipH="1">
            <a:off x="1831164" y="2114319"/>
            <a:ext cx="648072" cy="202972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 bwMode="auto">
          <a:xfrm>
            <a:off x="4644166" y="1781436"/>
            <a:ext cx="0" cy="134774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 bwMode="auto">
          <a:xfrm>
            <a:off x="6876256" y="2114319"/>
            <a:ext cx="576064" cy="202972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49895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</p:bldLst>
  </p:timing>
</p:sld>
</file>

<file path=ppt/theme/theme1.xml><?xml version="1.0" encoding="utf-8"?>
<a:theme xmlns:a="http://schemas.openxmlformats.org/drawingml/2006/main" name="slaidy">
  <a:themeElements>
    <a:clrScheme name="Оформление по умолчанию 13">
      <a:dk1>
        <a:srgbClr val="000000"/>
      </a:dk1>
      <a:lt1>
        <a:srgbClr val="FFE8D1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2E5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E4C9"/>
            </a:gs>
            <a:gs pos="100000">
              <a:srgbClr val="FFECD9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E4C9"/>
            </a:gs>
            <a:gs pos="100000">
              <a:srgbClr val="FFECD9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E8D1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2E5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slaidy</Template>
  <TotalTime>1276</TotalTime>
  <Words>820</Words>
  <Application>Microsoft Office PowerPoint</Application>
  <PresentationFormat>Экран (4:3)</PresentationFormat>
  <Paragraphs>211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slaidy</vt:lpstr>
      <vt:lpstr>Подготовила: Преподаватель Губайдуллина Л.Ф.</vt:lpstr>
      <vt:lpstr>Презентация PowerPoint</vt:lpstr>
      <vt:lpstr> Тема и постановка цели занятия.</vt:lpstr>
      <vt:lpstr> Эпиграф:  Если есть в мире вещи, достойные названия ЧУДО, то СЛОВО, бесспорно, первая и самая чудесная из них.                                                                                                                Л.В. Успенский.  Порядок слов – главная сокровищница русского языка.  А. М. Пешковский. .</vt:lpstr>
      <vt:lpstr>                  1) Слово – единица нашего языка. Два слова, связанных между собой по смыслу и грамматически составляет словосочетание; несколько слов, связанных друг с другом – предложение; 2) Слово – основная структурно-семантическая единица языка, которая служит для именования предметов, явлений, их свойств и которая обладает совокупностью семантических, фонетических и грамматических признаков.      Характерными чертами слова является цельность, выделимость и цельная воспроизводимость в речи. </vt:lpstr>
      <vt:lpstr>   </vt:lpstr>
      <vt:lpstr>  Определение понятия  «Порядок слов».  </vt:lpstr>
      <vt:lpstr>Презентация PowerPoint</vt:lpstr>
      <vt:lpstr>  Ряд функций порядка слов:</vt:lpstr>
      <vt:lpstr>Презентация PowerPoint</vt:lpstr>
      <vt:lpstr>Презентация PowerPoint</vt:lpstr>
      <vt:lpstr> Что такое актуальное членение? (- смысловое членение, исходящее из анализа заключенного в нем конкретного содержания)</vt:lpstr>
      <vt:lpstr>  Словарная работа.  </vt:lpstr>
      <vt:lpstr>                 Действие закона инверсии.  Прямой порядок слов в предложении: Подлежащее              Сказуемое           </vt:lpstr>
      <vt:lpstr>Презентация PowerPoint</vt:lpstr>
      <vt:lpstr>Задание. Используя инверсию, переделайте предложение так, чтобы получился отрывок из стихотворения Ф.И. Тютчева.   </vt:lpstr>
      <vt:lpstr>Рассмотрим следующие примеры:</vt:lpstr>
      <vt:lpstr>  </vt:lpstr>
      <vt:lpstr>Презентация PowerPoint</vt:lpstr>
      <vt:lpstr>Использование порядка слов распространяется и на второстепенные члены предложения: </vt:lpstr>
      <vt:lpstr>Задание. Определить стилистическую нагрузку слова в начале и в конце предложения, исправить предложения </vt:lpstr>
      <vt:lpstr>Домашнее задание: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Яснова Ирина Викторовна    и МО культурологии представляют</dc:title>
  <dc:creator>Lenovo</dc:creator>
  <cp:lastModifiedBy>admin</cp:lastModifiedBy>
  <cp:revision>115</cp:revision>
  <cp:lastPrinted>1601-01-01T00:00:00Z</cp:lastPrinted>
  <dcterms:created xsi:type="dcterms:W3CDTF">2011-03-19T17:51:37Z</dcterms:created>
  <dcterms:modified xsi:type="dcterms:W3CDTF">2013-01-30T16:50:53Z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