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93" r:id="rId3"/>
    <p:sldId id="260" r:id="rId4"/>
    <p:sldId id="259" r:id="rId5"/>
    <p:sldId id="261" r:id="rId6"/>
    <p:sldId id="262" r:id="rId7"/>
    <p:sldId id="263" r:id="rId8"/>
    <p:sldId id="257" r:id="rId9"/>
    <p:sldId id="265" r:id="rId10"/>
    <p:sldId id="264" r:id="rId11"/>
    <p:sldId id="266" r:id="rId12"/>
    <p:sldId id="267" r:id="rId13"/>
    <p:sldId id="268" r:id="rId14"/>
    <p:sldId id="269" r:id="rId15"/>
    <p:sldId id="291" r:id="rId16"/>
    <p:sldId id="271" r:id="rId17"/>
    <p:sldId id="272" r:id="rId18"/>
    <p:sldId id="273" r:id="rId19"/>
    <p:sldId id="274" r:id="rId20"/>
    <p:sldId id="283" r:id="rId21"/>
    <p:sldId id="258" r:id="rId22"/>
    <p:sldId id="275" r:id="rId23"/>
    <p:sldId id="276" r:id="rId24"/>
    <p:sldId id="277" r:id="rId25"/>
    <p:sldId id="279" r:id="rId26"/>
    <p:sldId id="280" r:id="rId27"/>
    <p:sldId id="281" r:id="rId28"/>
    <p:sldId id="292" r:id="rId29"/>
    <p:sldId id="282" r:id="rId30"/>
    <p:sldId id="285" r:id="rId31"/>
    <p:sldId id="278" r:id="rId32"/>
    <p:sldId id="286" r:id="rId33"/>
    <p:sldId id="287" r:id="rId34"/>
    <p:sldId id="289" r:id="rId35"/>
    <p:sldId id="288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  <a:srgbClr val="F5DB17"/>
    <a:srgbClr val="E5E020"/>
    <a:srgbClr val="005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59" autoAdjust="0"/>
    <p:restoredTop sz="94660"/>
  </p:normalViewPr>
  <p:slideViewPr>
    <p:cSldViewPr>
      <p:cViewPr>
        <p:scale>
          <a:sx n="98" d="100"/>
          <a:sy n="98" d="100"/>
        </p:scale>
        <p:origin x="-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74B26A2-2794-4380-AF7F-A7257DA16C21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73E5BA2-7155-4A3F-A8A2-611A4A1F5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CF5A28-9F0A-4DE1-AFDA-B87B79A7414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7E6DD3-A3ED-472C-94D8-AC7B9BC8C0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1ADE25-363B-44BB-BEB7-D57AA0FEFFD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59FBB7-7F3B-460D-818C-B2B1824C79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C3EFD8-36BE-421B-89E1-0CD886AD160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18CD1F-E84D-48B9-ADF5-5E4917C1991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EE874A-32A8-4CA0-93E5-33F36DF05D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A020D57-C15E-42F5-B081-35900173F27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7D4594-6B30-4315-8294-EE981584901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6F3F86-FBD8-4CF5-A3A7-3625509FF05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4722FF-F44F-4DBC-88E9-A801749CC77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AEEF4B-BB43-42EA-987A-9F61110A10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E878AE9-550F-41D6-91EA-E78B68FAED1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73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6343AF-AA6C-490D-BDB1-4B52936E65D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4F7671-B018-4310-BE87-89BC393D6DC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14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020C0F-2811-4BCF-A31D-6DA2194FF76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34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D97274B-E354-4DF1-96C0-746D6FF9216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94A658-BAD6-42AD-B105-95F6C7B999E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75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F3070A-82D7-4EE5-947B-FB36EA33DE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696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EF6DFA-4EE2-4836-94A1-C739141936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6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4C64D8-D34C-4BE9-A0D2-1D26C4E033C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37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9E5EA5-795D-4B01-84E6-70D3F2300F5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C4CECE-EA20-4690-820A-F082C144F9A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57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94BC77B-61D2-4554-BB27-A7C4D82CD73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78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6C35DA-4938-4252-8192-930E78F298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98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E43181-19F2-43AF-8AC9-CD06D3C980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837D19-137B-4E3F-AA3B-026F88118B4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39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C8BF5D-0D38-4FB5-9C7E-1A574732C18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1CEB01-DC8D-4377-A758-3354109987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DD38D3-B93E-46D3-9BF5-AD525DB498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B665E0-7CDA-4112-8811-A4B2052E501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F2951A-9E4B-4DAC-9B53-B8C9705D435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A0AB67-8D14-475E-A3A0-62D79D55F7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9C8280-C7EE-4058-9DDA-07F155BE8BF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032B9-D4B9-45A3-9691-94A09E73FA66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3C38F-779A-4F7F-BFAD-8A1D11B1D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64F42-CF69-4728-9A12-5EE2ED332ECA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FCECD-E46C-4A61-8ADF-BC1D4A4BF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8F528-FF1C-4F4A-8833-D1428074560C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B3FEC-342E-4BE3-8DEF-361EE1738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2C8B8C-C815-4863-9D73-E58AE72D64A8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175C9-09D0-40A5-BBAA-EC37246AB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FAFF-A755-45C7-A1F5-E1BE57655B86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91AB-F228-40FC-9058-CE19DA5588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9EAC8-D238-4981-AD13-0CECB1565DDE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420E1-4A92-4C6F-99AC-30711A02B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BC66B-45CA-48EF-BC52-FE1C4C506DB8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2E6BD-3BAC-4C47-800D-BC15AE364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537E4-8F91-4770-AD01-DD2F87649E25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43998-720C-49E0-AADA-7D5538599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187E7-2F0A-48B2-925F-B2BD0BABF5F9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CE8D8-D1C4-4488-BBE2-8D694F918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4CFC8-7146-4755-9068-CD64604BC45D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917EA-3E99-4ADD-B36E-729AFBAF5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525B-B937-4762-8336-A0F4CC67EA95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D221A-8E1C-4F1A-9735-685452C01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8640CA-3DD0-49F7-83B0-4958DA44AF78}" type="datetimeFigureOut">
              <a:rPr lang="ru-RU"/>
              <a:pPr>
                <a:defRPr/>
              </a:pPr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ECFC58-F61B-4DF0-B90B-942FC70AC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slide" Target="slide30.xml"/><Relationship Id="rId2" Type="http://schemas.openxmlformats.org/officeDocument/2006/relationships/slideLayout" Target="../slideLayouts/slideLayout5.xml"/><Relationship Id="rId1" Type="http://schemas.openxmlformats.org/officeDocument/2006/relationships/audio" Target="NULL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56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539750" y="0"/>
            <a:ext cx="8064500" cy="981075"/>
          </a:xfrm>
        </p:spPr>
        <p:txBody>
          <a:bodyPr/>
          <a:lstStyle/>
          <a:p>
            <a:r>
              <a:rPr lang="ru-RU" sz="1400" smtClean="0">
                <a:solidFill>
                  <a:srgbClr val="254061"/>
                </a:solidFill>
                <a:latin typeface="Georgia" pitchFamily="18" charset="0"/>
              </a:rPr>
              <a:t>ГОСУДАРСТВЕННОЕ  БЮДЖЕТНОЕ ОБЩЕОБРАЗОВАТЕЛЬНОЕ УЧРЕЖДЕНИЕ</a:t>
            </a:r>
            <a:br>
              <a:rPr lang="ru-RU" sz="1400" smtClean="0">
                <a:solidFill>
                  <a:srgbClr val="254061"/>
                </a:solidFill>
                <a:latin typeface="Georgia" pitchFamily="18" charset="0"/>
              </a:rPr>
            </a:br>
            <a:r>
              <a:rPr lang="ru-RU" sz="1400" smtClean="0">
                <a:solidFill>
                  <a:srgbClr val="254061"/>
                </a:solidFill>
                <a:latin typeface="Georgia" pitchFamily="18" charset="0"/>
              </a:rPr>
              <a:t>СРЕДНЯЯ ОБЩЕОБРАЗОВАТЕЛЬНАЯ ШКОЛА №331</a:t>
            </a:r>
            <a:br>
              <a:rPr lang="ru-RU" sz="1400" smtClean="0">
                <a:solidFill>
                  <a:srgbClr val="254061"/>
                </a:solidFill>
                <a:latin typeface="Georgia" pitchFamily="18" charset="0"/>
              </a:rPr>
            </a:br>
            <a:r>
              <a:rPr lang="ru-RU" sz="1400" smtClean="0">
                <a:solidFill>
                  <a:srgbClr val="254061"/>
                </a:solidFill>
                <a:latin typeface="Georgia" pitchFamily="18" charset="0"/>
              </a:rPr>
              <a:t>НЕВСКОГО РАЙОНА САНКТ-ПЕТЕРБУРГА</a:t>
            </a:r>
            <a:endParaRPr lang="ru-RU" sz="140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1773238"/>
            <a:ext cx="8424862" cy="496887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4400" b="1" smtClean="0">
                <a:solidFill>
                  <a:srgbClr val="005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Повторение и обобщение </a:t>
            </a:r>
          </a:p>
          <a:p>
            <a:pPr>
              <a:lnSpc>
                <a:spcPct val="115000"/>
              </a:lnSpc>
            </a:pPr>
            <a:r>
              <a:rPr lang="ru-RU" sz="4400" b="1" smtClean="0">
                <a:solidFill>
                  <a:srgbClr val="005000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по всем изученным буквам</a:t>
            </a:r>
          </a:p>
          <a:p>
            <a:pPr>
              <a:lnSpc>
                <a:spcPct val="115000"/>
              </a:lnSpc>
            </a:pPr>
            <a:endParaRPr lang="ru-RU" sz="800" smtClean="0">
              <a:solidFill>
                <a:srgbClr val="0050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3300" b="1" smtClean="0">
                <a:solidFill>
                  <a:srgbClr val="4F6228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Урок обучения грамоте</a:t>
            </a:r>
          </a:p>
          <a:p>
            <a:r>
              <a:rPr lang="ru-RU" sz="3300" b="1" smtClean="0">
                <a:solidFill>
                  <a:srgbClr val="4F6228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1 класс</a:t>
            </a:r>
          </a:p>
          <a:p>
            <a:endParaRPr lang="ru-RU" sz="3300" b="1" smtClean="0">
              <a:solidFill>
                <a:srgbClr val="4F6228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3300" b="1" smtClean="0">
              <a:solidFill>
                <a:srgbClr val="4F6228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1900" smtClean="0">
                <a:solidFill>
                  <a:srgbClr val="4F6228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Учитель: Евдокимова Марина Александровна</a:t>
            </a:r>
            <a:endParaRPr lang="ru-RU" sz="1600" smtClean="0">
              <a:solidFill>
                <a:srgbClr val="4F6228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3300" b="1" smtClean="0">
              <a:solidFill>
                <a:srgbClr val="898989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endParaRPr lang="ru-RU" sz="3000" smtClean="0">
              <a:solidFill>
                <a:srgbClr val="898989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4076700"/>
            <a:ext cx="3046413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4443413"/>
            <a:ext cx="18986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1925" y="620713"/>
            <a:ext cx="1204913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3" y="4038600"/>
            <a:ext cx="18605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692150"/>
            <a:ext cx="1287463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531813"/>
            <a:ext cx="1368425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7013" y="857250"/>
            <a:ext cx="1503362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005000"/>
                </a:solidFill>
                <a:latin typeface="Georgia" pitchFamily="18" charset="0"/>
              </a:rPr>
              <a:t>ЦАПЛЯ</a:t>
            </a:r>
            <a:endParaRPr lang="ru-RU" dirty="0"/>
          </a:p>
        </p:txBody>
      </p:sp>
      <p:pic>
        <p:nvPicPr>
          <p:cNvPr id="5124" name="Picture 4" descr="C:\Users\User\Pictures\seray_capl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1695450"/>
            <a:ext cx="5072062" cy="4533900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999038" y="2127250"/>
            <a:ext cx="4151312" cy="4492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6350" y="-6350"/>
            <a:ext cx="9156700" cy="68707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err="1" smtClean="0">
                <a:solidFill>
                  <a:srgbClr val="005000"/>
                </a:solidFill>
                <a:latin typeface="Georgia" pitchFamily="18" charset="0"/>
              </a:rPr>
              <a:t>Физминутка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Объект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743325" y="2919413"/>
            <a:ext cx="5248275" cy="3767137"/>
          </a:xfrm>
        </p:spPr>
      </p:pic>
      <p:pic>
        <p:nvPicPr>
          <p:cNvPr id="5" name="Объект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3188" y="182563"/>
            <a:ext cx="5291137" cy="3975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5000"/>
                </a:solidFill>
                <a:latin typeface="Georgia" pitchFamily="18" charset="0"/>
              </a:rPr>
              <a:t>ЛАСТОЧКА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22388" y="1768475"/>
            <a:ext cx="6473825" cy="4833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500" b="1" dirty="0" smtClean="0">
                <a:solidFill>
                  <a:srgbClr val="005000"/>
                </a:solidFill>
                <a:latin typeface="Georgia" pitchFamily="18" charset="0"/>
              </a:rPr>
              <a:t>ПЕРЕЛЁТНЫЕ ПТИЦЫ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/>
            </a:extLst>
          </a:blip>
          <a:srcRect l="5283" t="10946" r="6107" b="5543"/>
          <a:stretch/>
        </p:blipFill>
        <p:spPr>
          <a:xfrm>
            <a:off x="3491880" y="2635871"/>
            <a:ext cx="2232247" cy="2340236"/>
          </a:xfrm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t="5300" b="7335"/>
          <a:stretch/>
        </p:blipFill>
        <p:spPr bwMode="auto">
          <a:xfrm>
            <a:off x="899592" y="2663914"/>
            <a:ext cx="2481160" cy="2346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147" name="Picture 3" descr="C:\Users\User\Pictures\дрозд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l="29988" t="9932" r="1505" b="18210"/>
          <a:stretch/>
        </p:blipFill>
        <p:spPr bwMode="auto">
          <a:xfrm>
            <a:off x="5848170" y="2666321"/>
            <a:ext cx="2351950" cy="2343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48" name="Picture 4" descr="C:\Users\User\Pictures\малинов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3528" y="5011279"/>
            <a:ext cx="2484562" cy="1793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49" name="Picture 5" descr="C:\Users\User\Pictures\жаворонок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00192" y="4976717"/>
            <a:ext cx="2351950" cy="1770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50" name="Picture 6" descr="C:\Users\User\Pictures\зяблик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/>
            </a:extLst>
          </a:blip>
          <a:srcRect t="7978"/>
          <a:stretch/>
        </p:blipFill>
        <p:spPr bwMode="auto">
          <a:xfrm>
            <a:off x="3539100" y="5010299"/>
            <a:ext cx="2232247" cy="1766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500" b="1" dirty="0" smtClean="0">
                <a:solidFill>
                  <a:srgbClr val="005000"/>
                </a:solidFill>
                <a:latin typeface="Georgia" pitchFamily="18" charset="0"/>
              </a:rPr>
              <a:t>ПЕРЕЛЁТНЫЕ ПТИЦЫ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/>
            </a:extLst>
          </a:blip>
          <a:srcRect l="5283" t="10946" r="6107" b="5543"/>
          <a:stretch/>
        </p:blipFill>
        <p:spPr>
          <a:xfrm>
            <a:off x="3491880" y="2635871"/>
            <a:ext cx="2232247" cy="2340236"/>
          </a:xfrm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t="5300" b="7335"/>
          <a:stretch/>
        </p:blipFill>
        <p:spPr bwMode="auto">
          <a:xfrm>
            <a:off x="899592" y="2663914"/>
            <a:ext cx="2481160" cy="2346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6147" name="Picture 3" descr="C:\Users\User\Pictures\дрозд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l="29988" t="9932" r="1505" b="18210"/>
          <a:stretch/>
        </p:blipFill>
        <p:spPr bwMode="auto">
          <a:xfrm>
            <a:off x="5848170" y="2666321"/>
            <a:ext cx="2351950" cy="2343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48" name="Picture 4" descr="C:\Users\User\Pictures\малинов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3528" y="5011279"/>
            <a:ext cx="2484562" cy="1793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49" name="Picture 5" descr="C:\Users\User\Pictures\жаворонок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00192" y="4976717"/>
            <a:ext cx="2351950" cy="1770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6150" name="Picture 6" descr="C:\Users\User\Pictures\зяблик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/>
            </a:extLst>
          </a:blip>
          <a:srcRect t="7978"/>
          <a:stretch/>
        </p:blipFill>
        <p:spPr bwMode="auto">
          <a:xfrm>
            <a:off x="3539100" y="5010299"/>
            <a:ext cx="2232247" cy="1766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41992" name="Прямоугольник 8"/>
          <p:cNvSpPr>
            <a:spLocks noChangeArrowheads="1"/>
          </p:cNvSpPr>
          <p:nvPr/>
        </p:nvSpPr>
        <p:spPr bwMode="auto">
          <a:xfrm>
            <a:off x="2139950" y="2852738"/>
            <a:ext cx="1136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Georgia" pitchFamily="18" charset="0"/>
              </a:rPr>
              <a:t>УТКИ</a:t>
            </a:r>
          </a:p>
        </p:txBody>
      </p:sp>
      <p:sp>
        <p:nvSpPr>
          <p:cNvPr id="41993" name="Прямоугольник 9"/>
          <p:cNvSpPr>
            <a:spLocks noChangeArrowheads="1"/>
          </p:cNvSpPr>
          <p:nvPr/>
        </p:nvSpPr>
        <p:spPr bwMode="auto">
          <a:xfrm>
            <a:off x="3419475" y="2754313"/>
            <a:ext cx="2360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ЛАСТОЧКА</a:t>
            </a:r>
          </a:p>
        </p:txBody>
      </p:sp>
      <p:sp>
        <p:nvSpPr>
          <p:cNvPr id="41994" name="Прямоугольник 10"/>
          <p:cNvSpPr>
            <a:spLocks noChangeArrowheads="1"/>
          </p:cNvSpPr>
          <p:nvPr/>
        </p:nvSpPr>
        <p:spPr bwMode="auto">
          <a:xfrm>
            <a:off x="6135688" y="2754313"/>
            <a:ext cx="201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>
                <a:solidFill>
                  <a:schemeClr val="bg1"/>
                </a:solidFill>
                <a:latin typeface="Georgia" pitchFamily="18" charset="0"/>
              </a:rPr>
              <a:t>ДРОЗД</a:t>
            </a:r>
          </a:p>
        </p:txBody>
      </p:sp>
      <p:sp>
        <p:nvSpPr>
          <p:cNvPr id="41995" name="Прямоугольник 11"/>
          <p:cNvSpPr>
            <a:spLocks noChangeArrowheads="1"/>
          </p:cNvSpPr>
          <p:nvPr/>
        </p:nvSpPr>
        <p:spPr bwMode="auto">
          <a:xfrm>
            <a:off x="392113" y="5114925"/>
            <a:ext cx="24161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Georgia" pitchFamily="18" charset="0"/>
              </a:rPr>
              <a:t>МАЛИНОВКА</a:t>
            </a:r>
          </a:p>
        </p:txBody>
      </p:sp>
      <p:sp>
        <p:nvSpPr>
          <p:cNvPr id="41996" name="Прямоугольник 12"/>
          <p:cNvSpPr>
            <a:spLocks noChangeArrowheads="1"/>
          </p:cNvSpPr>
          <p:nvPr/>
        </p:nvSpPr>
        <p:spPr bwMode="auto">
          <a:xfrm>
            <a:off x="3570288" y="6237288"/>
            <a:ext cx="2009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Georgia" pitchFamily="18" charset="0"/>
              </a:rPr>
              <a:t>ЗЯБЛИК</a:t>
            </a:r>
          </a:p>
        </p:txBody>
      </p:sp>
      <p:sp>
        <p:nvSpPr>
          <p:cNvPr id="41997" name="Прямоугольник 13"/>
          <p:cNvSpPr>
            <a:spLocks noChangeArrowheads="1"/>
          </p:cNvSpPr>
          <p:nvPr/>
        </p:nvSpPr>
        <p:spPr bwMode="auto">
          <a:xfrm>
            <a:off x="6372225" y="5010150"/>
            <a:ext cx="2279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Georgia" pitchFamily="18" charset="0"/>
              </a:rPr>
              <a:t>ЖАВОРОНОК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18487" cy="10795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005000"/>
                </a:solidFill>
                <a:latin typeface="Georgia" pitchFamily="18" charset="0"/>
              </a:rPr>
              <a:t>ПТИЦЫ: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2205038"/>
            <a:ext cx="8218487" cy="3921125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900" b="1" dirty="0" smtClean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  <a:sym typeface="Wingdings"/>
              </a:rPr>
              <a:t></a:t>
            </a:r>
            <a:r>
              <a:rPr lang="ru-RU" sz="5900" b="1" dirty="0" smtClean="0">
                <a:solidFill>
                  <a:srgbClr val="006600"/>
                </a:solidFill>
                <a:latin typeface="Georgia" pitchFamily="18" charset="0"/>
                <a:ea typeface="+mj-ea"/>
                <a:cs typeface="+mj-cs"/>
              </a:rPr>
              <a:t>ПЕРЕЛЁТНЫЕ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900" b="1" dirty="0" smtClean="0">
              <a:solidFill>
                <a:srgbClr val="006600"/>
              </a:solidFill>
              <a:latin typeface="Georgia" pitchFamily="18" charset="0"/>
              <a:ea typeface="+mj-ea"/>
              <a:cs typeface="+mj-cs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900" b="1" dirty="0" smtClean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  <a:sym typeface="Wingdings"/>
              </a:rPr>
              <a:t></a:t>
            </a:r>
            <a:r>
              <a:rPr lang="ru-RU" sz="5900" b="1" dirty="0" smtClean="0">
                <a:solidFill>
                  <a:srgbClr val="006600"/>
                </a:solidFill>
                <a:latin typeface="Georgia" pitchFamily="18" charset="0"/>
                <a:ea typeface="+mj-ea"/>
                <a:cs typeface="+mj-cs"/>
              </a:rPr>
              <a:t>ЗИМУЮЩИЕ</a:t>
            </a: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900" b="1" dirty="0" smtClean="0">
              <a:solidFill>
                <a:srgbClr val="006600"/>
              </a:solidFill>
              <a:latin typeface="Georgia" pitchFamily="18" charset="0"/>
              <a:ea typeface="+mj-ea"/>
              <a:cs typeface="+mj-cs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900" b="1" dirty="0" smtClean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  <a:sym typeface="Wingdings"/>
              </a:rPr>
              <a:t></a:t>
            </a:r>
            <a:r>
              <a:rPr lang="ru-RU" sz="5900" b="1" dirty="0" smtClean="0">
                <a:solidFill>
                  <a:srgbClr val="006600"/>
                </a:solidFill>
                <a:latin typeface="Georgia" pitchFamily="18" charset="0"/>
                <a:ea typeface="+mj-ea"/>
                <a:cs typeface="+mj-cs"/>
              </a:rPr>
              <a:t>КОЧУЮЩИЕ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582613"/>
            <a:ext cx="1609725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900" b="1" dirty="0" smtClean="0">
                <a:solidFill>
                  <a:srgbClr val="005000"/>
                </a:solidFill>
                <a:latin typeface="Georgia" pitchFamily="18" charset="0"/>
              </a:rPr>
              <a:t>СОСТАВЛЕНИЕ ПРЕДЛОЖЕНИЯ</a:t>
            </a:r>
            <a:endParaRPr lang="ru-RU" dirty="0"/>
          </a:p>
        </p:txBody>
      </p:sp>
      <p:sp>
        <p:nvSpPr>
          <p:cNvPr id="46082" name="Объект 2"/>
          <p:cNvSpPr>
            <a:spLocks noGrp="1"/>
          </p:cNvSpPr>
          <p:nvPr>
            <p:ph idx="1"/>
          </p:nvPr>
        </p:nvSpPr>
        <p:spPr>
          <a:xfrm>
            <a:off x="468313" y="2060575"/>
            <a:ext cx="8218487" cy="4065588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r>
              <a:rPr lang="ru-RU" smtClean="0"/>
              <a:t>                                                                       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6938" y="2565400"/>
            <a:ext cx="0" cy="1008063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96938" y="3551238"/>
            <a:ext cx="1728787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21038" y="3551238"/>
            <a:ext cx="1871662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651500" y="3543300"/>
            <a:ext cx="1873250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956550" y="3551238"/>
            <a:ext cx="71438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4475" y="1335088"/>
            <a:ext cx="4241800" cy="53832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err="1" smtClean="0">
                <a:solidFill>
                  <a:srgbClr val="005000"/>
                </a:solidFill>
                <a:latin typeface="Georgia" pitchFamily="18" charset="0"/>
              </a:rPr>
              <a:t>Физминутка</a:t>
            </a:r>
            <a:endParaRPr lang="ru-RU" dirty="0"/>
          </a:p>
        </p:txBody>
      </p:sp>
      <p:pic>
        <p:nvPicPr>
          <p:cNvPr id="7170" name="Picture 2" descr="C:\Users\User\Pictures\воробе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5650" y="2054225"/>
            <a:ext cx="4456113" cy="3548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979"/>
          <a:stretch>
            <a:fillRect/>
          </a:stretch>
        </p:blipFill>
        <p:spPr bwMode="auto">
          <a:xfrm>
            <a:off x="1042988" y="1268413"/>
            <a:ext cx="6985000" cy="482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66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Georgia" pitchFamily="18" charset="0"/>
              </a:rPr>
              <a:t>Необходимо:</a:t>
            </a:r>
            <a:endParaRPr lang="ru-RU" sz="5400" b="1" dirty="0">
              <a:solidFill>
                <a:srgbClr val="0066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650" y="1700213"/>
            <a:ext cx="7931150" cy="4897437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006600"/>
                </a:solidFill>
                <a:latin typeface="Georgia" pitchFamily="18" charset="0"/>
              </a:rPr>
              <a:t>Внимание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006600"/>
                </a:solidFill>
                <a:latin typeface="Georgia" pitchFamily="18" charset="0"/>
              </a:rPr>
              <a:t>Память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006600"/>
                </a:solidFill>
                <a:latin typeface="Georgia" pitchFamily="18" charset="0"/>
              </a:rPr>
              <a:t>Знания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006600"/>
                </a:solidFill>
                <a:latin typeface="Georgia" pitchFamily="18" charset="0"/>
              </a:rPr>
              <a:t>Хороший настрой на работу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>
                <a:solidFill>
                  <a:srgbClr val="006600"/>
                </a:solidFill>
                <a:latin typeface="Georgia" pitchFamily="18" charset="0"/>
              </a:rPr>
              <a:t>Доброе отношение к окружающим людям</a:t>
            </a:r>
            <a:endParaRPr lang="ru-RU" sz="3600" b="1" dirty="0">
              <a:solidFill>
                <a:srgbClr val="006600"/>
              </a:solidFill>
              <a:latin typeface="Georgia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1412875"/>
            <a:ext cx="2354263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8838" y="908050"/>
            <a:ext cx="1876425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86525" y="4437063"/>
            <a:ext cx="2598738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88900"/>
            <a:ext cx="170973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5522913"/>
            <a:ext cx="1817688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Pictures\соловей-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863" y="-6350"/>
            <a:ext cx="9193213" cy="6870700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2225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5229225"/>
            <a:ext cx="8147050" cy="1628775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92D050"/>
                </a:solidFill>
                <a:latin typeface="Georgia" pitchFamily="18" charset="0"/>
              </a:rPr>
              <a:t>СОЛОВЕЙ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solidFill>
                  <a:srgbClr val="005000"/>
                </a:solidFill>
                <a:latin typeface="Georgia" pitchFamily="18" charset="0"/>
              </a:rPr>
              <a:t>ВЫБЕРИТЕ СХЕМУ:</a:t>
            </a:r>
            <a:endParaRPr lang="ru-RU" sz="5400" smtClean="0"/>
          </a:p>
        </p:txBody>
      </p:sp>
      <p:sp>
        <p:nvSpPr>
          <p:cNvPr id="5632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1.</a:t>
            </a:r>
            <a:r>
              <a:rPr lang="ru-RU" smtClean="0"/>
              <a:t> 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2.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3.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4.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41450" y="4043363"/>
            <a:ext cx="0" cy="64770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76375" y="4652963"/>
            <a:ext cx="1008063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43213" y="4652963"/>
            <a:ext cx="1081087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356100" y="4652963"/>
            <a:ext cx="287338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03800" y="4652963"/>
            <a:ext cx="1008063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300788" y="4652963"/>
            <a:ext cx="71437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63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1925" y="5732463"/>
            <a:ext cx="1096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3950" y="5732463"/>
            <a:ext cx="1096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5732463"/>
            <a:ext cx="1096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7475" y="2349500"/>
            <a:ext cx="1096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7338" y="23637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3637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3392488"/>
            <a:ext cx="109696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4638" y="33924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2438" y="33924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8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51513" y="33924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39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3392488"/>
            <a:ext cx="1096962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0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5913" y="5732463"/>
            <a:ext cx="377825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1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8900" y="1776413"/>
            <a:ext cx="1651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2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49375" y="2819400"/>
            <a:ext cx="1651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3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8900" y="5160963"/>
            <a:ext cx="1651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4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83225" y="2349500"/>
            <a:ext cx="15875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5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59788" y="3398838"/>
            <a:ext cx="15875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46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0788" y="5732463"/>
            <a:ext cx="158750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smtClean="0">
                <a:solidFill>
                  <a:srgbClr val="005000"/>
                </a:solidFill>
                <a:latin typeface="Georgia" pitchFamily="18" charset="0"/>
              </a:rPr>
              <a:t>ПРОВЕРКА:</a:t>
            </a:r>
            <a:endParaRPr lang="ru-RU" sz="5400" smtClean="0"/>
          </a:p>
        </p:txBody>
      </p:sp>
      <p:sp>
        <p:nvSpPr>
          <p:cNvPr id="5837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1.</a:t>
            </a:r>
            <a:r>
              <a:rPr lang="ru-RU" smtClean="0"/>
              <a:t> 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2.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3.</a:t>
            </a:r>
          </a:p>
          <a:p>
            <a:pPr marL="0" indent="0">
              <a:buFont typeface="Arial" charset="0"/>
              <a:buNone/>
            </a:pPr>
            <a:r>
              <a:rPr lang="ru-RU" sz="6000" smtClean="0">
                <a:latin typeface="Georgia" pitchFamily="18" charset="0"/>
              </a:rPr>
              <a:t>4.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41450" y="4043363"/>
            <a:ext cx="0" cy="64770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76375" y="4652963"/>
            <a:ext cx="1008063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43213" y="4652963"/>
            <a:ext cx="1081087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356100" y="4652963"/>
            <a:ext cx="287338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003800" y="4652963"/>
            <a:ext cx="1008063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300788" y="4652963"/>
            <a:ext cx="71437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316913" y="6381750"/>
            <a:ext cx="384175" cy="33813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6013" y="1731963"/>
            <a:ext cx="4224337" cy="5132387"/>
          </a:xfrm>
          <a:prstGeom prst="rect">
            <a:avLst/>
          </a:prstGeom>
          <a:noFill/>
        </p:spPr>
      </p:pic>
      <p:pic>
        <p:nvPicPr>
          <p:cNvPr id="7" name="Объект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-6350" y="1689100"/>
            <a:ext cx="4078288" cy="5187950"/>
          </a:xfrm>
        </p:spPr>
      </p:pic>
      <p:sp>
        <p:nvSpPr>
          <p:cNvPr id="60419" name="Текст 2"/>
          <p:cNvSpPr>
            <a:spLocks noGrp="1"/>
          </p:cNvSpPr>
          <p:nvPr>
            <p:ph type="body" idx="1"/>
          </p:nvPr>
        </p:nvSpPr>
        <p:spPr>
          <a:xfrm>
            <a:off x="0" y="6092825"/>
            <a:ext cx="4040188" cy="639763"/>
          </a:xfrm>
        </p:spPr>
        <p:txBody>
          <a:bodyPr/>
          <a:lstStyle/>
          <a:p>
            <a:pPr algn="ctr"/>
            <a:r>
              <a:rPr lang="ru-RU" sz="4000" smtClean="0">
                <a:latin typeface="Georgia" pitchFamily="18" charset="0"/>
              </a:rPr>
              <a:t>А.А. Дельвиг</a:t>
            </a:r>
          </a:p>
        </p:txBody>
      </p:sp>
      <p:sp>
        <p:nvSpPr>
          <p:cNvPr id="60420" name="Текст 4"/>
          <p:cNvSpPr>
            <a:spLocks noGrp="1"/>
          </p:cNvSpPr>
          <p:nvPr>
            <p:ph type="body" sz="quarter" idx="3"/>
          </p:nvPr>
        </p:nvSpPr>
        <p:spPr>
          <a:xfrm>
            <a:off x="6516688" y="6165850"/>
            <a:ext cx="2457450" cy="503238"/>
          </a:xfrm>
        </p:spPr>
        <p:txBody>
          <a:bodyPr/>
          <a:lstStyle/>
          <a:p>
            <a:pPr algn="ctr"/>
            <a:r>
              <a:rPr lang="ru-RU" smtClean="0">
                <a:solidFill>
                  <a:schemeClr val="bg1"/>
                </a:solidFill>
                <a:latin typeface="Georgia" pitchFamily="18" charset="0"/>
              </a:rPr>
              <a:t>А.С. Пушкин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59338" y="2924175"/>
            <a:ext cx="1152525" cy="15081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93988" y="-23813"/>
            <a:ext cx="3657600" cy="2743201"/>
          </a:xfrm>
          <a:prstGeom prst="rect">
            <a:avLst/>
          </a:prstGeom>
          <a:noFill/>
        </p:spPr>
      </p:pic>
      <p:sp>
        <p:nvSpPr>
          <p:cNvPr id="60423" name="Прямоугольник 7"/>
          <p:cNvSpPr>
            <a:spLocks noChangeArrowheads="1"/>
          </p:cNvSpPr>
          <p:nvPr/>
        </p:nvSpPr>
        <p:spPr bwMode="auto">
          <a:xfrm>
            <a:off x="3203575" y="1571625"/>
            <a:ext cx="194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solidFill>
                  <a:srgbClr val="FFFFFF"/>
                </a:solidFill>
                <a:latin typeface="Georgia" pitchFamily="18" charset="0"/>
              </a:rPr>
              <a:t>лицей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300" b="1" dirty="0" smtClean="0">
                <a:solidFill>
                  <a:srgbClr val="005000"/>
                </a:solidFill>
                <a:latin typeface="Georgia" pitchFamily="18" charset="0"/>
              </a:rPr>
              <a:t>РОМАНС </a:t>
            </a:r>
            <a:br>
              <a:rPr lang="ru-RU" sz="5300" b="1" dirty="0" smtClean="0">
                <a:solidFill>
                  <a:srgbClr val="005000"/>
                </a:solidFill>
                <a:latin typeface="Georgia" pitchFamily="18" charset="0"/>
              </a:rPr>
            </a:br>
            <a:r>
              <a:rPr lang="ru-RU" sz="5300" b="1" dirty="0" smtClean="0">
                <a:solidFill>
                  <a:srgbClr val="005000"/>
                </a:solidFill>
                <a:latin typeface="Georgia" pitchFamily="18" charset="0"/>
              </a:rPr>
              <a:t>«Соловей мой, соловей»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28613" y="1639888"/>
            <a:ext cx="4114800" cy="5237162"/>
          </a:xfr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59338" y="2924175"/>
            <a:ext cx="1152525" cy="15081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42" name="Picture 2" descr="C:\Users\User\Pictures\aljbiev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5950" y="1620838"/>
            <a:ext cx="4389438" cy="5230812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344863" y="58293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Текст 2"/>
          <p:cNvSpPr>
            <a:spLocks noGrp="1"/>
          </p:cNvSpPr>
          <p:nvPr>
            <p:ph type="body" idx="1"/>
          </p:nvPr>
        </p:nvSpPr>
        <p:spPr>
          <a:xfrm>
            <a:off x="179388" y="6189663"/>
            <a:ext cx="4040187" cy="639762"/>
          </a:xfrm>
        </p:spPr>
        <p:txBody>
          <a:bodyPr/>
          <a:lstStyle/>
          <a:p>
            <a:pPr algn="ctr"/>
            <a:r>
              <a:rPr lang="ru-RU" sz="4000" smtClean="0">
                <a:latin typeface="Georgia" pitchFamily="18" charset="0"/>
              </a:rPr>
              <a:t>А.А. Дельвиг</a:t>
            </a:r>
          </a:p>
        </p:txBody>
      </p:sp>
      <p:sp>
        <p:nvSpPr>
          <p:cNvPr id="62471" name="Текст 4"/>
          <p:cNvSpPr>
            <a:spLocks noGrp="1"/>
          </p:cNvSpPr>
          <p:nvPr>
            <p:ph type="body" sz="quarter" idx="3"/>
          </p:nvPr>
        </p:nvSpPr>
        <p:spPr>
          <a:xfrm>
            <a:off x="5046663" y="6078538"/>
            <a:ext cx="3910012" cy="720725"/>
          </a:xfrm>
        </p:spPr>
        <p:txBody>
          <a:bodyPr/>
          <a:lstStyle/>
          <a:p>
            <a:pPr algn="ctr"/>
            <a:r>
              <a:rPr lang="ru-RU" sz="4000" smtClean="0">
                <a:solidFill>
                  <a:srgbClr val="000000"/>
                </a:solidFill>
                <a:latin typeface="Georgia" pitchFamily="18" charset="0"/>
              </a:rPr>
              <a:t>А.А. Алябьев</a:t>
            </a:r>
          </a:p>
        </p:txBody>
      </p:sp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4427538" y="6438900"/>
            <a:ext cx="215900" cy="23018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1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  <p:pic>
        <p:nvPicPr>
          <p:cNvPr id="6451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7913" y="1017588"/>
            <a:ext cx="6986587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8402" b="4396"/>
          <a:stretch/>
        </p:blipFill>
        <p:spPr bwMode="auto">
          <a:xfrm>
            <a:off x="9164" y="0"/>
            <a:ext cx="9134836" cy="6823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8402" b="4396"/>
          <a:stretch/>
        </p:blipFill>
        <p:spPr bwMode="auto">
          <a:xfrm>
            <a:off x="9164" y="0"/>
            <a:ext cx="9134836" cy="6823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  <p:sp>
        <p:nvSpPr>
          <p:cNvPr id="2" name="Прямоугольник 1"/>
          <p:cNvSpPr/>
          <p:nvPr/>
        </p:nvSpPr>
        <p:spPr>
          <a:xfrm>
            <a:off x="1908175" y="0"/>
            <a:ext cx="511175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rgbClr val="92D050"/>
                </a:solidFill>
                <a:latin typeface="Georgia" pitchFamily="18" charset="0"/>
                <a:ea typeface="+mj-ea"/>
                <a:cs typeface="+mj-cs"/>
              </a:rPr>
              <a:t>ЧИБИС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1138" y="2560638"/>
            <a:ext cx="6291262" cy="42608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2160587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700" b="1" dirty="0" smtClean="0">
                <a:solidFill>
                  <a:srgbClr val="005000"/>
                </a:solidFill>
                <a:latin typeface="Georgia" pitchFamily="18" charset="0"/>
              </a:rPr>
              <a:t>ПЕСНЯ</a:t>
            </a:r>
            <a:r>
              <a:rPr lang="ru-RU" sz="8000" b="1" dirty="0" smtClean="0">
                <a:solidFill>
                  <a:srgbClr val="005000"/>
                </a:solidFill>
                <a:latin typeface="Georgia" pitchFamily="18" charset="0"/>
              </a:rPr>
              <a:t> </a:t>
            </a:r>
            <a:br>
              <a:rPr lang="ru-RU" sz="8000" b="1" dirty="0" smtClean="0">
                <a:solidFill>
                  <a:srgbClr val="005000"/>
                </a:solidFill>
                <a:latin typeface="Georgia" pitchFamily="18" charset="0"/>
              </a:rPr>
            </a:br>
            <a:r>
              <a:rPr lang="ru-RU" sz="8000" b="1" dirty="0" smtClean="0">
                <a:solidFill>
                  <a:srgbClr val="005000"/>
                </a:solidFill>
                <a:latin typeface="Georgia" pitchFamily="18" charset="0"/>
              </a:rPr>
              <a:t>«</a:t>
            </a:r>
            <a:r>
              <a:rPr lang="ru-RU" sz="6700" b="1" dirty="0" smtClean="0">
                <a:solidFill>
                  <a:srgbClr val="005000"/>
                </a:solidFill>
                <a:latin typeface="Georgia" pitchFamily="18" charset="0"/>
              </a:rPr>
              <a:t>У дороги чибис…»</a:t>
            </a:r>
            <a:endParaRPr lang="ru-RU" sz="6700" dirty="0"/>
          </a:p>
        </p:txBody>
      </p:sp>
      <p:pic>
        <p:nvPicPr>
          <p:cNvPr id="4" name="Shape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7308850" y="5805488"/>
            <a:ext cx="609600" cy="609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5788" cy="417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218487" cy="550545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marL="0" indent="0" algn="ctr" fontAlgn="auto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5000"/>
                </a:solidFill>
                <a:latin typeface="Georgia" pitchFamily="18" charset="0"/>
                <a:ea typeface="Calibri"/>
                <a:cs typeface="Times New Roman"/>
              </a:rPr>
              <a:t>Повторение и обобщение </a:t>
            </a:r>
          </a:p>
          <a:p>
            <a:pPr marL="0" indent="0" algn="ctr" fontAlgn="auto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005000"/>
                </a:solidFill>
                <a:latin typeface="Georgia" pitchFamily="18" charset="0"/>
                <a:ea typeface="Calibri"/>
                <a:cs typeface="Times New Roman"/>
              </a:rPr>
              <a:t>по всем изученным буквам</a:t>
            </a:r>
            <a:endParaRPr lang="ru-RU" sz="4800" dirty="0">
              <a:solidFill>
                <a:srgbClr val="005000"/>
              </a:solidFill>
              <a:latin typeface="Georgia" pitchFamily="18" charset="0"/>
              <a:ea typeface="Calibri"/>
              <a:cs typeface="Times New Roman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350" y="254000"/>
            <a:ext cx="2290763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0013" y="3411538"/>
            <a:ext cx="2551112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75463" y="476250"/>
            <a:ext cx="2143125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482975"/>
            <a:ext cx="2846388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4249738"/>
            <a:ext cx="2881313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5000"/>
                </a:solidFill>
                <a:latin typeface="Georgia" pitchFamily="18" charset="0"/>
              </a:rPr>
              <a:t>«</a:t>
            </a:r>
            <a:r>
              <a:rPr lang="ru-RU" sz="6000" b="1" dirty="0" smtClean="0">
                <a:solidFill>
                  <a:srgbClr val="005000"/>
                </a:solidFill>
                <a:latin typeface="Georgia" pitchFamily="18" charset="0"/>
              </a:rPr>
              <a:t>Кто сыт, тому голод не страшен»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2565400"/>
            <a:ext cx="8928100" cy="4176713"/>
          </a:xfrm>
        </p:spPr>
        <p:txBody>
          <a:bodyPr rtlCol="0">
            <a:normAutofit fontScale="92500" lnSpcReduction="20000"/>
          </a:bodyPr>
          <a:lstStyle/>
          <a:p>
            <a:pPr marL="0" indent="0" fontAlgn="auto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latin typeface="Georgia" pitchFamily="18" charset="0"/>
                <a:ea typeface="Calibri"/>
                <a:cs typeface="Times New Roman"/>
              </a:rPr>
              <a:t>У зверей да птиц всё дело в сытости. Хороший обед изнутри греет, кровь горячей, по всем жилкам разливается тепло. Под кожей жирок – лучшая подкладка под тёплую шерстяную или пуховую шубку. Сквозь шерсть пройдёт, а жир под кожей никакой мороз не прошибёт. Если бы пищи вволю, не страшна была бы зима. А где её взять – пищу?</a:t>
            </a:r>
          </a:p>
          <a:p>
            <a:pPr marL="0" indent="0" algn="r" fontAlgn="auto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i="1" dirty="0" smtClean="0">
                <a:solidFill>
                  <a:srgbClr val="005000"/>
                </a:solidFill>
                <a:latin typeface="Georgia" pitchFamily="18" charset="0"/>
                <a:ea typeface="Calibri"/>
                <a:cs typeface="Times New Roman"/>
              </a:rPr>
              <a:t>В. Бианки</a:t>
            </a:r>
            <a:endParaRPr lang="ru-RU" sz="2800" b="1" i="1" dirty="0">
              <a:solidFill>
                <a:srgbClr val="005000"/>
              </a:solidFill>
              <a:latin typeface="Georgia" pitchFamily="18" charset="0"/>
              <a:ea typeface="Calibri"/>
              <a:cs typeface="Times New Roman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3725" y="1200150"/>
            <a:ext cx="1279525" cy="1366838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7013" y="5705475"/>
            <a:ext cx="1597025" cy="1133475"/>
          </a:xfrm>
          <a:prstGeom prst="rect">
            <a:avLst/>
          </a:prstGeom>
          <a:noFill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4350" y="-6350"/>
            <a:ext cx="622300" cy="92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1143000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5000"/>
                </a:solidFill>
                <a:latin typeface="Georgia" pitchFamily="18" charset="0"/>
              </a:rPr>
              <a:t>КОРМУШКИ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8975" y="3700463"/>
            <a:ext cx="4284663" cy="3028950"/>
          </a:xfrm>
          <a:prstGeom prst="rect">
            <a:avLst/>
          </a:prstGeom>
          <a:noFill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50" y="1255713"/>
            <a:ext cx="2878138" cy="2627312"/>
          </a:xfrm>
          <a:prstGeom prst="rect">
            <a:avLst/>
          </a:prstGeom>
          <a:noFill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525" y="3797300"/>
            <a:ext cx="3559175" cy="2835275"/>
          </a:xfrm>
          <a:prstGeom prst="rect">
            <a:avLst/>
          </a:prstGeom>
          <a:noFill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08325" y="1262063"/>
            <a:ext cx="2433638" cy="2590800"/>
          </a:xfrm>
          <a:prstGeom prst="rect">
            <a:avLst/>
          </a:prstGeom>
          <a:noFill/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25" y="1255713"/>
            <a:ext cx="3552825" cy="262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5937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005000"/>
                </a:solidFill>
                <a:latin typeface="Georgia" pitchFamily="18" charset="0"/>
              </a:rPr>
              <a:t>Как сделать кормушку</a:t>
            </a:r>
            <a:br>
              <a:rPr lang="ru-RU" sz="5400" b="1" dirty="0" smtClean="0">
                <a:solidFill>
                  <a:srgbClr val="005000"/>
                </a:solidFill>
                <a:latin typeface="Georgia" pitchFamily="18" charset="0"/>
              </a:rPr>
            </a:br>
            <a:r>
              <a:rPr lang="ru-RU" sz="5400" b="1" dirty="0" smtClean="0">
                <a:solidFill>
                  <a:srgbClr val="005000"/>
                </a:solidFill>
                <a:latin typeface="Georgia" pitchFamily="18" charset="0"/>
              </a:rPr>
              <a:t>своими руками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6350" y="1993900"/>
            <a:ext cx="3505200" cy="4870450"/>
          </a:xfrm>
        </p:spPr>
      </p:pic>
      <p:sp>
        <p:nvSpPr>
          <p:cNvPr id="76803" name="Прямоугольник 3"/>
          <p:cNvSpPr>
            <a:spLocks noChangeArrowheads="1"/>
          </p:cNvSpPr>
          <p:nvPr/>
        </p:nvSpPr>
        <p:spPr bwMode="auto">
          <a:xfrm>
            <a:off x="3708400" y="2060575"/>
            <a:ext cx="5256213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Georgia" pitchFamily="18" charset="0"/>
              </a:rPr>
              <a:t>Взять пустой молочный пакет или пластиковую бутылку и быстро соорудить кормушку, вырезав отверстие для входа чуть выше днища. </a:t>
            </a:r>
          </a:p>
          <a:p>
            <a:endParaRPr lang="ru-RU" sz="2800">
              <a:latin typeface="Georgia" pitchFamily="18" charset="0"/>
            </a:endParaRPr>
          </a:p>
          <a:p>
            <a:r>
              <a:rPr lang="ru-RU" sz="2800">
                <a:latin typeface="Georgia" pitchFamily="18" charset="0"/>
              </a:rPr>
              <a:t>Сделать кормушку для птиц своими руками совсем не сложно и служить она будет не один сезон.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5000"/>
                </a:solidFill>
                <a:latin typeface="Georgia" pitchFamily="18" charset="0"/>
              </a:rPr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8175" y="1844675"/>
            <a:ext cx="6985000" cy="4897438"/>
          </a:xfrm>
        </p:spPr>
        <p:txBody>
          <a:bodyPr>
            <a:normAutofit/>
          </a:bodyPr>
          <a:lstStyle/>
          <a:p>
            <a:r>
              <a:rPr lang="ru-RU" sz="3600" smtClean="0">
                <a:latin typeface="Georgia" pitchFamily="18" charset="0"/>
              </a:rPr>
              <a:t>не допустил ни одной ошибки, доволен собой</a:t>
            </a:r>
          </a:p>
          <a:p>
            <a:pPr>
              <a:buFont typeface="Arial" charset="0"/>
              <a:buNone/>
            </a:pPr>
            <a:endParaRPr lang="ru-RU" smtClean="0">
              <a:latin typeface="Times New Roman" pitchFamily="18" charset="0"/>
            </a:endParaRPr>
          </a:p>
          <a:p>
            <a:r>
              <a:rPr lang="ru-RU" sz="3600" smtClean="0">
                <a:latin typeface="Georgia" pitchFamily="18" charset="0"/>
              </a:rPr>
              <a:t>допустил неточность</a:t>
            </a:r>
          </a:p>
          <a:p>
            <a:pPr>
              <a:buFont typeface="Arial" charset="0"/>
              <a:buNone/>
            </a:pPr>
            <a:endParaRPr lang="ru-RU" smtClean="0">
              <a:latin typeface="Times New Roman" pitchFamily="18" charset="0"/>
            </a:endParaRPr>
          </a:p>
          <a:p>
            <a:r>
              <a:rPr lang="ru-RU" sz="3600" smtClean="0">
                <a:latin typeface="Georgia" pitchFamily="18" charset="0"/>
              </a:rPr>
              <a:t>надо постараться, и успех придёт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1988" y="2182813"/>
            <a:ext cx="914400" cy="914400"/>
          </a:xfrm>
          <a:prstGeom prst="rect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74688" y="3724275"/>
            <a:ext cx="914400" cy="914400"/>
          </a:xfrm>
          <a:prstGeom prst="rect">
            <a:avLst/>
          </a:prstGeom>
          <a:solidFill>
            <a:srgbClr val="F5DB17"/>
          </a:solidFill>
          <a:ln>
            <a:solidFill>
              <a:srgbClr val="F5D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E5E02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46125" y="5314950"/>
            <a:ext cx="914400" cy="914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92138" y="1844675"/>
            <a:ext cx="1055687" cy="338138"/>
          </a:xfrm>
          <a:prstGeom prst="triangle">
            <a:avLst/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04838" y="3405188"/>
            <a:ext cx="1060450" cy="338137"/>
          </a:xfrm>
          <a:prstGeom prst="triangle">
            <a:avLst/>
          </a:prstGeom>
          <a:solidFill>
            <a:srgbClr val="F5DB17"/>
          </a:solidFill>
          <a:ln>
            <a:solidFill>
              <a:srgbClr val="F5DB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rgbClr val="E5E020"/>
                </a:solidFill>
              </a:ln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61988" y="4984750"/>
            <a:ext cx="1060450" cy="338138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500" b="1" dirty="0" smtClean="0">
                <a:solidFill>
                  <a:srgbClr val="005000"/>
                </a:solidFill>
                <a:latin typeface="Georgia" pitchFamily="18" charset="0"/>
              </a:rPr>
              <a:t>РЕКОМЕНДАЦИИ</a:t>
            </a:r>
            <a:endParaRPr lang="ru-RU" dirty="0"/>
          </a:p>
        </p:txBody>
      </p:sp>
      <p:sp>
        <p:nvSpPr>
          <p:cNvPr id="80898" name="Объект 2"/>
          <p:cNvSpPr>
            <a:spLocks noGrp="1"/>
          </p:cNvSpPr>
          <p:nvPr>
            <p:ph idx="1"/>
          </p:nvPr>
        </p:nvSpPr>
        <p:spPr>
          <a:xfrm>
            <a:off x="107950" y="1628775"/>
            <a:ext cx="9036050" cy="5040313"/>
          </a:xfrm>
        </p:spPr>
        <p:txBody>
          <a:bodyPr/>
          <a:lstStyle/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</a:t>
            </a: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сделать кормушку;</a:t>
            </a:r>
            <a:endParaRPr lang="ru-RU" sz="280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</a:t>
            </a: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найти, прочитать и рассказать что-то интересное о других птицах; </a:t>
            </a:r>
            <a:endParaRPr lang="ru-RU" sz="280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</a:t>
            </a: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найти и выучить загадку о птице;</a:t>
            </a:r>
            <a:endParaRPr lang="ru-RU" sz="280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</a:t>
            </a: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нарисовать птицу;</a:t>
            </a:r>
            <a:endParaRPr lang="ru-RU" sz="280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  <a:sym typeface="Webdings" pitchFamily="18" charset="2"/>
              </a:rPr>
              <a:t></a:t>
            </a: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выучить стихи о птице </a:t>
            </a:r>
          </a:p>
          <a:p>
            <a:pPr indent="0">
              <a:lnSpc>
                <a:spcPct val="115000"/>
              </a:lnSpc>
              <a:buFont typeface="Arial" charset="0"/>
              <a:buNone/>
            </a:pPr>
            <a:r>
              <a:rPr lang="ru-RU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со стр. 62 или стр. 63 «Азбуки»</a:t>
            </a:r>
            <a:endParaRPr lang="ru-RU" sz="280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0700" y="4273550"/>
            <a:ext cx="227965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8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2420938"/>
            <a:ext cx="8291512" cy="2087562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500" b="1" dirty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</a:rPr>
              <a:t>СПАСИБО </a:t>
            </a:r>
            <a:br>
              <a:rPr lang="ru-RU" sz="6500" b="1" dirty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</a:rPr>
            </a:br>
            <a:r>
              <a:rPr lang="ru-RU" sz="6500" b="1" dirty="0">
                <a:solidFill>
                  <a:srgbClr val="005000"/>
                </a:solidFill>
                <a:latin typeface="Georgia" pitchFamily="18" charset="0"/>
                <a:ea typeface="+mj-ea"/>
                <a:cs typeface="+mj-cs"/>
              </a:rPr>
              <a:t>за внимание!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3138" y="4400550"/>
            <a:ext cx="3071812" cy="2476500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700" y="4389438"/>
            <a:ext cx="3286125" cy="2474912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70238" y="4389438"/>
            <a:ext cx="2955925" cy="2498725"/>
          </a:xfrm>
          <a:prstGeom prst="rect">
            <a:avLst/>
          </a:prstGeom>
          <a:noFill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350" y="-6350"/>
            <a:ext cx="2998788" cy="2487613"/>
          </a:xfrm>
          <a:prstGeom prst="rect">
            <a:avLst/>
          </a:prstGeom>
          <a:noFill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30900" y="-6350"/>
            <a:ext cx="3219450" cy="2414588"/>
          </a:xfrm>
          <a:prstGeom prst="rect">
            <a:avLst/>
          </a:prstGeom>
          <a:noFill/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19413" y="-6350"/>
            <a:ext cx="3060700" cy="2414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5000"/>
                </a:solidFill>
                <a:latin typeface="Georgia" pitchFamily="18" charset="0"/>
              </a:rPr>
              <a:t>ЛЕНТА БУКВ</a:t>
            </a:r>
            <a:endParaRPr lang="ru-RU" b="1" dirty="0">
              <a:solidFill>
                <a:srgbClr val="005000"/>
              </a:solidFill>
              <a:latin typeface="Georgia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0" y="1844675"/>
          <a:ext cx="9144000" cy="204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  <a:gridCol w="435429"/>
              </a:tblGrid>
              <a:tr h="1022412"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3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FF0000"/>
                          </a:solidFill>
                        </a:rPr>
                        <a:t>Э</a:t>
                      </a:r>
                      <a:endParaRPr lang="ru-RU" sz="3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FF0000"/>
                          </a:solidFill>
                        </a:rPr>
                        <a:t>Ы</a:t>
                      </a:r>
                      <a:endParaRPr lang="ru-RU" sz="3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Л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М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Н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Р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Й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Б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В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Г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Д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З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rgbClr val="002060"/>
                          </a:solidFill>
                        </a:rPr>
                        <a:t>Ж</a:t>
                      </a:r>
                      <a:endParaRPr lang="ru-RU" sz="30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Ъ</a:t>
                      </a:r>
                      <a:endParaRPr lang="ru-RU" sz="3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22412"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sz="3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FF0000"/>
                          </a:solidFill>
                        </a:rPr>
                        <a:t>Ё</a:t>
                      </a:r>
                      <a:endParaRPr lang="ru-RU" sz="3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FF0000"/>
                          </a:solidFill>
                        </a:rPr>
                        <a:t>Ю</a:t>
                      </a:r>
                      <a:endParaRPr lang="ru-RU" sz="3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3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3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П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Ф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К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Т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С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Ш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Щ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Ч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Х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rgbClr val="002060"/>
                          </a:solidFill>
                        </a:rPr>
                        <a:t>Ц</a:t>
                      </a:r>
                      <a:endParaRPr lang="ru-RU" sz="3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0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Ь</a:t>
                      </a:r>
                      <a:endParaRPr lang="ru-RU" sz="30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95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67175"/>
            <a:ext cx="2236787" cy="266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3850" y="4421188"/>
            <a:ext cx="1998663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4135438"/>
            <a:ext cx="267017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9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4143375"/>
            <a:ext cx="180498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5000"/>
                </a:solidFill>
                <a:latin typeface="Georgia" pitchFamily="18" charset="0"/>
              </a:rPr>
              <a:t>ОТГАДАЙТЕ</a:t>
            </a:r>
            <a:endParaRPr lang="ru-RU" dirty="0"/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468313" y="5084763"/>
            <a:ext cx="3095625" cy="9366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21507" name="Picture 2" descr="C:\Users\User\Pictures\pauk0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64"/>
          <a:stretch>
            <a:fillRect/>
          </a:stretch>
        </p:blipFill>
        <p:spPr bwMode="auto">
          <a:xfrm>
            <a:off x="12700" y="2471738"/>
            <a:ext cx="23272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User\Pictures\telef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471738"/>
            <a:ext cx="220980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User\Pictures\nitky1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25" r="8981"/>
          <a:stretch>
            <a:fillRect/>
          </a:stretch>
        </p:blipFill>
        <p:spPr bwMode="auto">
          <a:xfrm>
            <a:off x="4370388" y="2473325"/>
            <a:ext cx="143668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C:\Users\User\Pictures\tcvet26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2471738"/>
            <a:ext cx="220662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Прямоугольник 3"/>
          <p:cNvSpPr>
            <a:spLocks noChangeArrowheads="1"/>
          </p:cNvSpPr>
          <p:nvPr/>
        </p:nvSpPr>
        <p:spPr bwMode="auto">
          <a:xfrm>
            <a:off x="7812088" y="3357563"/>
            <a:ext cx="11525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>
                <a:latin typeface="Times New Roman" pitchFamily="18" charset="0"/>
              </a:rPr>
              <a:t>Ы</a:t>
            </a:r>
            <a:endParaRPr lang="ru-RU" sz="8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5084763"/>
            <a:ext cx="8964612" cy="1512887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000" b="1" dirty="0" smtClean="0">
                <a:solidFill>
                  <a:srgbClr val="005000"/>
                </a:solidFill>
                <a:latin typeface="Georgia" pitchFamily="18" charset="0"/>
              </a:rPr>
              <a:t>П   Т   И   Ц   Ы</a:t>
            </a:r>
            <a:endParaRPr lang="ru-RU" sz="9000" b="1" dirty="0">
              <a:solidFill>
                <a:srgbClr val="005000"/>
              </a:solidFill>
              <a:latin typeface="Georgia" pitchFamily="18" charset="0"/>
            </a:endParaRPr>
          </a:p>
        </p:txBody>
      </p:sp>
      <p:pic>
        <p:nvPicPr>
          <p:cNvPr id="23555" name="Picture 2" descr="C:\Users\User\Pictures\pauk0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64"/>
          <a:stretch>
            <a:fillRect/>
          </a:stretch>
        </p:blipFill>
        <p:spPr bwMode="auto">
          <a:xfrm>
            <a:off x="12700" y="2471738"/>
            <a:ext cx="232727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C:\Users\User\Pictures\telef1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471738"/>
            <a:ext cx="220980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User\Pictures\nitky1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25" r="8981"/>
          <a:stretch>
            <a:fillRect/>
          </a:stretch>
        </p:blipFill>
        <p:spPr bwMode="auto">
          <a:xfrm>
            <a:off x="4370388" y="2473325"/>
            <a:ext cx="143668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C:\Users\User\Pictures\tcvet26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2471738"/>
            <a:ext cx="220662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Прямоугольник 3"/>
          <p:cNvSpPr>
            <a:spLocks noChangeArrowheads="1"/>
          </p:cNvSpPr>
          <p:nvPr/>
        </p:nvSpPr>
        <p:spPr bwMode="auto">
          <a:xfrm>
            <a:off x="7812088" y="3357563"/>
            <a:ext cx="11525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800" b="1">
                <a:latin typeface="Times New Roman" pitchFamily="18" charset="0"/>
              </a:rPr>
              <a:t>Ы</a:t>
            </a:r>
            <a:endParaRPr lang="ru-RU" sz="8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5000"/>
                </a:solidFill>
                <a:latin typeface="Georgia" pitchFamily="18" charset="0"/>
              </a:rPr>
              <a:t>ОТГАДАЙТЕ</a:t>
            </a:r>
            <a:endParaRPr lang="ru-RU" dirty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1476375" y="1844675"/>
            <a:ext cx="7210425" cy="4281488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  <a:t>Живёт в лесу,</a:t>
            </a:r>
            <a:b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  <a:t>Ухает, как разбойник;</a:t>
            </a:r>
            <a:b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</a:br>
            <a: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  <a:t>Люди его боятся, </a:t>
            </a:r>
            <a:endParaRPr lang="ru-RU" sz="4800" smtClean="0">
              <a:solidFill>
                <a:srgbClr val="00500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  <a:cs typeface="Times New Roman" pitchFamily="18" charset="0"/>
              </a:rPr>
              <a:t>А он людей боится.</a:t>
            </a:r>
            <a:endParaRPr lang="ru-RU" sz="4800" smtClean="0">
              <a:solidFill>
                <a:srgbClr val="005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dirty="0" smtClean="0">
                <a:solidFill>
                  <a:srgbClr val="005000"/>
                </a:solidFill>
                <a:latin typeface="Georgia" pitchFamily="18" charset="0"/>
              </a:rPr>
              <a:t>ФИЛИН</a:t>
            </a:r>
            <a:endParaRPr lang="ru-RU" sz="8000" b="1" dirty="0">
              <a:solidFill>
                <a:srgbClr val="005000"/>
              </a:solidFill>
              <a:latin typeface="Georgia" pitchFamily="18" charset="0"/>
            </a:endParaRPr>
          </a:p>
        </p:txBody>
      </p:sp>
      <p:pic>
        <p:nvPicPr>
          <p:cNvPr id="5" name="Объект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498850" y="1901825"/>
            <a:ext cx="5541963" cy="382905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3" y="1292225"/>
            <a:ext cx="3468687" cy="558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5000"/>
                </a:solidFill>
                <a:latin typeface="Georgia" pitchFamily="18" charset="0"/>
              </a:rPr>
              <a:t>ОТГАДАЙТЕ</a:t>
            </a:r>
            <a:endParaRPr lang="ru-RU" dirty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1763713" y="1916113"/>
            <a:ext cx="6923087" cy="4210050"/>
          </a:xfrm>
        </p:spPr>
        <p:txBody>
          <a:bodyPr/>
          <a:lstStyle/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</a:rPr>
              <a:t>У меня ходули -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</a:rPr>
              <a:t>Не страшит болото: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</a:rPr>
              <a:t>Лягушат найду ли -</a:t>
            </a:r>
          </a:p>
          <a:p>
            <a:pPr marL="0" indent="0">
              <a:spcBef>
                <a:spcPct val="0"/>
              </a:spcBef>
              <a:buFont typeface="Arial" charset="0"/>
              <a:buNone/>
            </a:pPr>
            <a:r>
              <a:rPr lang="ru-RU" sz="4800" smtClean="0">
                <a:solidFill>
                  <a:srgbClr val="005000"/>
                </a:solidFill>
                <a:latin typeface="Georgia" pitchFamily="18" charset="0"/>
              </a:rPr>
              <a:t>Вот моя забота.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354</Words>
  <Application>Microsoft Office PowerPoint</Application>
  <PresentationFormat>Экран (4:3)</PresentationFormat>
  <Paragraphs>165</Paragraphs>
  <Slides>35</Slides>
  <Notes>34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Calibri</vt:lpstr>
      <vt:lpstr>Arial</vt:lpstr>
      <vt:lpstr>Georgia</vt:lpstr>
      <vt:lpstr>Times New Roman</vt:lpstr>
      <vt:lpstr>Wingdings</vt:lpstr>
      <vt:lpstr>Webdings</vt:lpstr>
      <vt:lpstr>Тема Office</vt:lpstr>
      <vt:lpstr>ГОСУДАРСТВЕННОЕ  БЮДЖЕТНОЕ ОБЩЕОБРАЗОВАТЕЛЬНОЕ УЧРЕЖДЕНИЕ СРЕДНЯЯ ОБЩЕОБРАЗОВАТЕЛЬНАЯ ШКОЛА №331 НЕВСКОГО РАЙОНА САНКТ-ПЕТЕРБУРГА</vt:lpstr>
      <vt:lpstr>Необходимо:</vt:lpstr>
      <vt:lpstr>  </vt:lpstr>
      <vt:lpstr>ЛЕНТА БУКВ</vt:lpstr>
      <vt:lpstr>ОТГАДАЙТЕ</vt:lpstr>
      <vt:lpstr>Слайд 6</vt:lpstr>
      <vt:lpstr>ОТГАДАЙТЕ</vt:lpstr>
      <vt:lpstr>ФИЛИН</vt:lpstr>
      <vt:lpstr>ОТГАДАЙТЕ</vt:lpstr>
      <vt:lpstr>ЦАПЛЯ</vt:lpstr>
      <vt:lpstr>Физминутка</vt:lpstr>
      <vt:lpstr>Слайд 12</vt:lpstr>
      <vt:lpstr>ЛАСТОЧКА</vt:lpstr>
      <vt:lpstr>ПЕРЕЛЁТНЫЕ ПТИЦЫ</vt:lpstr>
      <vt:lpstr>ПЕРЕЛЁТНЫЕ ПТИЦЫ</vt:lpstr>
      <vt:lpstr>ПТИЦЫ:</vt:lpstr>
      <vt:lpstr>СОСТАВЛЕНИЕ ПРЕДЛОЖЕНИЯ</vt:lpstr>
      <vt:lpstr>Физминутка</vt:lpstr>
      <vt:lpstr>Слайд 19</vt:lpstr>
      <vt:lpstr>Слайд 20</vt:lpstr>
      <vt:lpstr>СОЛОВЕЙ</vt:lpstr>
      <vt:lpstr>ВЫБЕРИТЕ СХЕМУ:</vt:lpstr>
      <vt:lpstr>ПРОВЕРКА:</vt:lpstr>
      <vt:lpstr>Слайд 24</vt:lpstr>
      <vt:lpstr>РОМАНС  «Соловей мой, соловей»</vt:lpstr>
      <vt:lpstr>Слайд 26</vt:lpstr>
      <vt:lpstr>Слайд 27</vt:lpstr>
      <vt:lpstr>Слайд 28</vt:lpstr>
      <vt:lpstr>ПЕСНЯ  «У дороги чибис…»</vt:lpstr>
      <vt:lpstr>«Кто сыт, тому голод не страшен»</vt:lpstr>
      <vt:lpstr>КОРМУШКИ</vt:lpstr>
      <vt:lpstr>Как сделать кормушку своими руками</vt:lpstr>
      <vt:lpstr>РЕФЛЕКСИЯ</vt:lpstr>
      <vt:lpstr>РЕКОМЕНДАЦИИ</vt:lpstr>
      <vt:lpstr>Слайд 35</vt:lpstr>
    </vt:vector>
  </TitlesOfParts>
  <Company>OEM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48</cp:revision>
  <dcterms:created xsi:type="dcterms:W3CDTF">2012-01-29T09:51:17Z</dcterms:created>
  <dcterms:modified xsi:type="dcterms:W3CDTF">2013-03-09T15:55:49Z</dcterms:modified>
</cp:coreProperties>
</file>