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4" r:id="rId3"/>
    <p:sldId id="260" r:id="rId4"/>
    <p:sldId id="258" r:id="rId5"/>
    <p:sldId id="261" r:id="rId6"/>
    <p:sldId id="276" r:id="rId7"/>
    <p:sldId id="262" r:id="rId8"/>
    <p:sldId id="263" r:id="rId9"/>
    <p:sldId id="272" r:id="rId10"/>
    <p:sldId id="265" r:id="rId11"/>
    <p:sldId id="266" r:id="rId12"/>
    <p:sldId id="267" r:id="rId13"/>
    <p:sldId id="268" r:id="rId14"/>
    <p:sldId id="269" r:id="rId15"/>
    <p:sldId id="270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7" autoAdjust="0"/>
    <p:restoredTop sz="91519" autoAdjust="0"/>
  </p:normalViewPr>
  <p:slideViewPr>
    <p:cSldViewPr>
      <p:cViewPr varScale="1">
        <p:scale>
          <a:sx n="61" d="100"/>
          <a:sy n="61" d="100"/>
        </p:scale>
        <p:origin x="-7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31D6C-2D4A-457A-8017-73A4BA59A98C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C2FB3-6AD7-4574-BC96-DAE17AD9C58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C2FB3-6AD7-4574-BC96-DAE17AD9C58F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5CAB8CE-1027-43DA-BB21-EA44398CBF16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D15529B-F2BF-4D27-9385-A42F86F9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schools.keldysh.ru/school1413/bio/vilegzh/pict6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http://schools.keldysh.ru/school1413/bio/vilegzh/pict2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immunitet.v.shared.ru/sustavi/" TargetMode="External"/><Relationship Id="rId3" Type="http://schemas.openxmlformats.org/officeDocument/2006/relationships/hyperlink" Target="http://immunitet.v.shared.ru/infeczii/cytomegalovirus/" TargetMode="External"/><Relationship Id="rId7" Type="http://schemas.openxmlformats.org/officeDocument/2006/relationships/hyperlink" Target="http://immunitet.v.shared.ru/infeczii/gepatit/" TargetMode="External"/><Relationship Id="rId2" Type="http://schemas.openxmlformats.org/officeDocument/2006/relationships/hyperlink" Target="http://immunitet.v.shared.ru/infeczii/herpes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immunitet.v.shared.ru/dichanie/" TargetMode="External"/><Relationship Id="rId5" Type="http://schemas.openxmlformats.org/officeDocument/2006/relationships/hyperlink" Target="http://immunitet.v.shared.ru/urolog/pol/" TargetMode="External"/><Relationship Id="rId4" Type="http://schemas.openxmlformats.org/officeDocument/2006/relationships/hyperlink" Target="http://immunitet.v.shared.ru/akusherstvo/" TargetMode="External"/><Relationship Id="rId9" Type="http://schemas.openxmlformats.org/officeDocument/2006/relationships/hyperlink" Target="http://immunitet.v.shared.ru/infeczii/neuroinfections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http://schools.keldysh.ru/school1413/bio/vilegzh/pict7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http://schools.keldysh.ru/school1413/bio/vilegzh/pict22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0544" y="332656"/>
            <a:ext cx="8062912" cy="1913657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КГОКУ « Школа интернат для детей сирот и детей оставшихся без попечения родителей» с. Покровка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820472" cy="4509120"/>
          </a:xfrm>
        </p:spPr>
        <p:txBody>
          <a:bodyPr>
            <a:normAutofit/>
          </a:bodyPr>
          <a:lstStyle/>
          <a:p>
            <a:pPr algn="ctr"/>
            <a:endParaRPr lang="ru-RU" b="1" i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 биологии  в 9 классе</a:t>
            </a:r>
          </a:p>
          <a:p>
            <a:pPr algn="ctr"/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«Вирусы- внутриклеточные паразиты. Вирусные инфекции.»</a:t>
            </a:r>
          </a:p>
          <a:p>
            <a:pPr algn="ctr"/>
            <a:endParaRPr lang="ru-RU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Учитель: Пономарева</a:t>
            </a:r>
          </a:p>
          <a:p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Елена Александровна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Цели </a:t>
            </a:r>
            <a:r>
              <a:rPr lang="ru-RU" sz="2000" dirty="0" smtClean="0"/>
              <a:t>:сформировать у учащихся знания о специфической форме жизни – вирусах, о чертах строения этих форм жизни, особенности их размножения, научном и практическом значении.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Основные понятия :</a:t>
            </a:r>
            <a:r>
              <a:rPr lang="ru-RU" sz="3200" dirty="0" smtClean="0"/>
              <a:t>вирус ,</a:t>
            </a:r>
            <a:r>
              <a:rPr lang="ru-RU" sz="3200" dirty="0" err="1" smtClean="0"/>
              <a:t>капсид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Средства обучения: </a:t>
            </a:r>
            <a:r>
              <a:rPr lang="ru-RU" sz="3200" dirty="0" err="1" smtClean="0"/>
              <a:t>призентация,таблицы</a:t>
            </a:r>
            <a:r>
              <a:rPr lang="ru-RU" sz="3200" dirty="0" smtClean="0"/>
              <a:t>, научно- популярная </a:t>
            </a:r>
            <a:r>
              <a:rPr lang="ru-RU" sz="3200" dirty="0" err="1" smtClean="0"/>
              <a:t>литература,выступление</a:t>
            </a:r>
            <a:r>
              <a:rPr lang="ru-RU" sz="3200" dirty="0" smtClean="0"/>
              <a:t> учащихся. 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История открытия вирусов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556792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Заболевания растений, животных и человека, вирусная природа которых в настоящее время установлена, в течение многих столетий наносили огромный вред здоровью человека и значительный ущерб хозяйству. Все попытки узнать причину возникновения этих болезней и обнаружить их возбудителя оставались безуспешными.</a:t>
            </a:r>
          </a:p>
          <a:p>
            <a:pPr>
              <a:buNone/>
            </a:pPr>
            <a:r>
              <a:rPr lang="ru-RU" sz="2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Впервые существование вируса - нового типа возбудителей болезней - доказал русский ученый        </a:t>
            </a:r>
          </a:p>
          <a:p>
            <a:pPr>
              <a:buNone/>
            </a:pPr>
            <a:r>
              <a:rPr lang="ru-RU" sz="2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Д.И.Ивановский.</a:t>
            </a:r>
          </a:p>
          <a:p>
            <a:endParaRPr lang="ru-RU" dirty="0"/>
          </a:p>
        </p:txBody>
      </p:sp>
      <p:pic>
        <p:nvPicPr>
          <p:cNvPr id="6" name="Рисунок 5" descr="pict1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4149080"/>
            <a:ext cx="2448272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/>
              <a:t>Вирус</a:t>
            </a:r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633536"/>
            <a:ext cx="8712968" cy="5224464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Вирусы( от латинского яд) не имеют клеточного строения. Они представляют собой простейшую форму жизни на нашей планете, занимая пограничное положение между неживой и живой материей.</a:t>
            </a:r>
          </a:p>
          <a:p>
            <a:r>
              <a:rPr lang="ru-RU" sz="18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Вирусы- это внутриклеточные паразиты, и вне клетки они не проявляют никаких свойств живого. Они не потребляют пищи и не вырабатывают энергии, не растут, у них нет обмена веществ. Многие из них во внешней среде имеют форму кристаллов. Вирусы  настолько малы, что их можно увидеть только с помощью электронного микроскопа. </a:t>
            </a:r>
          </a:p>
          <a:p>
            <a:r>
              <a:rPr lang="ru-RU" sz="18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От неживой материи вирусы отличаются двумя свойствами: способностью воспроизводить себе подобные формы (размножаться) и обладанием наследственностью и изменчивостью. </a:t>
            </a:r>
          </a:p>
          <a:p>
            <a:r>
              <a:rPr lang="ru-RU" sz="18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endParaRPr lang="ru-RU" sz="16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/>
              <a:t>Что такое вирусы</a:t>
            </a:r>
            <a:endParaRPr lang="ru-RU" sz="4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633536"/>
            <a:ext cx="9144000" cy="5224464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Подавляющее большинство ныне живущих на Земле организмов состоит из клеток, и лишь вирусы не имеют клеточного строения. 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этому важнейшему признаку все живое в настоящее время делится учеными на две империи:</a:t>
            </a:r>
            <a:b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доклеточные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(вирусы и фаги),</a:t>
            </a:r>
            <a:b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клеточные (все остальные организмы: бактерии и близкие к ним группы, грибы, зеленые растения, животные и человек).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Вирусы - мельчайшие организмы, их размеры колеблются от 12 до 500 нанометров. Мелкие вирусы равны крупным молекулам белка. Вирусы - резко выраженные паразиты клеток.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Важнейшими отличительными особенностями вирусов являются следующие: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Они содержат в своем составе только один из типов нуклеиновых кислот: либо рибонуклеиновую кислоту (РНК), либо дезоксирибонуклеиновую (ДНК), - а все клеточные организмы, в том числе и самые примитивные бактерии, содержат и ДНК, и РНК одновременно.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Не обладают собственным обменом веществ, имеют очень ограниченное число ферментов. Для размножения используют обмен веществ клетки-хозяина, ее ферменты и энергию.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Могут существовать только как внутриклеточные паразиты и не размножаются вне клеток тех организмов, в которых паразитируют.                                                                Ученые установили, что в организме человека живет много вирусов, но проявляют они себя не всегда. Воздействиям болезнетворного вируса подвержен лишь ослабленный организм.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Пути заражения вирусами самые различные: через кожу при укусах насекомых и клещей; через слюну, слизь и другие выделения больного; через воздух; с пищей; половым путем и другие.</a:t>
            </a:r>
          </a:p>
          <a:p>
            <a:endParaRPr lang="ru-RU" sz="1600" dirty="0" smtClean="0">
              <a:solidFill>
                <a:srgbClr val="00B0F0"/>
              </a:solidFill>
            </a:endParaRPr>
          </a:p>
          <a:p>
            <a:endParaRPr lang="ru-RU" sz="16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5679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Схематичное изображение расположения </a:t>
            </a:r>
            <a:r>
              <a:rPr lang="ru-RU" b="1" dirty="0" err="1" smtClean="0"/>
              <a:t>капсомеров</a:t>
            </a:r>
            <a:r>
              <a:rPr lang="ru-RU" b="1" dirty="0" smtClean="0"/>
              <a:t> в </a:t>
            </a:r>
            <a:r>
              <a:rPr lang="ru-RU" b="1" dirty="0" err="1" smtClean="0"/>
              <a:t>капсиде</a:t>
            </a:r>
            <a:r>
              <a:rPr lang="ru-RU" b="1" dirty="0" smtClean="0"/>
              <a:t> вирусов</a:t>
            </a:r>
            <a:endParaRPr lang="ru-RU" b="1" i="1" dirty="0"/>
          </a:p>
        </p:txBody>
      </p:sp>
      <p:pic>
        <p:nvPicPr>
          <p:cNvPr id="6" name="Содержимое 5" descr="http://schools.keldysh.ru/school1413/bio/vilegzh/pict6.jpg"/>
          <p:cNvPicPr>
            <a:picLocks noGrp="1"/>
          </p:cNvPicPr>
          <p:nvPr>
            <p:ph idx="1"/>
          </p:nvPr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0" y="1700808"/>
            <a:ext cx="219573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pict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5064"/>
            <a:ext cx="2392089" cy="2512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pict18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772816"/>
            <a:ext cx="2250356" cy="2058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195736" y="2060848"/>
            <a:ext cx="2520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B0F0"/>
                </a:solidFill>
              </a:rPr>
              <a:t>вирус гриппа</a:t>
            </a:r>
            <a:endParaRPr lang="ru-RU" sz="3600" dirty="0">
              <a:solidFill>
                <a:srgbClr val="00B0F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55776" y="5085184"/>
            <a:ext cx="2736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B0F0"/>
                </a:solidFill>
              </a:rPr>
              <a:t>Вирус герпеса</a:t>
            </a:r>
            <a:endParaRPr lang="ru-RU" sz="3600" dirty="0">
              <a:solidFill>
                <a:srgbClr val="00B0F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148064" y="3861048"/>
            <a:ext cx="372570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00B0F0"/>
                </a:solidFill>
              </a:rPr>
              <a:t>Вирус</a:t>
            </a:r>
          </a:p>
          <a:p>
            <a:r>
              <a:rPr lang="ru-RU" sz="3600" b="1" dirty="0" smtClean="0">
                <a:solidFill>
                  <a:srgbClr val="00B0F0"/>
                </a:solidFill>
              </a:rPr>
              <a:t> полиомиелита</a:t>
            </a:r>
            <a:endParaRPr lang="ru-RU" sz="36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 и классификация вирусов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556792"/>
            <a:ext cx="8784976" cy="5301208"/>
          </a:xfrm>
        </p:spPr>
        <p:txBody>
          <a:bodyPr>
            <a:normAutofit fontScale="92500"/>
          </a:bodyPr>
          <a:lstStyle/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Вирусы нельзя увидеть в оптический микроскоп, так как их размеры меньше длины световой волны. Разглядеть их можно лишь с помощью электронного микроскопа.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Вирусы состоят из следующих основных компонентов: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Сердцевина - генетический материал (ДНК либо РНК), который несет информацию о нескольких типах белков, необходимых для образования нового вируса.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Белковая оболочка, которую называют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капсидом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(от латинского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капса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ящик). Она часто построена из идентичных повторяющихся субъединиц -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капсомеров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Капсомеры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образуют структуры с высокой степенью симметрии.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Дополнительная липопротеидная оболочка. Она образована из плазматической мембраны клетки-хозяина и встречается только у сравнительно больших вирусов (грипп, герпес).</a:t>
            </a:r>
          </a:p>
          <a:p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Капсид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дополнительная оболочка несут защитные функции, как бы оберегая нуклеиновую кислоту. Кроме того, они способствуют проникновению вируса в клетку. Полностью сформированный вирус называется вирионом. Поскольку основу всего живого составляют генетические структуры, то и вирусы классифицируют сейчас по характеристике их наследственного вещества - нуклеиновых кислот. Все вирусы подразделяют на две большие группы: ДНК-содержащие вирусы (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дезоксивирусы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и РНК-содержащие вирусы (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рибовирусы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Затем каждую из этих групп подразделяют на вирусы с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двухнитчатой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однонитчатой нуклеиновыми кислотами. Следующий критерий - тип симметрии вирионов (зависит от способа укладки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капсомеров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наличие или отсутствие внешних оболочек и т.п.</a:t>
            </a:r>
          </a:p>
          <a:p>
            <a:endParaRPr lang="ru-RU" sz="16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188640"/>
            <a:ext cx="1066800" cy="6256004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2130156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Рисунок 1</a:t>
            </a:r>
            <a:endParaRPr lang="ru-RU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2708920"/>
            <a:ext cx="581024" cy="3735724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Рисунок 2</a:t>
            </a:r>
            <a:endParaRPr lang="ru-RU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ru-RU" sz="18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рисунке 1 изображен снимок бактериофага (бактериального вируса), сделанный через электронный микроскоп.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2708920"/>
            <a:ext cx="6858000" cy="3735724"/>
          </a:xfrm>
        </p:spPr>
        <p:txBody>
          <a:bodyPr/>
          <a:lstStyle/>
          <a:p>
            <a:pPr>
              <a:buNone/>
            </a:pP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Схематично строение РНК-содержащего вируса со спиральным типом симметрии и дополнительной липопротеидной оболочкой приведено слева на рисунке 2, справа показан его увеличенный поперечный разрез</a:t>
            </a:r>
            <a:r>
              <a:rPr lang="ru-RU" sz="1600" b="1" dirty="0" smtClean="0">
                <a:solidFill>
                  <a:srgbClr val="00B0F0"/>
                </a:solidFill>
              </a:rPr>
              <a:t>.</a:t>
            </a:r>
            <a:endParaRPr lang="ru-RU" sz="1600" dirty="0" smtClean="0">
              <a:solidFill>
                <a:srgbClr val="00B0F0"/>
              </a:solidFill>
            </a:endParaRPr>
          </a:p>
          <a:p>
            <a:endParaRPr lang="ru-RU" dirty="0"/>
          </a:p>
        </p:txBody>
      </p:sp>
      <p:pic>
        <p:nvPicPr>
          <p:cNvPr id="7" name="Рисунок 6" descr="http://schools.keldysh.ru/school1413/bio/vilegzh/pict2.jpg"/>
          <p:cNvPicPr/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267744" y="1196752"/>
            <a:ext cx="314325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pict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005064"/>
            <a:ext cx="497205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Характерные особенности вирусов</a:t>
            </a:r>
            <a:endParaRPr lang="ru-RU" sz="2800" b="1" i="1" dirty="0"/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0" y="593725"/>
          <a:ext cx="9144000" cy="6264275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3048000"/>
                <a:gridCol w="3048000"/>
                <a:gridCol w="3048000"/>
              </a:tblGrid>
              <a:tr h="129901">
                <a:tc>
                  <a:txBody>
                    <a:bodyPr/>
                    <a:lstStyle/>
                    <a:p>
                      <a:r>
                        <a:rPr lang="ru-RU" dirty="0" smtClean="0"/>
                        <a:t>Сходство</a:t>
                      </a:r>
                      <a:r>
                        <a:rPr lang="ru-RU" baseline="0" dirty="0" smtClean="0"/>
                        <a:t> с живыми организмами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Отличие от живых организмов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Специфические черты</a:t>
                      </a:r>
                      <a:endParaRPr lang="ru-RU" dirty="0"/>
                    </a:p>
                  </a:txBody>
                  <a:tcPr/>
                </a:tc>
              </a:tr>
              <a:tr h="777875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1.Способность к размножению.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1.Во внешней среде имеют форму кристаллов, не</a:t>
                      </a:r>
                      <a:r>
                        <a:rPr lang="ru-RU" sz="1600" baseline="0" dirty="0" smtClean="0"/>
                        <a:t> проявляя никаких свойств живого.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1.Очень </a:t>
                      </a:r>
                      <a:r>
                        <a:rPr lang="ru-RU" sz="1600" baseline="0" dirty="0" smtClean="0"/>
                        <a:t> м</a:t>
                      </a:r>
                      <a:r>
                        <a:rPr lang="ru-RU" sz="1600" dirty="0" smtClean="0"/>
                        <a:t> аленькие размеры.</a:t>
                      </a:r>
                      <a:endParaRPr lang="ru-RU" sz="1600" dirty="0"/>
                    </a:p>
                  </a:txBody>
                  <a:tcPr/>
                </a:tc>
              </a:tr>
              <a:tr h="777875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2.Наследственность.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2.Не потребляют пищу.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2.Протота организаций( нуклеиновая кислота +</a:t>
                      </a:r>
                      <a:r>
                        <a:rPr lang="ru-RU" sz="1600" baseline="0" dirty="0" smtClean="0"/>
                        <a:t> белки).</a:t>
                      </a:r>
                      <a:endParaRPr lang="ru-RU" sz="1600" dirty="0"/>
                    </a:p>
                  </a:txBody>
                  <a:tcPr/>
                </a:tc>
              </a:tr>
              <a:tr h="777875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3.Изменчивость.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3.Не вырабатывают энергию.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3.Занимают пограничное положение между живой и неживой природой.</a:t>
                      </a:r>
                      <a:endParaRPr lang="ru-RU" sz="1600" dirty="0"/>
                    </a:p>
                  </a:txBody>
                  <a:tcPr/>
                </a:tc>
              </a:tr>
              <a:tr h="777875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4.Характерная приспособляемость к меняющимся условиям окружающей среды.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4. Не растут.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4.Высокая скорость размножения.</a:t>
                      </a:r>
                      <a:endParaRPr lang="ru-RU" sz="1600" dirty="0"/>
                    </a:p>
                  </a:txBody>
                  <a:tcPr/>
                </a:tc>
              </a:tr>
              <a:tr h="777875"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5.Нет обмена веществ.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5.Носитель наследственной информации или ДНК, или РНК.</a:t>
                      </a:r>
                      <a:endParaRPr lang="ru-RU" sz="1600" dirty="0"/>
                    </a:p>
                  </a:txBody>
                  <a:tcPr/>
                </a:tc>
              </a:tr>
              <a:tr h="777875"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6.Не</a:t>
                      </a:r>
                      <a:r>
                        <a:rPr lang="ru-RU" sz="1600" baseline="0" dirty="0" smtClean="0"/>
                        <a:t> имеют клеточного строения.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/>
              <a:t>Вирусные инфекции</a:t>
            </a:r>
            <a:endParaRPr lang="ru-RU" sz="4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439472" cy="5224464"/>
          </a:xfrm>
        </p:spPr>
        <p:txBody>
          <a:bodyPr>
            <a:normAutofit/>
          </a:bodyPr>
          <a:lstStyle/>
          <a:p>
            <a:pPr lvl="0" fontAlgn="t"/>
            <a:r>
              <a:rPr lang="ru-RU" sz="3200" b="1" i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2"/>
              </a:rPr>
              <a:t>Герпетические</a:t>
            </a:r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2"/>
              </a:rPr>
              <a:t> инфекции</a:t>
            </a:r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</a:p>
          <a:p>
            <a:pPr lvl="0" fontAlgn="t"/>
            <a:r>
              <a:rPr lang="ru-RU" sz="3200" b="1" i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3"/>
              </a:rPr>
              <a:t>Цитомегаловирусная</a:t>
            </a:r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3"/>
              </a:rPr>
              <a:t> инфекция</a:t>
            </a:r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</a:p>
          <a:p>
            <a:pPr lvl="0" fontAlgn="t"/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4"/>
              </a:rPr>
              <a:t>Хронические воспалительные гинекологические заболевания</a:t>
            </a:r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</a:p>
          <a:p>
            <a:pPr lvl="0" fontAlgn="t"/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5"/>
              </a:rPr>
              <a:t>Половые инфекции</a:t>
            </a:r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</a:p>
          <a:p>
            <a:pPr lvl="0" fontAlgn="t"/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6"/>
              </a:rPr>
              <a:t>Болезни органов дыхания</a:t>
            </a:r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</a:p>
          <a:p>
            <a:pPr lvl="0" fontAlgn="t"/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7"/>
              </a:rPr>
              <a:t>Гепатиты</a:t>
            </a:r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</a:p>
          <a:p>
            <a:pPr lvl="0" fontAlgn="t"/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8"/>
              </a:rPr>
              <a:t>Заболевания суставов</a:t>
            </a:r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</a:p>
          <a:p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hlinkClick r:id="rId9"/>
              </a:rPr>
              <a:t>Нейровирусные инфекции</a:t>
            </a:r>
            <a:r>
              <a:rPr lang="ru-RU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endParaRPr lang="ru-RU" sz="3200" b="1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"/>
            <a:ext cx="7239000" cy="1340768"/>
          </a:xfrm>
        </p:spPr>
        <p:txBody>
          <a:bodyPr>
            <a:noAutofit/>
          </a:bodyPr>
          <a:lstStyle/>
          <a:p>
            <a:r>
              <a:rPr lang="ru-RU" sz="9600" dirty="0" smtClean="0"/>
              <a:t>оспа</a:t>
            </a:r>
            <a:endParaRPr lang="ru-RU" sz="9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412776"/>
            <a:ext cx="9144000" cy="5445224"/>
          </a:xfrm>
        </p:spPr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те времена, когда человечество еще и понятия не имело о вирусах, страшные заболевания, вызванные ими, заставляли искать пути избавления от этих болезней. Ярким примером тому является борьба с оспой.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Оспа - одно из древнейших заболеваний. В прошлом она была самой распространенной и самой опасной болезнью.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Описание оспы нашли в египетском папирусе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Аменофиса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I, составленного еще за 4 тысячи лет до нашей эры.                                                                                                               В конечном итоге этот древнейший бич человечества был сломлен наукой. Сейчас эпидемии оспы прекратились. 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Дженнер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первым доказал, что путем вакцинации можно подавить распространение инфекционных болезней и изгнать их с лица Земли. При этом он не имел никакого представления о природе самого возбудителя болезни! Его вели лишь гениальная интуиция и талант наблюдательного исследователя.</a:t>
            </a:r>
          </a:p>
          <a:p>
            <a:endParaRPr lang="ru-RU" sz="1600" dirty="0" smtClean="0"/>
          </a:p>
          <a:p>
            <a:endParaRPr lang="ru-RU" sz="16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http://schools.keldysh.ru/school1413/bio/vilegzh/pict7.jpg"/>
          <p:cNvPicPr/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915816" y="4797152"/>
            <a:ext cx="1691680" cy="20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323528" y="-45719"/>
            <a:ext cx="72390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ru-RU" sz="18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Возбудитель оспы - крупный (300-350 нанометров), сложно устроенный ДНК-содержащий вирус, размножающийся в цитоплазме клеток. </a:t>
            </a:r>
          </a:p>
          <a:p>
            <a:r>
              <a:rPr lang="ru-RU" sz="18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Вирусы оспы проникают в организм человека через слизистую оболочку дыхательных путей и кожные покровы и локализуются в лимфатических узлах. Размножившись там, они попадают в кровь. Вторичная репродукция (размножение) происходит в лимфоидной ткани и сопровождается клиническими проявлениями заболевания: высокой температурой, головной болью, потерей сознания.  </a:t>
            </a:r>
          </a:p>
          <a:p>
            <a:r>
              <a:rPr lang="ru-RU" sz="18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переболевших оспой людей вырабатывается пожизненный иммунитет. Искусственная иммунизация с последующей ревакцинацией тоже дает стойкий иммунитет.</a:t>
            </a:r>
          </a:p>
          <a:p>
            <a:endParaRPr lang="ru-RU" dirty="0"/>
          </a:p>
        </p:txBody>
      </p:sp>
      <p:pic>
        <p:nvPicPr>
          <p:cNvPr id="4" name="Рисунок 3" descr="pict1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212976"/>
            <a:ext cx="288032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pict1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212976"/>
            <a:ext cx="295232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"/>
            <a:ext cx="7239000" cy="1340768"/>
          </a:xfrm>
        </p:spPr>
        <p:txBody>
          <a:bodyPr>
            <a:noAutofit/>
          </a:bodyPr>
          <a:lstStyle/>
          <a:p>
            <a:r>
              <a:rPr lang="ru-RU" sz="9600" dirty="0" smtClean="0"/>
              <a:t>грипп</a:t>
            </a:r>
            <a:endParaRPr lang="ru-RU" sz="9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412776"/>
            <a:ext cx="9467528" cy="5445224"/>
          </a:xfrm>
        </p:spPr>
        <p:txBody>
          <a:bodyPr/>
          <a:lstStyle/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Грипп, по нашим понятиям, - не столь уж и тяжелое заболевание, но он остается "королем" эпидемий. 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Борьба с этим коварным заболеванием ведется широчайшим фронтом на протяжении долгих лет.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Каждая большая эпидемия гриппа вызывается новым его вариантом, новой разновидностью. Каждый раз вирус гриппа выступает в другой одежде. И это не образное сравнение, не метафора. Действительно, вирусы гриппа часто меняют свою одежду.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Внутренняя часть вируса гриппа - нуклеотид (или сердцевина) содержит однонитчатую РНК, заключенную в белковый футляр. 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 гриппа был открыт в 1933 году. Выделенные тогда вирионы до сих пор сохраняются в лабораториях и их обозначают символом H</a:t>
            </a:r>
            <a:r>
              <a:rPr lang="ru-RU" sz="1600" b="1" i="1" baseline="-25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ru-RU" sz="1600" b="1" i="1" baseline="-25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(гемагглютинин H</a:t>
            </a:r>
            <a:r>
              <a:rPr lang="ru-RU" sz="1600" b="1" i="1" baseline="-25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нейраминидаза N</a:t>
            </a:r>
            <a:r>
              <a:rPr lang="ru-RU" sz="1600" b="1" i="1" baseline="-25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  <a:p>
            <a:endParaRPr lang="ru-RU" dirty="0"/>
          </a:p>
        </p:txBody>
      </p:sp>
      <p:pic>
        <p:nvPicPr>
          <p:cNvPr id="4" name="Рисунок 3" descr="pict2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4725144"/>
            <a:ext cx="23812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9512" y="4869160"/>
            <a:ext cx="60121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Вирусы гриппа поражают не только человека, но и   животных. Да и открыты они были сначала у животных, а уж потом у человека.  </a:t>
            </a:r>
            <a:endParaRPr lang="ru-RU" sz="1600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395536" y="-22860"/>
            <a:ext cx="72390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Источником гриппозной инфекции служит больной человек. Обычно заражение передается воздушно-капельным путем при непосредственном контакте с больным (при разговоре, кашле, чиханье).</a:t>
            </a:r>
          </a:p>
          <a:p>
            <a:r>
              <a:rPr 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 гриппа, попадая на слизистую оболочку верхних дыхательных путей, внедряется в их эпителиальные клетки. Оттуда он проходит в кровь и вызывает явления интоксикации (отравления). В слизистой оболочке вирус вызывает гибель клеток. Это создает условия для активизации различных болезнетворных бактерий, локализующиеся в верхних дыхательных путях, а также для проникновения других микроорганизмов, вызывающих вторичную инфекцию - пневмонию, бронхит. Кроме того, вирус гриппа активирует хронические заболевания, например, туберкулез.</a:t>
            </a:r>
            <a:endParaRPr lang="ru-RU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http://schools.keldysh.ru/school1413/bio/vilegzh/pict22.jpg"/>
          <p:cNvPicPr/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0" y="4509120"/>
            <a:ext cx="2520280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"/>
            <a:ext cx="7239000" cy="1124744"/>
          </a:xfrm>
        </p:spPr>
        <p:txBody>
          <a:bodyPr>
            <a:noAutofit/>
          </a:bodyPr>
          <a:lstStyle/>
          <a:p>
            <a:r>
              <a:rPr lang="ru-RU" sz="9600" dirty="0" smtClean="0"/>
              <a:t>СПИД</a:t>
            </a:r>
            <a:endParaRPr lang="ru-RU" sz="9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052736"/>
            <a:ext cx="9144000" cy="5805264"/>
          </a:xfrm>
        </p:spPr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Синдром приобретенного иммунного дефицита (СПИД) - это сравнительно новое, но очень страшное инфекционное заболевание, возникшее перед человечеством в самом конце II тысячелетия. Не случайно его еще называют "чумой ХХ века".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СПИД ведущие специалисты определяют как "глобальный кризис здоровья", который по большому счету еще не контролируется медициной и от него умирает каждый заразившийся им человек. Средняя продолжительность жизни ВИЧ-инфицированного составляет 7-10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лет.Первые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заболевшие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СПИДом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люди были выявлены в 1981 году.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1991 году СПИД был зарегистрирован во всех странах мира, кроме Албании.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Чума ХХ века" вначале щадила нашу страну. Однако сейчас Россия вышла на одно из первых мест в мире по темпам увеличения числа ВИЧ-инфицированных.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Возбудитель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СПИДа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вирус иммунодефицита человека (ВИЧ). ВИЧ характеризуется крайней изменчивостью - она в 30 -100, а по некоторым данным и в миллион раз выше, чем у вируса гриппа. </a:t>
            </a:r>
          </a:p>
          <a:p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Источником ВИЧ-заражения служит человек, пораженный этим вирусом. Обычно вирус </a:t>
            </a:r>
            <a:r>
              <a:rPr lang="ru-RU" sz="16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СПИДа</a:t>
            </a: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передается:</a:t>
            </a:r>
            <a:b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с кровью,</a:t>
            </a:r>
            <a:b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при половом контакте,</a:t>
            </a:r>
            <a:b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в 50% случаев плоду в утробе зараженной матери.</a:t>
            </a:r>
          </a:p>
          <a:p>
            <a:endParaRPr lang="ru-RU" sz="1400" dirty="0"/>
          </a:p>
        </p:txBody>
      </p:sp>
      <p:pic>
        <p:nvPicPr>
          <p:cNvPr id="4" name="Рисунок 3" descr="pict1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5013176"/>
            <a:ext cx="1619672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800" dirty="0" smtClean="0"/>
              <a:t>Заключение </a:t>
            </a:r>
            <a:endParaRPr lang="ru-RU" sz="8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556792"/>
            <a:ext cx="9144000" cy="5301208"/>
          </a:xfrm>
        </p:spPr>
        <p:txBody>
          <a:bodyPr/>
          <a:lstStyle/>
          <a:p>
            <a:r>
              <a:rPr lang="ru-RU" dirty="0" smtClean="0"/>
              <a:t>На основании всего сказанного можно сделать вывод о том, что вирусы хотя и не имеют клеточного строения, относятся к живым организмам. В связи с этим всё живое делится на две империи – </a:t>
            </a:r>
            <a:r>
              <a:rPr lang="ru-RU" dirty="0" err="1" smtClean="0"/>
              <a:t>доклеточных</a:t>
            </a:r>
            <a:r>
              <a:rPr lang="ru-RU" dirty="0" smtClean="0"/>
              <a:t> ,которая объединяет вирусы и бактериофаги, и клеточных ( царства растений, животных, грибов  и прокариот).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333</TotalTime>
  <Words>1400</Words>
  <Application>Microsoft Office PowerPoint</Application>
  <PresentationFormat>Экран (4:3)</PresentationFormat>
  <Paragraphs>106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Яркая</vt:lpstr>
      <vt:lpstr>КГОКУ « Школа интернат для детей сирот и детей оставшихся без попечения родителей» с. Покровка</vt:lpstr>
      <vt:lpstr>Цели :сформировать у учащихся знания о специфической форме жизни – вирусах, о чертах строения этих форм жизни, особенности их размножения, научном и практическом значении.</vt:lpstr>
      <vt:lpstr>История открытия вирусов</vt:lpstr>
      <vt:lpstr>Вирус</vt:lpstr>
      <vt:lpstr>Что такое вирусы</vt:lpstr>
      <vt:lpstr>Схематичное изображение расположения капсомеров в капсиде вирусов</vt:lpstr>
      <vt:lpstr>Строение и классификация вирусов </vt:lpstr>
      <vt:lpstr> </vt:lpstr>
      <vt:lpstr>Характерные особенности вирусов</vt:lpstr>
      <vt:lpstr>Вирусные инфекции</vt:lpstr>
      <vt:lpstr>оспа</vt:lpstr>
      <vt:lpstr>Слайд 12</vt:lpstr>
      <vt:lpstr>грипп</vt:lpstr>
      <vt:lpstr>Слайд 14</vt:lpstr>
      <vt:lpstr>СПИД</vt:lpstr>
      <vt:lpstr>Заключение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общеобразовательное учреждение «Покровская средняя общеобразовательная школа»</dc:title>
  <dc:creator>WORK</dc:creator>
  <cp:lastModifiedBy>катюха</cp:lastModifiedBy>
  <cp:revision>35</cp:revision>
  <dcterms:created xsi:type="dcterms:W3CDTF">2011-04-25T05:53:11Z</dcterms:created>
  <dcterms:modified xsi:type="dcterms:W3CDTF">2013-01-27T11:27:28Z</dcterms:modified>
</cp:coreProperties>
</file>