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2" r:id="rId6"/>
    <p:sldId id="265" r:id="rId7"/>
    <p:sldId id="268" r:id="rId8"/>
    <p:sldId id="26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AFC86A-E282-40FB-9F49-6429EB058786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7A079E-87C4-48FD-B7DF-A55B92B44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02D98-FC3D-4DC9-875B-AA7B1964C4FC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3C305-04E9-436B-9F6B-04FEF47A0C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7E28A-6D8D-4353-9891-9E18F432BBCB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5DEE7-1F34-4F93-8F04-51348584C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D2AAB-BBC8-4B04-A39E-B1AED4D4C1A0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20806-CCE8-453E-8743-BF4B7CA11D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DE87-0026-4BE9-BDB5-84D5D2A05771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3C5B9-6FFD-4BA4-B31A-583F866035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BC8C6-2B41-4EBC-8D93-CE5CABA29A35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C8DA4-DDA8-453B-8BCD-6291C48ED0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E0FFA-21A4-4C3B-AF4D-B484BDE7249D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2C1F5-D3F7-4C8D-BABF-7173171CA2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E179F-1E0E-468B-B4A5-D678379AF035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F2950-51AA-4788-9E96-4A5C41EBE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0A81E-9E22-4EE5-AD00-B6B9328C89FE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91657-312E-4BBF-8401-4CF6601F8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DB278-250F-4BE8-A189-CB1B7AB9388F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5739B-C7E0-4CA9-8E55-53DF5C3253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C3AE3-D0E1-432C-B378-62121CC63E3A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5EE0B-6649-40DB-B589-F51DCA84F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3C726-FC08-4BBA-970E-1164537D0BBC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51F5B-AF91-4CC6-A144-D7C0655D5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592FF1-5654-4435-A6A4-54766ACBC436}" type="datetime1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86E9E8-263E-49B9-ADDE-4FD614D52D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1713" y="0"/>
            <a:ext cx="5637212" cy="882650"/>
          </a:xfrm>
        </p:spPr>
        <p:txBody>
          <a:bodyPr/>
          <a:lstStyle/>
          <a:p>
            <a:pPr algn="r" eaLnBrk="1" hangingPunct="1"/>
            <a:fld id="{2DDDC090-58CD-4CEB-9E29-D9C290175C8B}" type="datetime2">
              <a:rPr lang="ru-RU" sz="2000" smtClean="0"/>
              <a:pPr algn="r" eaLnBrk="1" hangingPunct="1"/>
              <a:t>среда, 10 апреля 2013 г.</a:t>
            </a:fld>
            <a:endParaRPr lang="ru-RU" sz="200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492896"/>
            <a:ext cx="7175351" cy="1793167"/>
          </a:xfrm>
        </p:spPr>
        <p:txBody>
          <a:bodyPr/>
          <a:lstStyle/>
          <a:p>
            <a:pPr marL="18288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/>
              <a:t>Двоичная система счисления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105CE-CF94-4EDA-AE35-D9F6CFA8394B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95016" y="19419"/>
            <a:ext cx="515397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Системы счисления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9238" y="727075"/>
            <a:ext cx="864552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Системы счисления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– это определенные правила записи чисел и связанные с этими правилами способы выполнения вычислений.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Позиционная система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– значение цифры определяется её позицией в записи числа.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Позиционная система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763713" y="3035300"/>
            <a:ext cx="1728787" cy="17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219700" y="3035300"/>
            <a:ext cx="1655763" cy="17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323850" y="3284538"/>
            <a:ext cx="3168650" cy="576262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Десятичная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48263" y="3284538"/>
            <a:ext cx="3168650" cy="576262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Двоичная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1763713" y="3860800"/>
            <a:ext cx="144462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659563" y="3860800"/>
            <a:ext cx="144462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07950" y="4076700"/>
            <a:ext cx="4464050" cy="1873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Алфавит:</a:t>
            </a:r>
            <a:r>
              <a:rPr lang="ru-RU" dirty="0">
                <a:solidFill>
                  <a:schemeClr val="tx1"/>
                </a:solidFill>
              </a:rPr>
              <a:t> 0,1, 2, 3, 4, 5, 6, 7, 8, 9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Основание </a:t>
            </a:r>
            <a:r>
              <a:rPr lang="ru-RU" dirty="0">
                <a:solidFill>
                  <a:schemeClr val="tx1"/>
                </a:solidFill>
              </a:rPr>
              <a:t>(количество цифр): 10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473</a:t>
            </a:r>
            <a:r>
              <a:rPr lang="ru-RU" sz="2800" b="1" baseline="-25000" dirty="0">
                <a:solidFill>
                  <a:schemeClr val="tx1"/>
                </a:solidFill>
              </a:rPr>
              <a:t>10</a:t>
            </a:r>
            <a:r>
              <a:rPr lang="ru-RU" sz="2800" b="1" dirty="0">
                <a:solidFill>
                  <a:schemeClr val="tx1"/>
                </a:solidFill>
              </a:rPr>
              <a:t> =4*100+7*10+3*1=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=4*10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  <a:r>
              <a:rPr lang="ru-RU" sz="2800" b="1" dirty="0">
                <a:solidFill>
                  <a:schemeClr val="tx1"/>
                </a:solidFill>
              </a:rPr>
              <a:t>+7*10</a:t>
            </a:r>
            <a:r>
              <a:rPr lang="ru-RU" sz="2800" b="1" baseline="30000" dirty="0">
                <a:solidFill>
                  <a:schemeClr val="tx1"/>
                </a:solidFill>
              </a:rPr>
              <a:t>1</a:t>
            </a:r>
            <a:r>
              <a:rPr lang="ru-RU" sz="2800" b="1" dirty="0">
                <a:solidFill>
                  <a:schemeClr val="tx1"/>
                </a:solidFill>
              </a:rPr>
              <a:t>+3*10</a:t>
            </a:r>
            <a:r>
              <a:rPr lang="ru-RU" sz="2800" b="1" baseline="30000" dirty="0">
                <a:solidFill>
                  <a:schemeClr val="tx1"/>
                </a:solidFill>
              </a:rPr>
              <a:t>0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19663" y="4062413"/>
            <a:ext cx="4032250" cy="18875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Алфавит:</a:t>
            </a:r>
            <a:r>
              <a:rPr lang="ru-RU" dirty="0">
                <a:solidFill>
                  <a:schemeClr val="tx1"/>
                </a:solidFill>
              </a:rPr>
              <a:t> 0,1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Основание </a:t>
            </a:r>
            <a:r>
              <a:rPr lang="ru-RU" dirty="0">
                <a:solidFill>
                  <a:schemeClr val="tx1"/>
                </a:solidFill>
              </a:rPr>
              <a:t>(количество цифр): 2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101</a:t>
            </a:r>
            <a:r>
              <a:rPr lang="ru-RU" sz="2800" b="1" baseline="-25000" dirty="0">
                <a:solidFill>
                  <a:schemeClr val="tx1"/>
                </a:solidFill>
              </a:rPr>
              <a:t>2</a:t>
            </a:r>
            <a:r>
              <a:rPr lang="ru-RU" sz="2800" b="1" dirty="0">
                <a:solidFill>
                  <a:schemeClr val="tx1"/>
                </a:solidFill>
              </a:rPr>
              <a:t> =1*2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  <a:r>
              <a:rPr lang="ru-RU" sz="2800" b="1" dirty="0">
                <a:solidFill>
                  <a:schemeClr val="tx1"/>
                </a:solidFill>
              </a:rPr>
              <a:t>+0*2</a:t>
            </a:r>
            <a:r>
              <a:rPr lang="ru-RU" sz="2800" b="1" baseline="30000" dirty="0">
                <a:solidFill>
                  <a:schemeClr val="tx1"/>
                </a:solidFill>
              </a:rPr>
              <a:t>1</a:t>
            </a:r>
            <a:r>
              <a:rPr lang="ru-RU" sz="2800" b="1" dirty="0">
                <a:solidFill>
                  <a:schemeClr val="tx1"/>
                </a:solidFill>
              </a:rPr>
              <a:t>+1*2</a:t>
            </a:r>
            <a:r>
              <a:rPr lang="ru-RU" sz="2800" b="1" baseline="30000" dirty="0">
                <a:solidFill>
                  <a:schemeClr val="tx1"/>
                </a:solidFill>
              </a:rPr>
              <a:t>0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39975" y="6192838"/>
            <a:ext cx="5040313" cy="476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Развернутая форма записи числа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 flipH="1" flipV="1">
            <a:off x="2771775" y="5949950"/>
            <a:ext cx="576263" cy="242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5795963" y="5949950"/>
            <a:ext cx="576262" cy="242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9" grpId="0" animBg="1"/>
      <p:bldP spid="10" grpId="0" animBg="1"/>
      <p:bldP spid="12" grpId="0" animBg="1"/>
      <p:bldP spid="13" grpId="0" animBg="1"/>
      <p:bldP spid="14" grpId="0" build="p" animBg="1"/>
      <p:bldP spid="15" grpId="0" build="p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4A6DB-B05F-4EC0-BE7C-31763B3ABEC2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804" y="-31328"/>
            <a:ext cx="384111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Задание 1: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752475"/>
            <a:ext cx="1331913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5 789 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36513" y="1538288"/>
            <a:ext cx="1512888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51,89 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925" y="3068638"/>
            <a:ext cx="172878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32 478 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25" y="3841750"/>
            <a:ext cx="172878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26, 378 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76375" y="3068638"/>
            <a:ext cx="71151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3*10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4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+2*10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+4*10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2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+7*10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+8*10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0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28775" y="3841750"/>
            <a:ext cx="71151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2*10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+6*10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0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+3*10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-1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+7*10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-2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+8*10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-3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63638" y="746125"/>
            <a:ext cx="4157662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5*1000+7*100+8*10+9*1=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19688" y="769938"/>
            <a:ext cx="4024312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+7*10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2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+8*10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+9*10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0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59350" y="1557338"/>
            <a:ext cx="4221163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+1*10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0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+8*10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-1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+9*10</a:t>
            </a:r>
            <a:r>
              <a:rPr lang="ru-R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-2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73163" y="1557338"/>
            <a:ext cx="397510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5*10+1*1+8*0,1+9*0,01=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6FB53-DFE2-4AC4-9158-49D20066C3DD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606577" y="19419"/>
            <a:ext cx="393088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Перевод чисел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23850" y="765175"/>
            <a:ext cx="1217613" cy="461963"/>
          </a:xfrm>
          <a:prstGeom prst="rect">
            <a:avLst/>
          </a:prstGeom>
          <a:solidFill>
            <a:srgbClr val="DDDDDD"/>
          </a:solidFill>
          <a:ln>
            <a:noFill/>
          </a:ln>
          <a:effectLst>
            <a:outerShdw dist="53882" dir="2700000" algn="ctr" rotWithShape="0">
              <a:schemeClr val="tx2"/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</a:rPr>
              <a:t>10 </a:t>
            </a:r>
            <a:r>
              <a:rPr lang="ru-RU" sz="2400" b="1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  <a:sym typeface="Symbol" pitchFamily="18" charset="2"/>
              </a:rPr>
              <a:t> </a:t>
            </a:r>
            <a:r>
              <a:rPr lang="ru-RU" sz="2400" b="1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268538" y="8382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19</a:t>
            </a:r>
          </a:p>
        </p:txBody>
      </p: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2268538" y="838200"/>
            <a:ext cx="1295400" cy="1177925"/>
            <a:chOff x="1429" y="1344"/>
            <a:chExt cx="816" cy="742"/>
          </a:xfrm>
        </p:grpSpPr>
        <p:grpSp>
          <p:nvGrpSpPr>
            <p:cNvPr id="16428" name="Group 15"/>
            <p:cNvGrpSpPr>
              <a:grpSpLocks/>
            </p:cNvGrpSpPr>
            <p:nvPr/>
          </p:nvGrpSpPr>
          <p:grpSpPr bwMode="auto">
            <a:xfrm>
              <a:off x="1791" y="1344"/>
              <a:ext cx="454" cy="499"/>
              <a:chOff x="1791" y="1344"/>
              <a:chExt cx="454" cy="499"/>
            </a:xfrm>
          </p:grpSpPr>
          <p:grpSp>
            <p:nvGrpSpPr>
              <p:cNvPr id="16433" name="Group 13"/>
              <p:cNvGrpSpPr>
                <a:grpSpLocks/>
              </p:cNvGrpSpPr>
              <p:nvPr/>
            </p:nvGrpSpPr>
            <p:grpSpPr bwMode="auto">
              <a:xfrm>
                <a:off x="1791" y="1389"/>
                <a:ext cx="454" cy="454"/>
                <a:chOff x="1791" y="1389"/>
                <a:chExt cx="454" cy="454"/>
              </a:xfrm>
            </p:grpSpPr>
            <p:sp>
              <p:nvSpPr>
                <p:cNvPr id="16435" name="Line 10"/>
                <p:cNvSpPr>
                  <a:spLocks noChangeShapeType="1"/>
                </p:cNvSpPr>
                <p:nvPr/>
              </p:nvSpPr>
              <p:spPr bwMode="auto">
                <a:xfrm>
                  <a:off x="1791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36" name="Line 11"/>
                <p:cNvSpPr>
                  <a:spLocks noChangeShapeType="1"/>
                </p:cNvSpPr>
                <p:nvPr/>
              </p:nvSpPr>
              <p:spPr bwMode="auto">
                <a:xfrm rot="-5400000">
                  <a:off x="2018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434" name="Rectangle 12"/>
              <p:cNvSpPr>
                <a:spLocks noChangeArrowheads="1"/>
              </p:cNvSpPr>
              <p:nvPr/>
            </p:nvSpPr>
            <p:spPr bwMode="auto">
              <a:xfrm>
                <a:off x="1837" y="1344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2</a:t>
                </a:r>
              </a:p>
            </p:txBody>
          </p:sp>
        </p:grpSp>
        <p:sp>
          <p:nvSpPr>
            <p:cNvPr id="16429" name="Rectangle 14"/>
            <p:cNvSpPr>
              <a:spLocks noChangeArrowheads="1"/>
            </p:cNvSpPr>
            <p:nvPr/>
          </p:nvSpPr>
          <p:spPr bwMode="auto">
            <a:xfrm>
              <a:off x="1837" y="161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9</a:t>
              </a:r>
            </a:p>
          </p:txBody>
        </p:sp>
        <p:sp>
          <p:nvSpPr>
            <p:cNvPr id="16430" name="Rectangle 16"/>
            <p:cNvSpPr>
              <a:spLocks noChangeArrowheads="1"/>
            </p:cNvSpPr>
            <p:nvPr/>
          </p:nvSpPr>
          <p:spPr bwMode="auto">
            <a:xfrm>
              <a:off x="1429" y="1525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18</a:t>
              </a:r>
            </a:p>
          </p:txBody>
        </p:sp>
        <p:sp>
          <p:nvSpPr>
            <p:cNvPr id="16431" name="Line 17"/>
            <p:cNvSpPr>
              <a:spLocks noChangeShapeType="1"/>
            </p:cNvSpPr>
            <p:nvPr/>
          </p:nvSpPr>
          <p:spPr bwMode="auto">
            <a:xfrm>
              <a:off x="1474" y="1797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32" name="Rectangle 18"/>
            <p:cNvSpPr>
              <a:spLocks noChangeArrowheads="1"/>
            </p:cNvSpPr>
            <p:nvPr/>
          </p:nvSpPr>
          <p:spPr bwMode="auto">
            <a:xfrm>
              <a:off x="1519" y="1842"/>
              <a:ext cx="175" cy="24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54000" tIns="10800" rIns="54000" bIns="10800">
              <a:spAutoFit/>
            </a:bodyPr>
            <a:lstStyle/>
            <a:p>
              <a:r>
                <a:rPr lang="ru-RU" sz="2400"/>
                <a:t>1</a:t>
              </a:r>
            </a:p>
          </p:txBody>
        </p: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2843213" y="1270000"/>
            <a:ext cx="1295400" cy="1177925"/>
            <a:chOff x="1429" y="1344"/>
            <a:chExt cx="816" cy="742"/>
          </a:xfrm>
        </p:grpSpPr>
        <p:grpSp>
          <p:nvGrpSpPr>
            <p:cNvPr id="16419" name="Group 21"/>
            <p:cNvGrpSpPr>
              <a:grpSpLocks/>
            </p:cNvGrpSpPr>
            <p:nvPr/>
          </p:nvGrpSpPr>
          <p:grpSpPr bwMode="auto">
            <a:xfrm>
              <a:off x="1791" y="1344"/>
              <a:ext cx="454" cy="499"/>
              <a:chOff x="1791" y="1344"/>
              <a:chExt cx="454" cy="499"/>
            </a:xfrm>
          </p:grpSpPr>
          <p:grpSp>
            <p:nvGrpSpPr>
              <p:cNvPr id="16424" name="Group 22"/>
              <p:cNvGrpSpPr>
                <a:grpSpLocks/>
              </p:cNvGrpSpPr>
              <p:nvPr/>
            </p:nvGrpSpPr>
            <p:grpSpPr bwMode="auto">
              <a:xfrm>
                <a:off x="1791" y="1389"/>
                <a:ext cx="454" cy="454"/>
                <a:chOff x="1791" y="1389"/>
                <a:chExt cx="454" cy="454"/>
              </a:xfrm>
            </p:grpSpPr>
            <p:sp>
              <p:nvSpPr>
                <p:cNvPr id="16426" name="Line 23"/>
                <p:cNvSpPr>
                  <a:spLocks noChangeShapeType="1"/>
                </p:cNvSpPr>
                <p:nvPr/>
              </p:nvSpPr>
              <p:spPr bwMode="auto">
                <a:xfrm>
                  <a:off x="1791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27" name="Line 24"/>
                <p:cNvSpPr>
                  <a:spLocks noChangeShapeType="1"/>
                </p:cNvSpPr>
                <p:nvPr/>
              </p:nvSpPr>
              <p:spPr bwMode="auto">
                <a:xfrm rot="-5400000">
                  <a:off x="2018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425" name="Rectangle 25"/>
              <p:cNvSpPr>
                <a:spLocks noChangeArrowheads="1"/>
              </p:cNvSpPr>
              <p:nvPr/>
            </p:nvSpPr>
            <p:spPr bwMode="auto">
              <a:xfrm>
                <a:off x="1837" y="1344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2</a:t>
                </a:r>
              </a:p>
            </p:txBody>
          </p:sp>
        </p:grpSp>
        <p:sp>
          <p:nvSpPr>
            <p:cNvPr id="16420" name="Rectangle 26"/>
            <p:cNvSpPr>
              <a:spLocks noChangeArrowheads="1"/>
            </p:cNvSpPr>
            <p:nvPr/>
          </p:nvSpPr>
          <p:spPr bwMode="auto">
            <a:xfrm>
              <a:off x="1837" y="161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4</a:t>
              </a:r>
            </a:p>
          </p:txBody>
        </p:sp>
        <p:sp>
          <p:nvSpPr>
            <p:cNvPr id="16421" name="Rectangle 27"/>
            <p:cNvSpPr>
              <a:spLocks noChangeArrowheads="1"/>
            </p:cNvSpPr>
            <p:nvPr/>
          </p:nvSpPr>
          <p:spPr bwMode="auto">
            <a:xfrm>
              <a:off x="1429" y="1525"/>
              <a:ext cx="2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 8</a:t>
              </a:r>
            </a:p>
          </p:txBody>
        </p:sp>
        <p:sp>
          <p:nvSpPr>
            <p:cNvPr id="16422" name="Line 28"/>
            <p:cNvSpPr>
              <a:spLocks noChangeShapeType="1"/>
            </p:cNvSpPr>
            <p:nvPr/>
          </p:nvSpPr>
          <p:spPr bwMode="auto">
            <a:xfrm>
              <a:off x="1474" y="1797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23" name="Rectangle 29"/>
            <p:cNvSpPr>
              <a:spLocks noChangeArrowheads="1"/>
            </p:cNvSpPr>
            <p:nvPr/>
          </p:nvSpPr>
          <p:spPr bwMode="auto">
            <a:xfrm>
              <a:off x="1519" y="1842"/>
              <a:ext cx="175" cy="24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54000" tIns="10800" rIns="54000" bIns="10800">
              <a:spAutoFit/>
            </a:bodyPr>
            <a:lstStyle/>
            <a:p>
              <a:r>
                <a:rPr lang="ru-RU" sz="2400"/>
                <a:t>1</a:t>
              </a:r>
            </a:p>
          </p:txBody>
        </p:sp>
      </p:grpSp>
      <p:grpSp>
        <p:nvGrpSpPr>
          <p:cNvPr id="27" name="Group 30"/>
          <p:cNvGrpSpPr>
            <a:grpSpLocks/>
          </p:cNvGrpSpPr>
          <p:nvPr/>
        </p:nvGrpSpPr>
        <p:grpSpPr bwMode="auto">
          <a:xfrm>
            <a:off x="3419475" y="1701800"/>
            <a:ext cx="1295400" cy="1177925"/>
            <a:chOff x="1429" y="1344"/>
            <a:chExt cx="816" cy="742"/>
          </a:xfrm>
        </p:grpSpPr>
        <p:grpSp>
          <p:nvGrpSpPr>
            <p:cNvPr id="16410" name="Group 31"/>
            <p:cNvGrpSpPr>
              <a:grpSpLocks/>
            </p:cNvGrpSpPr>
            <p:nvPr/>
          </p:nvGrpSpPr>
          <p:grpSpPr bwMode="auto">
            <a:xfrm>
              <a:off x="1791" y="1344"/>
              <a:ext cx="454" cy="499"/>
              <a:chOff x="1791" y="1344"/>
              <a:chExt cx="454" cy="499"/>
            </a:xfrm>
          </p:grpSpPr>
          <p:grpSp>
            <p:nvGrpSpPr>
              <p:cNvPr id="16415" name="Group 32"/>
              <p:cNvGrpSpPr>
                <a:grpSpLocks/>
              </p:cNvGrpSpPr>
              <p:nvPr/>
            </p:nvGrpSpPr>
            <p:grpSpPr bwMode="auto">
              <a:xfrm>
                <a:off x="1791" y="1389"/>
                <a:ext cx="454" cy="454"/>
                <a:chOff x="1791" y="1389"/>
                <a:chExt cx="454" cy="454"/>
              </a:xfrm>
            </p:grpSpPr>
            <p:sp>
              <p:nvSpPr>
                <p:cNvPr id="16417" name="Line 33"/>
                <p:cNvSpPr>
                  <a:spLocks noChangeShapeType="1"/>
                </p:cNvSpPr>
                <p:nvPr/>
              </p:nvSpPr>
              <p:spPr bwMode="auto">
                <a:xfrm>
                  <a:off x="1791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8" name="Line 34"/>
                <p:cNvSpPr>
                  <a:spLocks noChangeShapeType="1"/>
                </p:cNvSpPr>
                <p:nvPr/>
              </p:nvSpPr>
              <p:spPr bwMode="auto">
                <a:xfrm rot="-5400000">
                  <a:off x="2018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416" name="Rectangle 35"/>
              <p:cNvSpPr>
                <a:spLocks noChangeArrowheads="1"/>
              </p:cNvSpPr>
              <p:nvPr/>
            </p:nvSpPr>
            <p:spPr bwMode="auto">
              <a:xfrm>
                <a:off x="1837" y="1344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2</a:t>
                </a:r>
              </a:p>
            </p:txBody>
          </p:sp>
        </p:grpSp>
        <p:sp>
          <p:nvSpPr>
            <p:cNvPr id="16411" name="Rectangle 36"/>
            <p:cNvSpPr>
              <a:spLocks noChangeArrowheads="1"/>
            </p:cNvSpPr>
            <p:nvPr/>
          </p:nvSpPr>
          <p:spPr bwMode="auto">
            <a:xfrm>
              <a:off x="1837" y="161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2</a:t>
              </a:r>
            </a:p>
          </p:txBody>
        </p:sp>
        <p:sp>
          <p:nvSpPr>
            <p:cNvPr id="16412" name="Rectangle 37"/>
            <p:cNvSpPr>
              <a:spLocks noChangeArrowheads="1"/>
            </p:cNvSpPr>
            <p:nvPr/>
          </p:nvSpPr>
          <p:spPr bwMode="auto">
            <a:xfrm>
              <a:off x="1429" y="1525"/>
              <a:ext cx="2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 4</a:t>
              </a:r>
            </a:p>
          </p:txBody>
        </p:sp>
        <p:sp>
          <p:nvSpPr>
            <p:cNvPr id="16413" name="Line 38"/>
            <p:cNvSpPr>
              <a:spLocks noChangeShapeType="1"/>
            </p:cNvSpPr>
            <p:nvPr/>
          </p:nvSpPr>
          <p:spPr bwMode="auto">
            <a:xfrm>
              <a:off x="1474" y="1797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4" name="Rectangle 39"/>
            <p:cNvSpPr>
              <a:spLocks noChangeArrowheads="1"/>
            </p:cNvSpPr>
            <p:nvPr/>
          </p:nvSpPr>
          <p:spPr bwMode="auto">
            <a:xfrm>
              <a:off x="1519" y="1842"/>
              <a:ext cx="175" cy="24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54000" tIns="10800" rIns="54000" bIns="10800">
              <a:spAutoFit/>
            </a:bodyPr>
            <a:lstStyle/>
            <a:p>
              <a:r>
                <a:rPr lang="ru-RU" sz="2400"/>
                <a:t>0</a:t>
              </a:r>
            </a:p>
          </p:txBody>
        </p:sp>
      </p:grpSp>
      <p:grpSp>
        <p:nvGrpSpPr>
          <p:cNvPr id="37" name="Group 40"/>
          <p:cNvGrpSpPr>
            <a:grpSpLocks/>
          </p:cNvGrpSpPr>
          <p:nvPr/>
        </p:nvGrpSpPr>
        <p:grpSpPr bwMode="auto">
          <a:xfrm>
            <a:off x="3995738" y="2133600"/>
            <a:ext cx="1295400" cy="1177925"/>
            <a:chOff x="1429" y="1344"/>
            <a:chExt cx="816" cy="742"/>
          </a:xfrm>
        </p:grpSpPr>
        <p:grpSp>
          <p:nvGrpSpPr>
            <p:cNvPr id="16402" name="Group 41"/>
            <p:cNvGrpSpPr>
              <a:grpSpLocks/>
            </p:cNvGrpSpPr>
            <p:nvPr/>
          </p:nvGrpSpPr>
          <p:grpSpPr bwMode="auto">
            <a:xfrm>
              <a:off x="1791" y="1344"/>
              <a:ext cx="454" cy="499"/>
              <a:chOff x="1791" y="1344"/>
              <a:chExt cx="454" cy="499"/>
            </a:xfrm>
          </p:grpSpPr>
          <p:grpSp>
            <p:nvGrpSpPr>
              <p:cNvPr id="16406" name="Group 42"/>
              <p:cNvGrpSpPr>
                <a:grpSpLocks/>
              </p:cNvGrpSpPr>
              <p:nvPr/>
            </p:nvGrpSpPr>
            <p:grpSpPr bwMode="auto">
              <a:xfrm>
                <a:off x="1791" y="1389"/>
                <a:ext cx="454" cy="454"/>
                <a:chOff x="1791" y="1389"/>
                <a:chExt cx="454" cy="454"/>
              </a:xfrm>
            </p:grpSpPr>
            <p:sp>
              <p:nvSpPr>
                <p:cNvPr id="16408" name="Line 43"/>
                <p:cNvSpPr>
                  <a:spLocks noChangeShapeType="1"/>
                </p:cNvSpPr>
                <p:nvPr/>
              </p:nvSpPr>
              <p:spPr bwMode="auto">
                <a:xfrm>
                  <a:off x="1791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09" name="Line 44"/>
                <p:cNvSpPr>
                  <a:spLocks noChangeShapeType="1"/>
                </p:cNvSpPr>
                <p:nvPr/>
              </p:nvSpPr>
              <p:spPr bwMode="auto">
                <a:xfrm rot="-5400000">
                  <a:off x="2018" y="1389"/>
                  <a:ext cx="0" cy="45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407" name="Rectangle 45"/>
              <p:cNvSpPr>
                <a:spLocks noChangeArrowheads="1"/>
              </p:cNvSpPr>
              <p:nvPr/>
            </p:nvSpPr>
            <p:spPr bwMode="auto">
              <a:xfrm>
                <a:off x="1837" y="1344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2</a:t>
                </a:r>
              </a:p>
            </p:txBody>
          </p:sp>
        </p:grpSp>
        <p:sp>
          <p:nvSpPr>
            <p:cNvPr id="16403" name="Rectangle 47"/>
            <p:cNvSpPr>
              <a:spLocks noChangeArrowheads="1"/>
            </p:cNvSpPr>
            <p:nvPr/>
          </p:nvSpPr>
          <p:spPr bwMode="auto">
            <a:xfrm>
              <a:off x="1429" y="1525"/>
              <a:ext cx="2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 2</a:t>
              </a:r>
            </a:p>
          </p:txBody>
        </p:sp>
        <p:sp>
          <p:nvSpPr>
            <p:cNvPr id="16404" name="Line 48"/>
            <p:cNvSpPr>
              <a:spLocks noChangeShapeType="1"/>
            </p:cNvSpPr>
            <p:nvPr/>
          </p:nvSpPr>
          <p:spPr bwMode="auto">
            <a:xfrm>
              <a:off x="1474" y="1797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5" name="Rectangle 49"/>
            <p:cNvSpPr>
              <a:spLocks noChangeArrowheads="1"/>
            </p:cNvSpPr>
            <p:nvPr/>
          </p:nvSpPr>
          <p:spPr bwMode="auto">
            <a:xfrm>
              <a:off x="1519" y="1842"/>
              <a:ext cx="175" cy="24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54000" tIns="10800" rIns="54000" bIns="10800">
              <a:spAutoFit/>
            </a:bodyPr>
            <a:lstStyle/>
            <a:p>
              <a:r>
                <a:rPr lang="ru-RU" sz="2400"/>
                <a:t>0</a:t>
              </a:r>
            </a:p>
          </p:txBody>
        </p:sp>
      </p:grpSp>
      <p:sp>
        <p:nvSpPr>
          <p:cNvPr id="52" name="Rectangle 59"/>
          <p:cNvSpPr>
            <a:spLocks noChangeArrowheads="1"/>
          </p:cNvSpPr>
          <p:nvPr/>
        </p:nvSpPr>
        <p:spPr bwMode="auto">
          <a:xfrm>
            <a:off x="4714875" y="2636838"/>
            <a:ext cx="277813" cy="3873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54000" tIns="10800" rIns="54000" bIns="10800">
            <a:spAutoFit/>
          </a:bodyPr>
          <a:lstStyle/>
          <a:p>
            <a:r>
              <a:rPr lang="ru-RU" sz="2400"/>
              <a:t>1</a:t>
            </a:r>
          </a:p>
        </p:txBody>
      </p:sp>
      <p:sp>
        <p:nvSpPr>
          <p:cNvPr id="57" name="Rectangle 61"/>
          <p:cNvSpPr>
            <a:spLocks noChangeArrowheads="1"/>
          </p:cNvSpPr>
          <p:nvPr/>
        </p:nvSpPr>
        <p:spPr bwMode="auto">
          <a:xfrm>
            <a:off x="4964113" y="1066800"/>
            <a:ext cx="3673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 b="1"/>
              <a:t>19</a:t>
            </a:r>
            <a:r>
              <a:rPr lang="ru-RU" sz="3600" b="1" baseline="-25000"/>
              <a:t>10</a:t>
            </a:r>
            <a:r>
              <a:rPr lang="ru-RU" sz="3600" b="1"/>
              <a:t> = 10011</a:t>
            </a:r>
            <a:r>
              <a:rPr lang="ru-RU" sz="3600" b="1" baseline="-25000"/>
              <a:t>2</a:t>
            </a:r>
          </a:p>
        </p:txBody>
      </p:sp>
      <p:sp>
        <p:nvSpPr>
          <p:cNvPr id="61" name="AutoShape 66"/>
          <p:cNvSpPr>
            <a:spLocks noChangeArrowheads="1"/>
          </p:cNvSpPr>
          <p:nvPr/>
        </p:nvSpPr>
        <p:spPr bwMode="auto">
          <a:xfrm rot="-3080023">
            <a:off x="2901951" y="1041400"/>
            <a:ext cx="360362" cy="3341687"/>
          </a:xfrm>
          <a:prstGeom prst="upArrow">
            <a:avLst>
              <a:gd name="adj1" fmla="val 50000"/>
              <a:gd name="adj2" fmla="val 16738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Rectangle 6"/>
          <p:cNvSpPr>
            <a:spLocks noChangeArrowheads="1"/>
          </p:cNvSpPr>
          <p:nvPr/>
        </p:nvSpPr>
        <p:spPr bwMode="auto">
          <a:xfrm>
            <a:off x="395288" y="3471863"/>
            <a:ext cx="1219200" cy="461962"/>
          </a:xfrm>
          <a:prstGeom prst="rect">
            <a:avLst/>
          </a:prstGeom>
          <a:solidFill>
            <a:srgbClr val="DDDDDD"/>
          </a:solidFill>
          <a:ln>
            <a:noFill/>
          </a:ln>
          <a:effectLst>
            <a:outerShdw dist="53882" dir="2700000" algn="ctr" rotWithShape="0">
              <a:schemeClr val="tx2"/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</a:rPr>
              <a:t>2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  <a:sym typeface="Symbol" pitchFamily="18" charset="2"/>
              </a:rPr>
              <a:t>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</a:rPr>
              <a:t>10</a:t>
            </a:r>
          </a:p>
        </p:txBody>
      </p:sp>
      <p:sp>
        <p:nvSpPr>
          <p:cNvPr id="59" name="Rectangle 60"/>
          <p:cNvSpPr>
            <a:spLocks noChangeArrowheads="1"/>
          </p:cNvSpPr>
          <p:nvPr/>
        </p:nvSpPr>
        <p:spPr bwMode="auto">
          <a:xfrm>
            <a:off x="827088" y="4254500"/>
            <a:ext cx="1736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    101</a:t>
            </a:r>
            <a:r>
              <a:rPr lang="ru-RU" sz="3600" b="1" baseline="-25000"/>
              <a:t>2</a:t>
            </a:r>
          </a:p>
        </p:txBody>
      </p:sp>
      <p:sp>
        <p:nvSpPr>
          <p:cNvPr id="60" name="Rectangle 61"/>
          <p:cNvSpPr>
            <a:spLocks noChangeArrowheads="1"/>
          </p:cNvSpPr>
          <p:nvPr/>
        </p:nvSpPr>
        <p:spPr bwMode="auto">
          <a:xfrm>
            <a:off x="1477963" y="3967163"/>
            <a:ext cx="862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C00000"/>
                </a:solidFill>
              </a:rPr>
              <a:t>2 1 0</a:t>
            </a:r>
            <a:endParaRPr lang="ru-RU" sz="2400" baseline="-25000">
              <a:solidFill>
                <a:srgbClr val="C00000"/>
              </a:solidFill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2339975" y="3967163"/>
            <a:ext cx="1177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</a:rPr>
              <a:t>разряды</a:t>
            </a: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2484438" y="4254500"/>
            <a:ext cx="4140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= 1</a:t>
            </a:r>
            <a:r>
              <a:rPr lang="en-US" sz="3600" b="1"/>
              <a:t>·</a:t>
            </a:r>
            <a:r>
              <a:rPr lang="ru-RU" sz="3600" b="1">
                <a:solidFill>
                  <a:srgbClr val="FF0000"/>
                </a:solidFill>
              </a:rPr>
              <a:t>2</a:t>
            </a:r>
            <a:r>
              <a:rPr lang="ru-RU" sz="3600" b="1" baseline="30000"/>
              <a:t>2 </a:t>
            </a:r>
            <a:r>
              <a:rPr lang="ru-RU" sz="3600" b="1"/>
              <a:t>+</a:t>
            </a:r>
            <a:r>
              <a:rPr lang="ru-RU"/>
              <a:t> </a:t>
            </a:r>
            <a:r>
              <a:rPr lang="ru-RU" sz="3600" b="1"/>
              <a:t>0</a:t>
            </a:r>
            <a:r>
              <a:rPr lang="en-US" sz="3600" b="1"/>
              <a:t>·</a:t>
            </a:r>
            <a:r>
              <a:rPr lang="ru-RU" sz="3600" b="1">
                <a:solidFill>
                  <a:srgbClr val="FF0000"/>
                </a:solidFill>
              </a:rPr>
              <a:t>2</a:t>
            </a:r>
            <a:r>
              <a:rPr lang="ru-RU" sz="3600" b="1" baseline="30000"/>
              <a:t>1</a:t>
            </a:r>
            <a:r>
              <a:rPr lang="ru-RU"/>
              <a:t> </a:t>
            </a:r>
            <a:r>
              <a:rPr lang="ru-RU" sz="3600" b="1"/>
              <a:t>+</a:t>
            </a:r>
            <a:r>
              <a:rPr lang="ru-RU"/>
              <a:t> </a:t>
            </a:r>
            <a:r>
              <a:rPr lang="ru-RU" sz="3600" b="1"/>
              <a:t>1</a:t>
            </a:r>
            <a:r>
              <a:rPr lang="en-US" sz="3600" b="1"/>
              <a:t>·</a:t>
            </a:r>
            <a:r>
              <a:rPr lang="ru-RU" sz="3600" b="1">
                <a:solidFill>
                  <a:srgbClr val="FF0000"/>
                </a:solidFill>
              </a:rPr>
              <a:t>2</a:t>
            </a:r>
            <a:r>
              <a:rPr lang="ru-RU" sz="3600" b="1" baseline="30000"/>
              <a:t>0</a:t>
            </a:r>
            <a:endParaRPr lang="en-US" sz="3600" b="1" baseline="30000"/>
          </a:p>
          <a:p>
            <a:r>
              <a:rPr lang="ru-RU" sz="3600" b="1"/>
              <a:t>= 4 + 0 + 1 = 5</a:t>
            </a:r>
            <a:r>
              <a:rPr lang="ru-RU" sz="3600" b="1" baseline="-25000"/>
              <a:t>10</a:t>
            </a:r>
            <a:endParaRPr lang="en-US" sz="3600" b="1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6" grpId="0"/>
      <p:bldP spid="52" grpId="0" animBg="1"/>
      <p:bldP spid="57" grpId="0"/>
      <p:bldP spid="61" grpId="0" animBg="1"/>
      <p:bldP spid="58" grpId="0" animBg="1"/>
      <p:bldP spid="59" grpId="0"/>
      <p:bldP spid="60" grpId="0"/>
      <p:bldP spid="62" grpId="0"/>
      <p:bldP spid="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3AD66-FFF8-40A1-AC59-8F5B69161F90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-171400"/>
            <a:ext cx="35429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Примеры: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0825" y="752475"/>
            <a:ext cx="8713788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37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10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 = ?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2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825" y="1341438"/>
            <a:ext cx="8713788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37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10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 = 100101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2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88" y="2205038"/>
            <a:ext cx="8713787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11101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2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 = ?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10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950" y="2852738"/>
            <a:ext cx="1727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11101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2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 =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250" y="2862263"/>
            <a:ext cx="7524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1*2</a:t>
            </a:r>
            <a:r>
              <a:rPr lang="ru-RU" sz="28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4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+1*2</a:t>
            </a:r>
            <a:r>
              <a:rPr lang="ru-RU" sz="28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3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+1*2</a:t>
            </a:r>
            <a:r>
              <a:rPr lang="ru-RU" sz="28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2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+0*2</a:t>
            </a:r>
            <a:r>
              <a:rPr lang="ru-RU" sz="28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+1*2</a:t>
            </a:r>
            <a:r>
              <a:rPr lang="ru-RU" sz="2800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0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=16+8+4+1=29</a:t>
            </a:r>
            <a:r>
              <a:rPr lang="ru-RU" sz="2800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10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1AA4D-0F8E-4B6F-B441-BA659BBE35DD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9419"/>
            <a:ext cx="9144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Арифметика двоичных чисел</a:t>
            </a:r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242888" y="836613"/>
            <a:ext cx="1660525" cy="457200"/>
          </a:xfrm>
          <a:prstGeom prst="rect">
            <a:avLst/>
          </a:prstGeom>
          <a:solidFill>
            <a:srgbClr val="DDDDDD"/>
          </a:solidFill>
          <a:ln>
            <a:noFill/>
          </a:ln>
          <a:effectLst>
            <a:outerShdw dist="53882" dir="2700000" algn="ctr" rotWithShape="0">
              <a:schemeClr val="tx2"/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сложение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93675" y="1555750"/>
            <a:ext cx="3851275" cy="230505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tx2"/>
            </a:outerShdw>
          </a:effectLst>
        </p:spPr>
        <p:txBody>
          <a:bodyPr wrap="none"/>
          <a:lstStyle/>
          <a:p>
            <a:pPr algn="ctr">
              <a:spcBef>
                <a:spcPct val="20000"/>
              </a:spcBef>
            </a:pPr>
            <a:r>
              <a:rPr lang="ru-RU" sz="4000"/>
              <a:t>0+0=0  0+1=1</a:t>
            </a:r>
          </a:p>
          <a:p>
            <a:pPr algn="ctr">
              <a:spcBef>
                <a:spcPct val="20000"/>
              </a:spcBef>
            </a:pPr>
            <a:r>
              <a:rPr lang="ru-RU" sz="4000"/>
              <a:t>1+0=1  1+1=</a:t>
            </a:r>
            <a:r>
              <a:rPr lang="ru-RU" sz="4000" b="1">
                <a:solidFill>
                  <a:srgbClr val="FF0000"/>
                </a:solidFill>
              </a:rPr>
              <a:t>1</a:t>
            </a:r>
            <a:r>
              <a:rPr lang="ru-RU" sz="4000"/>
              <a:t>0</a:t>
            </a:r>
            <a:r>
              <a:rPr lang="ru-RU" sz="4000" baseline="-25000"/>
              <a:t>2</a:t>
            </a:r>
            <a:endParaRPr lang="en-US" sz="4000" baseline="-25000"/>
          </a:p>
          <a:p>
            <a:pPr algn="ctr">
              <a:spcBef>
                <a:spcPct val="20000"/>
              </a:spcBef>
            </a:pPr>
            <a:r>
              <a:rPr lang="en-US" sz="4000"/>
              <a:t>1 + 1 + 1 = </a:t>
            </a:r>
            <a:r>
              <a:rPr lang="en-US" sz="4000" b="1">
                <a:solidFill>
                  <a:srgbClr val="FF0000"/>
                </a:solidFill>
              </a:rPr>
              <a:t>1</a:t>
            </a:r>
            <a:r>
              <a:rPr lang="en-US" sz="4000"/>
              <a:t>1</a:t>
            </a:r>
            <a:r>
              <a:rPr lang="en-US" sz="4000" baseline="-25000"/>
              <a:t>2</a:t>
            </a:r>
            <a:endParaRPr lang="ru-RU" sz="4000" baseline="-25000"/>
          </a:p>
        </p:txBody>
      </p:sp>
      <p:sp>
        <p:nvSpPr>
          <p:cNvPr id="48" name="Rectangle 23"/>
          <p:cNvSpPr>
            <a:spLocks noChangeArrowheads="1"/>
          </p:cNvSpPr>
          <p:nvPr/>
        </p:nvSpPr>
        <p:spPr bwMode="auto">
          <a:xfrm>
            <a:off x="4787900" y="1971675"/>
            <a:ext cx="29067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      1 0 1 1 0</a:t>
            </a:r>
            <a:r>
              <a:rPr lang="ru-RU" sz="3600" b="1" baseline="-25000"/>
              <a:t>2</a:t>
            </a:r>
          </a:p>
          <a:p>
            <a:r>
              <a:rPr lang="ru-RU" sz="3600" b="1">
                <a:sym typeface="Symbol" pitchFamily="18" charset="2"/>
              </a:rPr>
              <a:t>+ 1 1 1 0 1 1</a:t>
            </a:r>
            <a:r>
              <a:rPr lang="ru-RU" sz="3600" b="1" baseline="-25000"/>
              <a:t>2</a:t>
            </a:r>
          </a:p>
        </p:txBody>
      </p:sp>
      <p:sp>
        <p:nvSpPr>
          <p:cNvPr id="49" name="Line 24"/>
          <p:cNvSpPr>
            <a:spLocks noChangeShapeType="1"/>
          </p:cNvSpPr>
          <p:nvPr/>
        </p:nvSpPr>
        <p:spPr bwMode="auto">
          <a:xfrm>
            <a:off x="4679950" y="3232150"/>
            <a:ext cx="302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" name="Rectangle 26"/>
          <p:cNvSpPr>
            <a:spLocks noChangeArrowheads="1"/>
          </p:cNvSpPr>
          <p:nvPr/>
        </p:nvSpPr>
        <p:spPr bwMode="auto">
          <a:xfrm>
            <a:off x="7235825" y="32321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51" name="Rectangle 28"/>
          <p:cNvSpPr>
            <a:spLocks noChangeArrowheads="1"/>
          </p:cNvSpPr>
          <p:nvPr/>
        </p:nvSpPr>
        <p:spPr bwMode="auto">
          <a:xfrm>
            <a:off x="6869113" y="32321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52" name="Rectangle 29"/>
          <p:cNvSpPr>
            <a:spLocks noChangeArrowheads="1"/>
          </p:cNvSpPr>
          <p:nvPr/>
        </p:nvSpPr>
        <p:spPr bwMode="auto">
          <a:xfrm>
            <a:off x="6437313" y="32321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53" name="Rectangle 31"/>
          <p:cNvSpPr>
            <a:spLocks noChangeArrowheads="1"/>
          </p:cNvSpPr>
          <p:nvPr/>
        </p:nvSpPr>
        <p:spPr bwMode="auto">
          <a:xfrm>
            <a:off x="6005513" y="32321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54" name="Rectangle 32"/>
          <p:cNvSpPr>
            <a:spLocks noChangeArrowheads="1"/>
          </p:cNvSpPr>
          <p:nvPr/>
        </p:nvSpPr>
        <p:spPr bwMode="auto">
          <a:xfrm>
            <a:off x="5645150" y="32321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55" name="Rectangle 33"/>
          <p:cNvSpPr>
            <a:spLocks noChangeArrowheads="1"/>
          </p:cNvSpPr>
          <p:nvPr/>
        </p:nvSpPr>
        <p:spPr bwMode="auto">
          <a:xfrm>
            <a:off x="4859338" y="3216275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56" name="Rectangle 34"/>
          <p:cNvSpPr>
            <a:spLocks noChangeArrowheads="1"/>
          </p:cNvSpPr>
          <p:nvPr/>
        </p:nvSpPr>
        <p:spPr bwMode="auto">
          <a:xfrm>
            <a:off x="5219700" y="32321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57" name="Rectangle 36"/>
          <p:cNvSpPr>
            <a:spLocks noChangeArrowheads="1"/>
          </p:cNvSpPr>
          <p:nvPr/>
        </p:nvSpPr>
        <p:spPr bwMode="auto">
          <a:xfrm>
            <a:off x="7529513" y="33432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8" name="Rectangle 30"/>
          <p:cNvSpPr>
            <a:spLocks noChangeArrowheads="1"/>
          </p:cNvSpPr>
          <p:nvPr/>
        </p:nvSpPr>
        <p:spPr bwMode="auto">
          <a:xfrm>
            <a:off x="6421438" y="1628775"/>
            <a:ext cx="454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ru-RU" sz="3600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59" name="Rectangle 30"/>
          <p:cNvSpPr>
            <a:spLocks noChangeArrowheads="1"/>
          </p:cNvSpPr>
          <p:nvPr/>
        </p:nvSpPr>
        <p:spPr bwMode="auto">
          <a:xfrm>
            <a:off x="5988050" y="1628775"/>
            <a:ext cx="455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ru-RU" sz="3600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60" name="Rectangle 30"/>
          <p:cNvSpPr>
            <a:spLocks noChangeArrowheads="1"/>
          </p:cNvSpPr>
          <p:nvPr/>
        </p:nvSpPr>
        <p:spPr bwMode="auto">
          <a:xfrm>
            <a:off x="5580063" y="1630363"/>
            <a:ext cx="4556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ru-RU" sz="3600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61" name="Rectangle 30"/>
          <p:cNvSpPr>
            <a:spLocks noChangeArrowheads="1"/>
          </p:cNvSpPr>
          <p:nvPr/>
        </p:nvSpPr>
        <p:spPr bwMode="auto">
          <a:xfrm>
            <a:off x="5148263" y="1647825"/>
            <a:ext cx="4556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ru-RU" sz="3600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62" name="Rectangle 30"/>
          <p:cNvSpPr>
            <a:spLocks noChangeArrowheads="1"/>
          </p:cNvSpPr>
          <p:nvPr/>
        </p:nvSpPr>
        <p:spPr bwMode="auto">
          <a:xfrm>
            <a:off x="4859338" y="1651000"/>
            <a:ext cx="4556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ru-RU" sz="3600" b="1">
              <a:solidFill>
                <a:srgbClr val="FF0000"/>
              </a:solidFill>
              <a:sym typeface="Symbol" pitchFamily="18" charset="2"/>
            </a:endParaRPr>
          </a:p>
        </p:txBody>
      </p:sp>
      <p:grpSp>
        <p:nvGrpSpPr>
          <p:cNvPr id="63" name="Group 12"/>
          <p:cNvGrpSpPr>
            <a:grpSpLocks/>
          </p:cNvGrpSpPr>
          <p:nvPr/>
        </p:nvGrpSpPr>
        <p:grpSpPr bwMode="auto">
          <a:xfrm>
            <a:off x="1116013" y="4005263"/>
            <a:ext cx="3421062" cy="2413000"/>
            <a:chOff x="476" y="663"/>
            <a:chExt cx="2155" cy="1520"/>
          </a:xfrm>
        </p:grpSpPr>
        <p:sp>
          <p:nvSpPr>
            <p:cNvPr id="18459" name="Rectangle 6"/>
            <p:cNvSpPr>
              <a:spLocks noChangeArrowheads="1"/>
            </p:cNvSpPr>
            <p:nvPr/>
          </p:nvSpPr>
          <p:spPr bwMode="auto">
            <a:xfrm>
              <a:off x="476" y="663"/>
              <a:ext cx="2155" cy="1520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tx2"/>
              </a:outerShdw>
            </a:effectLst>
          </p:spPr>
          <p:txBody>
            <a:bodyPr wrap="none" rIns="306000"/>
            <a:lstStyle/>
            <a:p>
              <a:pPr algn="r"/>
              <a:r>
                <a:rPr lang="ru-RU" sz="4800"/>
                <a:t>101101</a:t>
              </a:r>
              <a:r>
                <a:rPr lang="ru-RU" sz="4800" baseline="-25000"/>
                <a:t>2</a:t>
              </a:r>
              <a:endParaRPr lang="en-US" sz="4800" baseline="-25000"/>
            </a:p>
            <a:p>
              <a:pPr algn="r"/>
              <a:r>
                <a:rPr lang="en-US" sz="4800"/>
                <a:t>+   </a:t>
              </a:r>
              <a:r>
                <a:rPr lang="ru-RU" sz="4800"/>
                <a:t>11111</a:t>
              </a:r>
              <a:r>
                <a:rPr lang="ru-RU" sz="4800" baseline="-25000"/>
                <a:t>2</a:t>
              </a:r>
              <a:endParaRPr lang="en-US" sz="4800"/>
            </a:p>
            <a:p>
              <a:pPr algn="r"/>
              <a:endParaRPr lang="ru-RU" sz="4800"/>
            </a:p>
          </p:txBody>
        </p:sp>
        <p:sp>
          <p:nvSpPr>
            <p:cNvPr id="18460" name="Line 7"/>
            <p:cNvSpPr>
              <a:spLocks noChangeShapeType="1"/>
            </p:cNvSpPr>
            <p:nvPr/>
          </p:nvSpPr>
          <p:spPr bwMode="auto">
            <a:xfrm>
              <a:off x="657" y="1706"/>
              <a:ext cx="1834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" name="Group 13"/>
          <p:cNvGrpSpPr>
            <a:grpSpLocks/>
          </p:cNvGrpSpPr>
          <p:nvPr/>
        </p:nvGrpSpPr>
        <p:grpSpPr bwMode="auto">
          <a:xfrm>
            <a:off x="5508625" y="4005263"/>
            <a:ext cx="3421063" cy="2413000"/>
            <a:chOff x="476" y="663"/>
            <a:chExt cx="2155" cy="1520"/>
          </a:xfrm>
        </p:grpSpPr>
        <p:sp>
          <p:nvSpPr>
            <p:cNvPr id="18457" name="Rectangle 14"/>
            <p:cNvSpPr>
              <a:spLocks noChangeArrowheads="1"/>
            </p:cNvSpPr>
            <p:nvPr/>
          </p:nvSpPr>
          <p:spPr bwMode="auto">
            <a:xfrm>
              <a:off x="476" y="663"/>
              <a:ext cx="2155" cy="1520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tx2"/>
              </a:outerShdw>
            </a:effectLst>
          </p:spPr>
          <p:txBody>
            <a:bodyPr wrap="none" rIns="306000"/>
            <a:lstStyle/>
            <a:p>
              <a:pPr algn="r"/>
              <a:r>
                <a:rPr lang="ru-RU" sz="4800"/>
                <a:t>10111</a:t>
              </a:r>
              <a:r>
                <a:rPr lang="ru-RU" sz="4800" baseline="-25000"/>
                <a:t>2</a:t>
              </a:r>
              <a:endParaRPr lang="en-US" sz="4800" baseline="-25000"/>
            </a:p>
            <a:p>
              <a:pPr algn="r"/>
              <a:r>
                <a:rPr lang="en-US" sz="4800"/>
                <a:t>+  </a:t>
              </a:r>
              <a:r>
                <a:rPr lang="ru-RU" sz="4800"/>
                <a:t>101110</a:t>
              </a:r>
              <a:r>
                <a:rPr lang="ru-RU" sz="4800" baseline="-25000"/>
                <a:t>2</a:t>
              </a:r>
              <a:endParaRPr lang="en-US" sz="4800"/>
            </a:p>
            <a:p>
              <a:pPr algn="r"/>
              <a:endParaRPr lang="ru-RU" sz="4800"/>
            </a:p>
          </p:txBody>
        </p:sp>
        <p:sp>
          <p:nvSpPr>
            <p:cNvPr id="18458" name="Line 15"/>
            <p:cNvSpPr>
              <a:spLocks noChangeShapeType="1"/>
            </p:cNvSpPr>
            <p:nvPr/>
          </p:nvSpPr>
          <p:spPr bwMode="auto">
            <a:xfrm>
              <a:off x="657" y="1706"/>
              <a:ext cx="1834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" name="Прямоугольник 68"/>
          <p:cNvSpPr>
            <a:spLocks noChangeArrowheads="1"/>
          </p:cNvSpPr>
          <p:nvPr/>
        </p:nvSpPr>
        <p:spPr bwMode="auto">
          <a:xfrm>
            <a:off x="1701800" y="5586413"/>
            <a:ext cx="265588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4800"/>
              <a:t>1001100</a:t>
            </a:r>
            <a:r>
              <a:rPr lang="ru-RU" sz="4800" baseline="-25000"/>
              <a:t>2</a:t>
            </a:r>
            <a:endParaRPr lang="en-US" sz="4800" baseline="-25000"/>
          </a:p>
        </p:txBody>
      </p:sp>
      <p:sp>
        <p:nvSpPr>
          <p:cNvPr id="70" name="Прямоугольник 69"/>
          <p:cNvSpPr>
            <a:spLocks noChangeArrowheads="1"/>
          </p:cNvSpPr>
          <p:nvPr/>
        </p:nvSpPr>
        <p:spPr bwMode="auto">
          <a:xfrm>
            <a:off x="6053138" y="5586413"/>
            <a:ext cx="26543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4800"/>
              <a:t>1000101</a:t>
            </a:r>
            <a:r>
              <a:rPr lang="ru-RU" sz="4800" baseline="-25000"/>
              <a:t>2</a:t>
            </a:r>
            <a:endParaRPr lang="en-US" sz="4800" baseline="-250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48" grpId="0"/>
      <p:bldP spid="49" grpId="0" animBg="1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9" grpId="0"/>
      <p:bldP spid="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C099F9-FE22-413B-A08F-D249371C151F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179388" y="188913"/>
            <a:ext cx="1893887" cy="461962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умножение</a:t>
            </a:r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auto">
          <a:xfrm>
            <a:off x="165100" y="836613"/>
            <a:ext cx="3816350" cy="1692275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tx2"/>
            </a:outerShdw>
          </a:effectLst>
        </p:spPr>
        <p:txBody>
          <a:bodyPr wrap="none" anchor="ctr"/>
          <a:lstStyle/>
          <a:p>
            <a:pPr>
              <a:spcBef>
                <a:spcPct val="20000"/>
              </a:spcBef>
            </a:pPr>
            <a:r>
              <a:rPr lang="ru-RU" sz="4000"/>
              <a:t>0х0=0  0х1=0</a:t>
            </a:r>
          </a:p>
          <a:p>
            <a:pPr>
              <a:spcBef>
                <a:spcPct val="20000"/>
              </a:spcBef>
            </a:pPr>
            <a:r>
              <a:rPr lang="ru-RU" sz="4000"/>
              <a:t>1х0=0  1х1=1</a:t>
            </a:r>
          </a:p>
        </p:txBody>
      </p:sp>
      <p:sp>
        <p:nvSpPr>
          <p:cNvPr id="5" name="Rectangle 37"/>
          <p:cNvSpPr>
            <a:spLocks noChangeArrowheads="1"/>
          </p:cNvSpPr>
          <p:nvPr/>
        </p:nvSpPr>
        <p:spPr bwMode="auto">
          <a:xfrm>
            <a:off x="5300663" y="836613"/>
            <a:ext cx="35829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   1 0 0 0 1 0 1</a:t>
            </a:r>
            <a:r>
              <a:rPr lang="ru-RU" sz="3600" b="1" baseline="-25000"/>
              <a:t>2</a:t>
            </a:r>
          </a:p>
          <a:p>
            <a:r>
              <a:rPr lang="ru-RU" sz="3600" b="1">
                <a:sym typeface="Symbol" pitchFamily="18" charset="2"/>
              </a:rPr>
              <a:t>		  1 0 1</a:t>
            </a:r>
            <a:r>
              <a:rPr lang="ru-RU" sz="3600" b="1" baseline="-25000"/>
              <a:t>2</a:t>
            </a:r>
          </a:p>
        </p:txBody>
      </p:sp>
      <p:sp>
        <p:nvSpPr>
          <p:cNvPr id="6" name="Line 38"/>
          <p:cNvSpPr>
            <a:spLocks noChangeShapeType="1"/>
          </p:cNvSpPr>
          <p:nvPr/>
        </p:nvSpPr>
        <p:spPr bwMode="auto">
          <a:xfrm>
            <a:off x="5700713" y="1989138"/>
            <a:ext cx="30972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5792788" y="1916113"/>
            <a:ext cx="31003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1 0 0 0 1 0 1</a:t>
            </a:r>
            <a:r>
              <a:rPr lang="ru-RU" sz="3600" b="1" baseline="-25000"/>
              <a:t>2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521325" y="1239838"/>
            <a:ext cx="3603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х</a:t>
            </a:r>
            <a:endParaRPr lang="ru-RU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824413" y="2101850"/>
            <a:ext cx="3603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/>
              <a:t>+</a:t>
            </a:r>
            <a:endParaRPr lang="ru-RU" sz="3200"/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5003800" y="2420938"/>
            <a:ext cx="3098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1 0 0 0 1 0 1</a:t>
            </a:r>
            <a:r>
              <a:rPr lang="ru-RU" sz="3600" b="1" baseline="-25000"/>
              <a:t>2</a:t>
            </a:r>
          </a:p>
        </p:txBody>
      </p:sp>
      <p:sp>
        <p:nvSpPr>
          <p:cNvPr id="29" name="Line 38"/>
          <p:cNvSpPr>
            <a:spLocks noChangeShapeType="1"/>
          </p:cNvSpPr>
          <p:nvPr/>
        </p:nvSpPr>
        <p:spPr bwMode="auto">
          <a:xfrm>
            <a:off x="5003800" y="3067050"/>
            <a:ext cx="37941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8237538" y="30543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7878763" y="30749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7446963" y="30543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6996113" y="1557338"/>
            <a:ext cx="4556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ru-RU" sz="3600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7035800" y="30495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6659563" y="30495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6221413" y="30749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5783263" y="30543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5429250" y="30749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0</a:t>
            </a: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>
            <a:off x="5021263" y="30749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/>
              <a:t>1</a:t>
            </a:r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8539163" y="32607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baseline="-25000">
                <a:solidFill>
                  <a:srgbClr val="FF0000"/>
                </a:solidFill>
              </a:rPr>
              <a:t>2</a:t>
            </a:r>
          </a:p>
        </p:txBody>
      </p:sp>
      <p:grpSp>
        <p:nvGrpSpPr>
          <p:cNvPr id="41" name="Group 4"/>
          <p:cNvGrpSpPr>
            <a:grpSpLocks/>
          </p:cNvGrpSpPr>
          <p:nvPr/>
        </p:nvGrpSpPr>
        <p:grpSpPr bwMode="auto">
          <a:xfrm>
            <a:off x="973138" y="3752850"/>
            <a:ext cx="3421062" cy="2413000"/>
            <a:chOff x="476" y="663"/>
            <a:chExt cx="2155" cy="1520"/>
          </a:xfrm>
        </p:grpSpPr>
        <p:sp>
          <p:nvSpPr>
            <p:cNvPr id="19487" name="Rectangle 5"/>
            <p:cNvSpPr>
              <a:spLocks noChangeArrowheads="1"/>
            </p:cNvSpPr>
            <p:nvPr/>
          </p:nvSpPr>
          <p:spPr bwMode="auto">
            <a:xfrm>
              <a:off x="476" y="663"/>
              <a:ext cx="2155" cy="1520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tx2"/>
              </a:outerShdw>
            </a:effectLst>
          </p:spPr>
          <p:txBody>
            <a:bodyPr wrap="none" rIns="306000"/>
            <a:lstStyle/>
            <a:p>
              <a:pPr algn="r"/>
              <a:r>
                <a:rPr lang="ru-RU" sz="4800"/>
                <a:t>101101</a:t>
              </a:r>
              <a:r>
                <a:rPr lang="ru-RU" sz="4800" baseline="-25000"/>
                <a:t>2</a:t>
              </a:r>
              <a:endParaRPr lang="en-US" sz="4800" baseline="-25000"/>
            </a:p>
            <a:p>
              <a:pPr algn="r"/>
              <a:r>
                <a:rPr lang="ru-RU" sz="4800"/>
                <a:t>11</a:t>
              </a:r>
              <a:r>
                <a:rPr lang="ru-RU" sz="4800" baseline="-25000"/>
                <a:t>2</a:t>
              </a:r>
              <a:endParaRPr lang="en-US" sz="4800"/>
            </a:p>
            <a:p>
              <a:pPr algn="r"/>
              <a:endParaRPr lang="ru-RU" sz="4800"/>
            </a:p>
          </p:txBody>
        </p:sp>
        <p:sp>
          <p:nvSpPr>
            <p:cNvPr id="19488" name="Line 6"/>
            <p:cNvSpPr>
              <a:spLocks noChangeShapeType="1"/>
            </p:cNvSpPr>
            <p:nvPr/>
          </p:nvSpPr>
          <p:spPr bwMode="auto">
            <a:xfrm>
              <a:off x="657" y="1706"/>
              <a:ext cx="1834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4" name="Group 4"/>
          <p:cNvGrpSpPr>
            <a:grpSpLocks/>
          </p:cNvGrpSpPr>
          <p:nvPr/>
        </p:nvGrpSpPr>
        <p:grpSpPr bwMode="auto">
          <a:xfrm>
            <a:off x="5399088" y="3752850"/>
            <a:ext cx="3421062" cy="2413000"/>
            <a:chOff x="3014" y="2136"/>
            <a:chExt cx="2155" cy="1520"/>
          </a:xfrm>
        </p:grpSpPr>
        <p:sp>
          <p:nvSpPr>
            <p:cNvPr id="19485" name="Rectangle 5"/>
            <p:cNvSpPr>
              <a:spLocks noChangeArrowheads="1"/>
            </p:cNvSpPr>
            <p:nvPr/>
          </p:nvSpPr>
          <p:spPr bwMode="auto">
            <a:xfrm>
              <a:off x="3014" y="2136"/>
              <a:ext cx="2155" cy="1520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tx2"/>
              </a:outerShdw>
            </a:effectLst>
          </p:spPr>
          <p:txBody>
            <a:bodyPr wrap="none" rIns="306000"/>
            <a:lstStyle/>
            <a:p>
              <a:pPr algn="r"/>
              <a:r>
                <a:rPr lang="ru-RU" sz="4800"/>
                <a:t>10101</a:t>
              </a:r>
              <a:r>
                <a:rPr lang="ru-RU" sz="4800" baseline="-25000"/>
                <a:t>2</a:t>
              </a:r>
              <a:endParaRPr lang="en-US" sz="4800" baseline="-25000"/>
            </a:p>
            <a:p>
              <a:pPr algn="r"/>
              <a:r>
                <a:rPr lang="ru-RU" sz="4800"/>
                <a:t>11</a:t>
              </a:r>
              <a:r>
                <a:rPr lang="ru-RU" sz="4800" baseline="-25000"/>
                <a:t>2</a:t>
              </a:r>
              <a:endParaRPr lang="en-US" sz="4800"/>
            </a:p>
            <a:p>
              <a:pPr algn="r"/>
              <a:endParaRPr lang="ru-RU" sz="4800"/>
            </a:p>
          </p:txBody>
        </p:sp>
        <p:sp>
          <p:nvSpPr>
            <p:cNvPr id="19486" name="Line 6"/>
            <p:cNvSpPr>
              <a:spLocks noChangeShapeType="1"/>
            </p:cNvSpPr>
            <p:nvPr/>
          </p:nvSpPr>
          <p:spPr bwMode="auto">
            <a:xfrm>
              <a:off x="3277" y="3178"/>
              <a:ext cx="1834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1403350" y="4365625"/>
            <a:ext cx="3603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х</a:t>
            </a:r>
            <a:endParaRPr lang="ru-RU"/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300788" y="4340225"/>
            <a:ext cx="3587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х</a:t>
            </a:r>
            <a:endParaRPr lang="ru-RU"/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1235075" y="5314950"/>
            <a:ext cx="29765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4800"/>
              <a:t>10000111</a:t>
            </a:r>
            <a:r>
              <a:rPr lang="ru-RU" sz="4800" baseline="-25000"/>
              <a:t>2</a:t>
            </a:r>
            <a:endParaRPr lang="en-US" sz="4800" baseline="-25000"/>
          </a:p>
        </p:txBody>
      </p:sp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6272213" y="5334000"/>
            <a:ext cx="23320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4800"/>
              <a:t>111111</a:t>
            </a:r>
            <a:r>
              <a:rPr lang="ru-RU" sz="4800" baseline="-25000"/>
              <a:t>2</a:t>
            </a:r>
            <a:endParaRPr lang="en-US" sz="4800" baseline="-250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25" grpId="0"/>
      <p:bldP spid="26" grpId="0"/>
      <p:bldP spid="27" grpId="0"/>
      <p:bldP spid="28" grpId="0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7" grpId="0"/>
      <p:bldP spid="48" grpId="0"/>
      <p:bldP spid="49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E82B44-DB7D-483D-97EB-612834403468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988631" y="19419"/>
            <a:ext cx="516679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Домашнее задание: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388" y="836613"/>
            <a:ext cx="8785225" cy="1385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1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. § 16 прочитать.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2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+mn-cs"/>
              </a:rPr>
              <a:t>. Стр. 104 вопросы 2-7 письменно.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685</TotalTime>
  <Words>304</Words>
  <Application>Microsoft Office PowerPoint</Application>
  <PresentationFormat>Экран (4:3)</PresentationFormat>
  <Paragraphs>125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Trebuchet MS</vt:lpstr>
      <vt:lpstr>Arial</vt:lpstr>
      <vt:lpstr>Georgia</vt:lpstr>
      <vt:lpstr>Calibri</vt:lpstr>
      <vt:lpstr>Symbol</vt:lpstr>
      <vt:lpstr>Century Schoolbook</vt:lpstr>
      <vt:lpstr>Воздушный поток</vt:lpstr>
      <vt:lpstr>Двоичная система счисления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Двоичная система счисления. Представление чисел в памяти компьютера</dc:title>
  <dc:creator>Анечка</dc:creator>
  <cp:lastModifiedBy>revaz</cp:lastModifiedBy>
  <cp:revision>26</cp:revision>
  <dcterms:created xsi:type="dcterms:W3CDTF">2012-01-06T09:08:44Z</dcterms:created>
  <dcterms:modified xsi:type="dcterms:W3CDTF">2013-04-10T15:43:26Z</dcterms:modified>
</cp:coreProperties>
</file>