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2" r:id="rId2"/>
    <p:sldId id="256" r:id="rId3"/>
    <p:sldId id="257" r:id="rId4"/>
    <p:sldId id="265" r:id="rId5"/>
    <p:sldId id="258" r:id="rId6"/>
    <p:sldId id="266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63" r:id="rId15"/>
    <p:sldId id="293" r:id="rId16"/>
    <p:sldId id="264" r:id="rId17"/>
    <p:sldId id="261" r:id="rId18"/>
    <p:sldId id="295" r:id="rId19"/>
    <p:sldId id="267" r:id="rId20"/>
    <p:sldId id="269" r:id="rId21"/>
    <p:sldId id="280" r:id="rId22"/>
    <p:sldId id="268" r:id="rId23"/>
    <p:sldId id="271" r:id="rId24"/>
    <p:sldId id="273" r:id="rId25"/>
    <p:sldId id="277" r:id="rId26"/>
    <p:sldId id="281" r:id="rId27"/>
    <p:sldId id="272" r:id="rId28"/>
    <p:sldId id="274" r:id="rId29"/>
    <p:sldId id="278" r:id="rId30"/>
    <p:sldId id="279" r:id="rId31"/>
    <p:sldId id="294" r:id="rId32"/>
    <p:sldId id="27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FCE9-136C-4395-AB76-7EB0C71F3DE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6B3A0-6895-49F2-AF64-A5E9B117A0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08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5A26-0B7A-4742-AA8D-3132A708C396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5E39-EAC7-47A9-B7D1-CFB28B55C7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6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65E39-EAC7-47A9-B7D1-CFB28B55C78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5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 bright="18000"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LineDrawing/>
                    </a14:imgEffect>
                    <a14:imgEffect>
                      <a14:sharpenSoften amount="-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2144">
            <a:off x="773578" y="917699"/>
            <a:ext cx="6264696" cy="4228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90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0485" y="222601"/>
            <a:ext cx="47880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В средние века на Руси создавались списки непонятных слов (глоссы), которые встречались в древних памятниках. Этим словам, как правило, греческим и церковно-славянским, составители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давали </a:t>
            </a:r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толкование. </a:t>
            </a:r>
          </a:p>
        </p:txBody>
      </p:sp>
      <p:pic>
        <p:nvPicPr>
          <p:cNvPr id="7170" name="Picture 2" descr="http://www.nlr.ru/eng/coll/manuscripts/images/rus/57page2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70" y="468258"/>
            <a:ext cx="4499925" cy="59015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7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itopys.org.ua/zyzlex/zyzle0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772" y="0"/>
            <a:ext cx="4658228" cy="681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345961"/>
            <a:ext cx="4485772" cy="6120680"/>
          </a:xfrm>
        </p:spPr>
        <p:txBody>
          <a:bodyPr>
            <a:noAutofit/>
          </a:bodyPr>
          <a:lstStyle/>
          <a:p>
            <a:pPr algn="ctr"/>
            <a:r>
              <a:rPr lang="ru-RU" sz="3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Первый печатный словарь в России был издан в Вильно в 1596 г. под названием «Лексис, сиречь речения вкратце собранны и из словенского языка на просты русский диялект истолкованы». </a:t>
            </a:r>
          </a:p>
        </p:txBody>
      </p:sp>
    </p:spTree>
    <p:extLst>
      <p:ext uri="{BB962C8B-B14F-4D97-AF65-F5344CB8AC3E}">
        <p14:creationId xmlns:p14="http://schemas.microsoft.com/office/powerpoint/2010/main" xmlns="" val="36571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404664"/>
            <a:ext cx="4463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Автор 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словаря – </a:t>
            </a:r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ученый-филолог Лаврентий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Зизаний. Он </a:t>
            </a:r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является автором и первой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славянской </a:t>
            </a:r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грамматики, к которой был приложен указанный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словарь. </a:t>
            </a:r>
            <a:r>
              <a:rPr lang="ru-RU" sz="36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«Лексис...» содержит 1061 слово.</a:t>
            </a:r>
          </a:p>
        </p:txBody>
      </p:sp>
      <p:pic>
        <p:nvPicPr>
          <p:cNvPr id="2050" name="Picture 2" descr="http://www.axion.org.ru/axion/books/cd-05/lavrenty_zizan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3577"/>
            <a:ext cx="4392488" cy="6171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2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818" y="4653136"/>
            <a:ext cx="9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Словарь </a:t>
            </a:r>
            <a:r>
              <a:rPr lang="ru-RU" sz="4400" dirty="0" err="1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Зизания</a:t>
            </a:r>
            <a:r>
              <a:rPr lang="ru-RU" sz="4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 стал источником для последующих печатных </a:t>
            </a:r>
            <a:r>
              <a:rPr lang="ru-RU" sz="44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словарей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1268" name="Picture 4" descr="http://www.philol.msu.ru/%7Erki/alphabet/il/polikarpov_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477672"/>
            <a:ext cx="6480720" cy="405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7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Аппарат книги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2676" y="1484784"/>
            <a:ext cx="7002727" cy="473029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Титульный лист</a:t>
            </a:r>
          </a:p>
          <a:p>
            <a:r>
              <a:rPr lang="ru-RU" b="1" i="1" dirty="0" smtClean="0"/>
              <a:t>предисловие</a:t>
            </a:r>
          </a:p>
          <a:p>
            <a:r>
              <a:rPr lang="ru-RU" b="1" i="1" dirty="0" smtClean="0"/>
              <a:t>аннотация</a:t>
            </a:r>
          </a:p>
          <a:p>
            <a:r>
              <a:rPr lang="ru-RU" b="1" i="1" dirty="0" smtClean="0"/>
              <a:t>списки условных обозначений</a:t>
            </a:r>
          </a:p>
          <a:p>
            <a:r>
              <a:rPr lang="ru-RU" b="1" i="1" dirty="0" smtClean="0"/>
              <a:t> списки используемых сокращений</a:t>
            </a:r>
          </a:p>
          <a:p>
            <a:r>
              <a:rPr lang="ru-RU" b="1" i="1" dirty="0" smtClean="0"/>
              <a:t>содержание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260648"/>
            <a:ext cx="1461157" cy="187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0" descr="Смайлик весёлый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651500" y="1268413"/>
            <a:ext cx="10001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0" descr="Смайлик весёлый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6875463" y="1268413"/>
            <a:ext cx="1001712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488363" cy="576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29684" cy="10001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Какие бывают словари?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642910" y="1428736"/>
            <a:ext cx="3214710" cy="1214446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Название </a:t>
            </a:r>
            <a:endParaRPr lang="ru-RU" sz="40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143504" y="3214686"/>
            <a:ext cx="3429024" cy="107157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Функция</a:t>
            </a:r>
            <a:endParaRPr lang="ru-RU" sz="3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3857620" y="2643182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3"/>
            <a:endCxn id="5" idx="1"/>
          </p:cNvCxnSpPr>
          <p:nvPr/>
        </p:nvCxnSpPr>
        <p:spPr>
          <a:xfrm>
            <a:off x="3857620" y="2035959"/>
            <a:ext cx="1285884" cy="17145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365622" cy="18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/>
              <a:t>Задание: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Что такое «чапыжник»?</a:t>
            </a:r>
          </a:p>
          <a:p>
            <a:pPr>
              <a:buNone/>
            </a:pPr>
            <a:r>
              <a:rPr lang="ru-RU" dirty="0" smtClean="0"/>
              <a:t>		Запишите алгоритм  действий для выполнения этого задания.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91351" y="4725144"/>
            <a:ext cx="1362908" cy="188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62358" y="4725144"/>
            <a:ext cx="1362908" cy="188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2664296" cy="370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992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928826"/>
          </a:xfrm>
        </p:spPr>
        <p:txBody>
          <a:bodyPr/>
          <a:lstStyle/>
          <a:p>
            <a:r>
              <a:rPr lang="ru-RU" b="1" i="1" dirty="0" smtClean="0"/>
              <a:t>Цель занятия: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Построить алгоритм работы со словарём.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«В мире книг»</a:t>
            </a:r>
            <a:b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4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класс</a:t>
            </a:r>
            <a:r>
              <a:rPr lang="ru-RU" sz="3200" dirty="0" smtClean="0"/>
              <a:t> «В»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7344816" cy="2567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Плющева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Ольга Михайловна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ГБОУ ЦО №1485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Москва</a:t>
            </a:r>
          </a:p>
          <a:p>
            <a:endParaRPr lang="ru-RU" dirty="0"/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30 ноября 2012 г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-9843"/>
            <a:ext cx="4015678" cy="235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Игра «Найди друга»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320" y="1844824"/>
            <a:ext cx="4184697" cy="4309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 rot="20820375">
            <a:off x="2435454" y="3470535"/>
            <a:ext cx="3277217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cs typeface="AngsanaUPC" pitchFamily="18" charset="-34"/>
              </a:rPr>
              <a:t>СЛОВАРЬ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247096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2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План работы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Прочитать задание.</a:t>
            </a:r>
          </a:p>
          <a:p>
            <a:pPr lvl="0"/>
            <a:r>
              <a:rPr lang="ru-RU" b="1" i="1" dirty="0" smtClean="0"/>
              <a:t>Выбрать нужный словарь.</a:t>
            </a:r>
          </a:p>
          <a:p>
            <a:pPr lvl="0"/>
            <a:r>
              <a:rPr lang="ru-RU" b="1" i="1" dirty="0" smtClean="0"/>
              <a:t>Выполнить задание.</a:t>
            </a:r>
          </a:p>
          <a:p>
            <a:pPr lvl="0"/>
            <a:r>
              <a:rPr lang="ru-RU" b="1" i="1" dirty="0" smtClean="0"/>
              <a:t>Сделать вывод.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Алгоритм работы со словарём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1.    Проанализировать задание.</a:t>
            </a:r>
          </a:p>
          <a:p>
            <a:pPr marL="742950" indent="-742950">
              <a:buAutoNum type="arabicPeriod" startAt="2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Выбрать необходимый словарь</a:t>
            </a:r>
          </a:p>
          <a:p>
            <a:pPr marL="742950" indent="-742950"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(по функции).</a:t>
            </a:r>
          </a:p>
          <a:p>
            <a:pPr marL="742950" indent="-742950">
              <a:buAutoNum type="arabicPeriod" startAt="3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Найти слово в словаре </a:t>
            </a:r>
          </a:p>
          <a:p>
            <a:pPr marL="742950" indent="-742950"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(способ действия).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4.	Зафиксировать результат поиска.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</a:rPr>
              <a:t>Что такое «чапыжник»?</a:t>
            </a:r>
          </a:p>
          <a:p>
            <a:pPr>
              <a:buNone/>
            </a:pPr>
            <a:r>
              <a:rPr lang="ru-RU" dirty="0" smtClean="0"/>
              <a:t>		Выполните задание по алгоритму.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97152"/>
            <a:ext cx="13652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Алгоритм работы со словарём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1.    Проанализировать задание.</a:t>
            </a:r>
          </a:p>
          <a:p>
            <a:pPr marL="742950" indent="-742950">
              <a:buAutoNum type="arabicPeriod" startAt="2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Выбрать необходимый словарь</a:t>
            </a:r>
          </a:p>
          <a:p>
            <a:pPr marL="742950" indent="-742950"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(по функции).</a:t>
            </a:r>
          </a:p>
          <a:p>
            <a:pPr marL="742950" indent="-742950">
              <a:buAutoNum type="arabicPeriod" startAt="3"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Найти слово в словаре </a:t>
            </a:r>
          </a:p>
          <a:p>
            <a:pPr marL="742950" indent="-742950"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(способ действия).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4.	Зафиксировать результат поиска.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/>
              <a:t>Электронные словари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54917">
            <a:off x="1121729" y="2210977"/>
            <a:ext cx="3178324" cy="31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089186" cy="27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23" y="320867"/>
            <a:ext cx="230425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40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- словари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12961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    Работа с интернет – порталом  </a:t>
            </a:r>
          </a:p>
          <a:p>
            <a:pPr marL="0" indent="0" algn="ctr">
              <a:buNone/>
            </a:pPr>
            <a:r>
              <a:rPr lang="ru-RU" sz="4400" b="1" i="1" dirty="0" smtClean="0"/>
              <a:t>Грамота .</a:t>
            </a:r>
            <a:r>
              <a:rPr lang="ru-RU" sz="4400" b="1" i="1" dirty="0" err="1" smtClean="0"/>
              <a:t>ру</a:t>
            </a:r>
            <a:endParaRPr lang="ru-RU" sz="4400" b="1" i="1" dirty="0" smtClean="0"/>
          </a:p>
          <a:p>
            <a:pPr marL="0" indent="0" algn="ctr">
              <a:buNone/>
            </a:pPr>
            <a:endParaRPr lang="ru-RU" sz="4400" b="1" i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22256" cy="429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Задание для работы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 с интернет - словарями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1"/>
            <a:ext cx="8643998" cy="2857520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Прочитайте текст и выполните  задания  :</a:t>
            </a:r>
          </a:p>
          <a:p>
            <a:pPr>
              <a:buNone/>
            </a:pPr>
            <a:r>
              <a:rPr lang="ru-RU" dirty="0" smtClean="0"/>
              <a:t>1.  Объясните значение слов.</a:t>
            </a:r>
          </a:p>
          <a:p>
            <a:pPr>
              <a:buNone/>
            </a:pPr>
            <a:r>
              <a:rPr lang="ru-RU" dirty="0" smtClean="0"/>
              <a:t>2. Найдите орфографические ошибки.</a:t>
            </a:r>
          </a:p>
          <a:p>
            <a:pPr>
              <a:buNone/>
            </a:pPr>
            <a:r>
              <a:rPr lang="ru-RU" dirty="0" smtClean="0"/>
              <a:t>3. Правильно прочитайте текст.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91193"/>
            <a:ext cx="13652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</a:rPr>
              <a:t>Алгоритм работы со словарём</a:t>
            </a:r>
            <a:endParaRPr lang="ru-RU" b="1" i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/>
              <a:t>1.    Проанализировать задание.</a:t>
            </a:r>
          </a:p>
          <a:p>
            <a:pPr marL="742950" indent="-742950">
              <a:buAutoNum type="arabicPeriod" startAt="2"/>
            </a:pPr>
            <a:r>
              <a:rPr lang="ru-RU" sz="3600" b="1" i="1" dirty="0" smtClean="0"/>
              <a:t>Выбрать необходимый словарь</a:t>
            </a:r>
          </a:p>
          <a:p>
            <a:pPr marL="742950" indent="-742950">
              <a:buNone/>
            </a:pPr>
            <a:r>
              <a:rPr lang="ru-RU" sz="3600" b="1" i="1" dirty="0" smtClean="0"/>
              <a:t>       </a:t>
            </a:r>
            <a:r>
              <a:rPr lang="ru-RU" sz="2800" b="1" i="1" dirty="0" smtClean="0"/>
              <a:t>(по функции).</a:t>
            </a:r>
          </a:p>
          <a:p>
            <a:pPr marL="742950" indent="-742950">
              <a:buAutoNum type="arabicPeriod" startAt="3"/>
            </a:pPr>
            <a:r>
              <a:rPr lang="ru-RU" sz="3600" b="1" i="1" dirty="0" smtClean="0"/>
              <a:t>Найти слово в словаре </a:t>
            </a:r>
          </a:p>
          <a:p>
            <a:pPr marL="742950" indent="-742950">
              <a:buNone/>
            </a:pPr>
            <a:r>
              <a:rPr lang="ru-RU" sz="3600" b="1" i="1" dirty="0" smtClean="0"/>
              <a:t>       </a:t>
            </a:r>
            <a:r>
              <a:rPr lang="ru-RU" sz="2800" b="1" i="1" dirty="0" smtClean="0"/>
              <a:t>(способ действия).</a:t>
            </a:r>
          </a:p>
          <a:p>
            <a:pPr>
              <a:buNone/>
            </a:pPr>
            <a:r>
              <a:rPr lang="ru-RU" sz="3600" b="1" i="1" dirty="0" smtClean="0"/>
              <a:t>4.	Зафиксировать результат поиска.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32873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648072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>
                <a:solidFill>
                  <a:srgbClr val="C00000"/>
                </a:solidFill>
              </a:rPr>
              <a:t>Ключом ко всякой науке является вопросительный знак</a:t>
            </a:r>
            <a:r>
              <a:rPr lang="ru-RU" sz="3600" b="1" i="1" dirty="0" smtClean="0">
                <a:solidFill>
                  <a:srgbClr val="C00000"/>
                </a:solidFill>
              </a:rPr>
              <a:t>.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Оноре Бальзак</a:t>
            </a:r>
          </a:p>
          <a:p>
            <a:pPr algn="r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французский писатель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4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2088232"/>
          </a:xfrm>
        </p:spPr>
        <p:txBody>
          <a:bodyPr/>
          <a:lstStyle/>
          <a:p>
            <a:r>
              <a:rPr lang="ru-RU" b="1" i="1" dirty="0" smtClean="0"/>
              <a:t>Цель</a:t>
            </a:r>
            <a:r>
              <a:rPr lang="ru-RU" b="1" dirty="0" smtClean="0"/>
              <a:t>  </a:t>
            </a:r>
            <a:r>
              <a:rPr lang="ru-RU" dirty="0" smtClean="0"/>
              <a:t>              </a:t>
            </a:r>
            <a:r>
              <a:rPr lang="ru-RU" b="1" i="1" dirty="0" smtClean="0"/>
              <a:t>результат</a:t>
            </a:r>
            <a:endParaRPr lang="ru-RU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52736"/>
            <a:ext cx="2145978" cy="217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296300" y="3573016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8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hidden="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7622377"/>
              </p:ext>
            </p:extLst>
          </p:nvPr>
        </p:nvGraphicFramePr>
        <p:xfrm>
          <a:off x="971600" y="476672"/>
          <a:ext cx="7447444" cy="5603659"/>
        </p:xfrm>
        <a:graphic>
          <a:graphicData uri="http://schemas.openxmlformats.org/presentationml/2006/ole">
            <p:oleObj spid="_x0000_s1034" name="Слайд" r:id="rId3" imgW="4570489" imgH="3427459" progId="PowerPoint.Slide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91680" y="764704"/>
            <a:ext cx="5976664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Оцени себя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5085184"/>
            <a:ext cx="9144000" cy="1772816"/>
            <a:chOff x="0" y="3113"/>
            <a:chExt cx="5760" cy="1207"/>
          </a:xfrm>
        </p:grpSpPr>
        <p:pic>
          <p:nvPicPr>
            <p:cNvPr id="7179" name="Picture 14" descr="6c4931c9ccfe"/>
            <p:cNvPicPr>
              <a:picLocks noChangeAspect="1" noChangeArrowheads="1"/>
            </p:cNvPicPr>
            <p:nvPr/>
          </p:nvPicPr>
          <p:blipFill>
            <a:blip r:embed="rId2" cstate="email">
              <a:lum bright="48000" contrast="-12000"/>
            </a:blip>
            <a:srcRect t="-223"/>
            <a:stretch>
              <a:fillRect/>
            </a:stretch>
          </p:blipFill>
          <p:spPr bwMode="auto">
            <a:xfrm rot="5400000" flipH="1">
              <a:off x="3648" y="2209"/>
              <a:ext cx="120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5" descr="6c4931c9ccfe"/>
            <p:cNvPicPr>
              <a:picLocks noChangeAspect="1" noChangeArrowheads="1"/>
            </p:cNvPicPr>
            <p:nvPr/>
          </p:nvPicPr>
          <p:blipFill>
            <a:blip r:embed="rId3" cstate="email">
              <a:lum bright="42000" contrast="-12000"/>
            </a:blip>
            <a:srcRect t="-223"/>
            <a:stretch>
              <a:fillRect/>
            </a:stretch>
          </p:blipFill>
          <p:spPr bwMode="auto">
            <a:xfrm rot="-5400000">
              <a:off x="768" y="2345"/>
              <a:ext cx="1207" cy="2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58052"/>
            <a:ext cx="21463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99913"/>
            <a:ext cx="4320480" cy="431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reen_leafs_in_ligh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6078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6" descr="сканирование0007.jpg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11560" y="785794"/>
            <a:ext cx="3143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0" descr="Смайлик весёлый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928926" y="3357562"/>
            <a:ext cx="2938463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7" descr="сканирование0009.jpg"/>
          <p:cNvPicPr>
            <a:picLocks noChangeAspect="1"/>
          </p:cNvPicPr>
          <p:nvPr/>
        </p:nvPicPr>
        <p:blipFill>
          <a:blip r:embed="rId5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158370" y="804676"/>
            <a:ext cx="314166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Справочная литература ???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ПОЧЕМУ………?</a:t>
            </a:r>
          </a:p>
          <a:p>
            <a:pPr algn="ctr">
              <a:buNone/>
            </a:pPr>
            <a:r>
              <a:rPr lang="ru-RU" sz="4400" i="1" dirty="0">
                <a:solidFill>
                  <a:schemeClr val="accent2">
                    <a:lumMod val="50000"/>
                  </a:schemeClr>
                </a:solidFill>
              </a:rPr>
              <a:t>ЗАЧЕМ </a:t>
            </a: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</a:rPr>
              <a:t>………?</a:t>
            </a:r>
          </a:p>
          <a:p>
            <a:pPr algn="ctr">
              <a:buNone/>
            </a:pPr>
            <a:r>
              <a:rPr lang="ru-RU" sz="4400" i="1" dirty="0">
                <a:solidFill>
                  <a:schemeClr val="accent2">
                    <a:lumMod val="50000"/>
                  </a:schemeClr>
                </a:solidFill>
              </a:rPr>
              <a:t>ЧТО…….? </a:t>
            </a:r>
          </a:p>
          <a:p>
            <a:pPr algn="ctr">
              <a:buNone/>
            </a:pP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kniga01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203889">
            <a:off x="6330798" y="4343463"/>
            <a:ext cx="2361873" cy="21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8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«Словари – хранители слов»</a:t>
            </a:r>
            <a:endParaRPr lang="ru-RU" b="1" i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505334" cy="29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30295" cy="3672408"/>
          </a:xfrm>
        </p:spPr>
        <p:txBody>
          <a:bodyPr>
            <a:noAutofit/>
          </a:bodyPr>
          <a:lstStyle/>
          <a:p>
            <a:pPr>
              <a:lnSpc>
                <a:spcPts val="11520"/>
              </a:lnSpc>
            </a:pP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Первый словарь</a:t>
            </a:r>
            <a:b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Русского языка</a:t>
            </a:r>
            <a:endParaRPr lang="ru-R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2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" y="3573016"/>
            <a:ext cx="89289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Словарь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Garamond" pitchFamily="18" charset="0"/>
                <a:ea typeface="+mj-ea"/>
                <a:cs typeface="+mj-cs"/>
              </a:rPr>
              <a:t>— справочная книга, содержащая собрание слов расположенных по определенному принципу и дающая сведения об их значениях.</a:t>
            </a:r>
          </a:p>
        </p:txBody>
      </p:sp>
      <p:pic>
        <p:nvPicPr>
          <p:cNvPr id="10246" name="Picture 6" descr="http://img.beta.rian.ru/images/18324/19/1832419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9329" y="188640"/>
            <a:ext cx="6160054" cy="347358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18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7412" y="4450507"/>
            <a:ext cx="9144000" cy="2105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280"/>
              </a:lnSpc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j-ea"/>
                <a:cs typeface="+mj-cs"/>
              </a:rPr>
              <a:t>Предшественниками современных словарей были рукописные, а затем и печатные словари эпохи Средневековья. </a:t>
            </a:r>
          </a:p>
        </p:txBody>
      </p:sp>
      <p:pic>
        <p:nvPicPr>
          <p:cNvPr id="6146" name="Picture 2" descr="http://www.nlr.ru/fonds/manuscripts/images/rus/54_2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125" y="116632"/>
            <a:ext cx="6743700" cy="4333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20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392</TotalTime>
  <Words>340</Words>
  <Application>Microsoft Office PowerPoint</Application>
  <PresentationFormat>Экран (4:3)</PresentationFormat>
  <Paragraphs>79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Слайд</vt:lpstr>
      <vt:lpstr>Слайд 1</vt:lpstr>
      <vt:lpstr>  «В мире книг»   4 класс «В»</vt:lpstr>
      <vt:lpstr>Слайд 3</vt:lpstr>
      <vt:lpstr>Слайд 4</vt:lpstr>
      <vt:lpstr>Справочная литература ???</vt:lpstr>
      <vt:lpstr>Тема:  «Словари – хранители слов»</vt:lpstr>
      <vt:lpstr>Первый словарь Русского языка</vt:lpstr>
      <vt:lpstr>Слайд 8</vt:lpstr>
      <vt:lpstr>Слайд 9</vt:lpstr>
      <vt:lpstr>Слайд 10</vt:lpstr>
      <vt:lpstr>Слайд 11</vt:lpstr>
      <vt:lpstr>Слайд 12</vt:lpstr>
      <vt:lpstr>Слайд 13</vt:lpstr>
      <vt:lpstr>Аппарат книги</vt:lpstr>
      <vt:lpstr>Слайд 15</vt:lpstr>
      <vt:lpstr>Какие бывают словари? </vt:lpstr>
      <vt:lpstr>Задание:</vt:lpstr>
      <vt:lpstr>Слайд 18</vt:lpstr>
      <vt:lpstr>Цель занятия:</vt:lpstr>
      <vt:lpstr>Игра «Найди друга»</vt:lpstr>
      <vt:lpstr>Слайд 21</vt:lpstr>
      <vt:lpstr>План работы </vt:lpstr>
      <vt:lpstr>Алгоритм работы со словарём</vt:lpstr>
      <vt:lpstr>Задание:</vt:lpstr>
      <vt:lpstr>Алгоритм работы со словарём</vt:lpstr>
      <vt:lpstr>Электронные словари</vt:lpstr>
      <vt:lpstr>Интернет - словари</vt:lpstr>
      <vt:lpstr>Задание для работы  с интернет - словарями</vt:lpstr>
      <vt:lpstr>Алгоритм работы со словарём</vt:lpstr>
      <vt:lpstr>Цель                результат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книг» Открытое занятие в 4 классе «В»</dc:title>
  <dc:creator>1</dc:creator>
  <cp:lastModifiedBy>revaz</cp:lastModifiedBy>
  <cp:revision>45</cp:revision>
  <dcterms:created xsi:type="dcterms:W3CDTF">2012-11-25T19:27:05Z</dcterms:created>
  <dcterms:modified xsi:type="dcterms:W3CDTF">2013-04-10T13:55:14Z</dcterms:modified>
</cp:coreProperties>
</file>