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tags/tag27.xml" ContentType="application/vnd.openxmlformats-officedocument.presentationml.tag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Default Extension="png" ContentType="image/png"/>
  <Default Extension="bin" ContentType="application/vnd.ms-office.legacyDiagramTex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slideLayouts/slideLayout10.xml" ContentType="application/vnd.openxmlformats-officedocument.presentationml.slideLayout+xml"/>
  <Override PartName="/ppt/tags/tag15.xml" ContentType="application/vnd.openxmlformats-officedocument.presentationml.tags+xml"/>
  <Default Extension="gif" ContentType="image/gif"/>
  <Override PartName="/ppt/tags/tag24.xml" ContentType="application/vnd.openxmlformats-officedocument.presentationml.tags+xml"/>
  <Default Extension="vml" ContentType="application/vnd.openxmlformats-officedocument.vmlDrawing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legacyDocTextInfo.bin" ContentType="application/vnd.ms-office.legacyDocTextInfo"/>
  <Override PartName="/ppt/slides/slide8.xml" ContentType="application/vnd.openxmlformats-officedocument.presentationml.slide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notesMasterIdLst>
    <p:notesMasterId r:id="rId39"/>
  </p:notesMasterIdLst>
  <p:sldIdLst>
    <p:sldId id="292" r:id="rId2"/>
    <p:sldId id="257" r:id="rId3"/>
    <p:sldId id="25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3" r:id="rId19"/>
    <p:sldId id="272" r:id="rId20"/>
    <p:sldId id="274" r:id="rId21"/>
    <p:sldId id="276" r:id="rId22"/>
    <p:sldId id="277" r:id="rId23"/>
    <p:sldId id="278" r:id="rId24"/>
    <p:sldId id="275" r:id="rId25"/>
    <p:sldId id="279" r:id="rId26"/>
    <p:sldId id="280" r:id="rId27"/>
    <p:sldId id="281" r:id="rId28"/>
    <p:sldId id="283" r:id="rId29"/>
    <p:sldId id="282" r:id="rId30"/>
    <p:sldId id="284" r:id="rId31"/>
    <p:sldId id="286" r:id="rId32"/>
    <p:sldId id="287" r:id="rId33"/>
    <p:sldId id="288" r:id="rId34"/>
    <p:sldId id="289" r:id="rId35"/>
    <p:sldId id="285" r:id="rId36"/>
    <p:sldId id="290" r:id="rId37"/>
    <p:sldId id="291" r:id="rId38"/>
  </p:sldIdLst>
  <p:sldSz cx="9144000" cy="6858000" type="screen4x3"/>
  <p:notesSz cx="6858000" cy="9144000"/>
  <p:custShowLst>
    <p:custShow name="Произвольный показ 1" id="0">
      <p:sldLst>
        <p:sld r:id="rId25"/>
      </p:sldLst>
    </p:custShow>
  </p:custShow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00"/>
    <a:srgbClr val="009900"/>
    <a:srgbClr val="0000FF"/>
    <a:srgbClr val="9900CC"/>
    <a:srgbClr val="66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2" autoAdjust="0"/>
    <p:restoredTop sz="94677" autoAdjust="0"/>
  </p:normalViewPr>
  <p:slideViewPr>
    <p:cSldViewPr>
      <p:cViewPr varScale="1">
        <p:scale>
          <a:sx n="65" d="100"/>
          <a:sy n="65" d="100"/>
        </p:scale>
        <p:origin x="-79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06/relationships/legacyDocTextInfo" Target="legacyDocTextInfo.bin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9.xml"/><Relationship Id="rId13" Type="http://schemas.openxmlformats.org/officeDocument/2006/relationships/slide" Target="slides/slide14.xml"/><Relationship Id="rId18" Type="http://schemas.openxmlformats.org/officeDocument/2006/relationships/slide" Target="slides/slide19.xml"/><Relationship Id="rId3" Type="http://schemas.openxmlformats.org/officeDocument/2006/relationships/slide" Target="slides/slide4.xml"/><Relationship Id="rId7" Type="http://schemas.openxmlformats.org/officeDocument/2006/relationships/slide" Target="slides/slide8.xml"/><Relationship Id="rId12" Type="http://schemas.openxmlformats.org/officeDocument/2006/relationships/slide" Target="slides/slide13.xml"/><Relationship Id="rId17" Type="http://schemas.openxmlformats.org/officeDocument/2006/relationships/slide" Target="slides/slide18.xml"/><Relationship Id="rId2" Type="http://schemas.openxmlformats.org/officeDocument/2006/relationships/slide" Target="slides/slide3.xml"/><Relationship Id="rId16" Type="http://schemas.openxmlformats.org/officeDocument/2006/relationships/slide" Target="slides/slide17.xml"/><Relationship Id="rId20" Type="http://schemas.openxmlformats.org/officeDocument/2006/relationships/slide" Target="slides/slide21.xml"/><Relationship Id="rId1" Type="http://schemas.openxmlformats.org/officeDocument/2006/relationships/slide" Target="slides/slide2.xml"/><Relationship Id="rId6" Type="http://schemas.openxmlformats.org/officeDocument/2006/relationships/slide" Target="slides/slide7.xml"/><Relationship Id="rId11" Type="http://schemas.openxmlformats.org/officeDocument/2006/relationships/slide" Target="slides/slide12.xml"/><Relationship Id="rId5" Type="http://schemas.openxmlformats.org/officeDocument/2006/relationships/slide" Target="slides/slide6.xml"/><Relationship Id="rId15" Type="http://schemas.openxmlformats.org/officeDocument/2006/relationships/slide" Target="slides/slide16.xml"/><Relationship Id="rId10" Type="http://schemas.openxmlformats.org/officeDocument/2006/relationships/slide" Target="slides/slide11.xml"/><Relationship Id="rId19" Type="http://schemas.openxmlformats.org/officeDocument/2006/relationships/slide" Target="slides/slide20.xml"/><Relationship Id="rId4" Type="http://schemas.openxmlformats.org/officeDocument/2006/relationships/slide" Target="slides/slide5.xml"/><Relationship Id="rId9" Type="http://schemas.openxmlformats.org/officeDocument/2006/relationships/slide" Target="slides/slide10.xml"/><Relationship Id="rId14" Type="http://schemas.openxmlformats.org/officeDocument/2006/relationships/slide" Target="slides/slide15.xml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4" Type="http://schemas.microsoft.com/office/2006/relationships/legacyDiagramText" Target="legacyDiagramText4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32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CD6DD57-3EF2-49D2-85E3-0EDC73CC61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0F277D-9A47-44DB-B2A9-D794EC45798F}" type="slidenum">
              <a:rPr lang="ru-RU" smtClean="0"/>
              <a:pPr/>
              <a:t>2</a:t>
            </a:fld>
            <a:endParaRPr lang="ru-RU" smtClean="0"/>
          </a:p>
        </p:txBody>
      </p:sp>
      <p:sp>
        <p:nvSpPr>
          <p:cNvPr id="542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/>
              <a:t>мпмрпропрпмрпмрио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C626BF-0FBA-45BD-905A-16667B9EA391}" type="slidenum">
              <a:rPr lang="ru-RU" smtClean="0"/>
              <a:pPr/>
              <a:t>12</a:t>
            </a:fld>
            <a:endParaRPr lang="ru-RU" smtClean="0"/>
          </a:p>
        </p:txBody>
      </p:sp>
      <p:sp>
        <p:nvSpPr>
          <p:cNvPr id="552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/>
              <a:t>аапроолл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CC2178-1DFF-4A7F-B2CF-188C64E0C7FB}" type="slidenum">
              <a:rPr lang="ru-RU" smtClean="0"/>
              <a:pPr/>
              <a:t>17</a:t>
            </a:fld>
            <a:endParaRPr lang="ru-RU" smtClean="0"/>
          </a:p>
        </p:txBody>
      </p:sp>
      <p:sp>
        <p:nvSpPr>
          <p:cNvPr id="563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70" cy="667"/>
              <a:chOff x="4986" y="2752"/>
              <a:chExt cx="470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5" y="2873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E764CA-8772-4286-A843-3EC019D0E4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CCBDC-B846-4943-9450-F999C8BE91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27165-29BB-4B7C-B458-89FE44C363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Мультимедиа 3"/>
          <p:cNvSpPr>
            <a:spLocks noGrp="1"/>
          </p:cNvSpPr>
          <p:nvPr>
            <p:ph type="media"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0D6383-EC27-4E8A-924F-29F110DD37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347AED-D57B-4389-A50C-EA5C170868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BEBF03-1978-46B9-AD9B-583BB132F3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F8936-FAC5-4492-BF7F-CED974D19C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978E0-D45F-4FFE-BB0B-E48F35AE45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F41899-C353-4898-9EED-E5D24B17DE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DFD7FD-3FCB-4264-AA02-C6372CAF7B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956151-4D91-439E-880C-67E0A3ABFB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863050-0A5A-44E5-80A2-53AE10ADEE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26E60-64BE-4F06-9324-F8E891F222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65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65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2ED47BB-9634-42DD-8077-8743784615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6504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6505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2058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6507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6508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6509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6510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6511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6512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6513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6514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6515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2084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2085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6518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06519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06520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sp>
            <p:nvSpPr>
              <p:cNvPr id="106521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6522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6523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2089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525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06526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06527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06528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06529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06530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06531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06532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</p:grpSp>
      <p:grpSp>
        <p:nvGrpSpPr>
          <p:cNvPr id="2059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6534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6535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2060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2061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6538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2064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6540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06541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0" y="330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06542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0" y="180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06543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06544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9" y="895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06545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4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06546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06547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9" y="140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  <p:sp>
          <p:nvSpPr>
            <p:cNvPr id="10654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</p:sldLayoutIdLst>
  <p:transition spd="med">
    <p:wipe dir="r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2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8.gif"/><Relationship Id="rId7" Type="http://schemas.openxmlformats.org/officeDocument/2006/relationships/image" Target="../media/image11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gif"/><Relationship Id="rId5" Type="http://schemas.openxmlformats.org/officeDocument/2006/relationships/image" Target="../media/image9.gif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143375" y="620713"/>
            <a:ext cx="5000625" cy="4176712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dirty="0" smtClean="0">
                <a:solidFill>
                  <a:schemeClr val="accent2"/>
                </a:solidFill>
              </a:rPr>
              <a:t/>
            </a:r>
            <a:br>
              <a:rPr lang="ru-RU" sz="2800" dirty="0" smtClean="0">
                <a:solidFill>
                  <a:schemeClr val="accent2"/>
                </a:solidFill>
              </a:rPr>
            </a:br>
            <a:r>
              <a:rPr lang="ru-RU" sz="2800" dirty="0" smtClean="0">
                <a:solidFill>
                  <a:schemeClr val="accent2"/>
                </a:solidFill>
              </a:rPr>
              <a:t/>
            </a:r>
            <a:br>
              <a:rPr lang="ru-RU" sz="2800" dirty="0" smtClean="0">
                <a:solidFill>
                  <a:schemeClr val="accent2"/>
                </a:solidFill>
              </a:rPr>
            </a:br>
            <a:r>
              <a:rPr lang="ru-RU" sz="2800" dirty="0" smtClean="0">
                <a:solidFill>
                  <a:schemeClr val="accent2"/>
                </a:solidFill>
              </a:rPr>
              <a:t/>
            </a:r>
            <a:br>
              <a:rPr lang="ru-RU" sz="2800" dirty="0" smtClean="0">
                <a:solidFill>
                  <a:schemeClr val="accent2"/>
                </a:solidFill>
              </a:rPr>
            </a:br>
            <a:r>
              <a:rPr lang="ru-RU" sz="2800" dirty="0" smtClean="0">
                <a:solidFill>
                  <a:schemeClr val="accent2"/>
                </a:solidFill>
              </a:rPr>
              <a:t/>
            </a:r>
            <a:br>
              <a:rPr lang="ru-RU" sz="2800" dirty="0" smtClean="0">
                <a:solidFill>
                  <a:schemeClr val="accent2"/>
                </a:solidFill>
              </a:rPr>
            </a:br>
            <a:r>
              <a:rPr lang="ru-RU" sz="2800" dirty="0" smtClean="0">
                <a:solidFill>
                  <a:schemeClr val="accent2"/>
                </a:solidFill>
              </a:rPr>
              <a:t/>
            </a:r>
            <a:br>
              <a:rPr lang="ru-RU" sz="2800" dirty="0" smtClean="0">
                <a:solidFill>
                  <a:schemeClr val="accent2"/>
                </a:solidFill>
              </a:rPr>
            </a:br>
            <a:r>
              <a:rPr lang="ru-RU" sz="1400" dirty="0" smtClean="0">
                <a:solidFill>
                  <a:schemeClr val="tx1"/>
                </a:solidFill>
              </a:rPr>
              <a:t/>
            </a:r>
            <a:br>
              <a:rPr lang="ru-RU" sz="14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accent2"/>
                </a:solidFill>
              </a:rPr>
              <a:t/>
            </a:r>
            <a:br>
              <a:rPr lang="ru-RU" sz="2800" dirty="0" smtClean="0">
                <a:solidFill>
                  <a:schemeClr val="accent2"/>
                </a:solidFill>
              </a:rPr>
            </a:b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Презентация к уроку «Технология обработки графической информации в среде </a:t>
            </a:r>
            <a:r>
              <a:rPr lang="ru-RU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Microsoft</a:t>
            </a: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Power</a:t>
            </a: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Point</a:t>
            </a: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Мультимедийные</a:t>
            </a: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презентации»</a:t>
            </a:r>
            <a:br>
              <a:rPr lang="ru-RU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43663" y="6165850"/>
            <a:ext cx="2700337" cy="692150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1200" dirty="0" smtClean="0">
                <a:solidFill>
                  <a:srgbClr val="0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Людмила Сергеевна </a:t>
            </a:r>
            <a:r>
              <a:rPr lang="ru-RU" sz="1200" dirty="0" err="1" smtClean="0">
                <a:solidFill>
                  <a:srgbClr val="0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Шехонина</a:t>
            </a:r>
            <a:endParaRPr lang="ru-RU" sz="1200" dirty="0" smtClean="0">
              <a:solidFill>
                <a:srgbClr val="000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260350"/>
            <a:ext cx="6870700" cy="1204913"/>
          </a:xfrm>
        </p:spPr>
        <p:txBody>
          <a:bodyPr/>
          <a:lstStyle/>
          <a:p>
            <a:pPr eaLnBrk="1" hangingPunct="1"/>
            <a:r>
              <a:rPr lang="ru-RU" i="1" smtClean="0">
                <a:latin typeface="Times New Roman" pitchFamily="18" charset="0"/>
                <a:cs typeface="Times New Roman" pitchFamily="18" charset="0"/>
              </a:rPr>
              <a:t>Горячие клавиши: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Ctrl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     Создание новой презентации;</a:t>
            </a:r>
            <a:endParaRPr lang="en-US" sz="20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Ctrl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    Добавление слайда;</a:t>
            </a:r>
            <a:endParaRPr lang="en-US" sz="20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Ctrl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     Создание копии выбранного слайда;</a:t>
            </a:r>
            <a:endParaRPr lang="en-US" sz="20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Ctrl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+ О      Открытие презентации;</a:t>
            </a:r>
            <a:endParaRPr lang="en-US" sz="20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Ctrl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    Закрытие презентации;</a:t>
            </a:r>
            <a:endParaRPr lang="en-US" sz="20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Ctrl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+ Р      Печать презентации;</a:t>
            </a:r>
            <a:endParaRPr lang="en-US" sz="20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Ctrl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     Сохранение презентации;</a:t>
            </a:r>
            <a:endParaRPr lang="en-US" sz="20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5              Запуск презентации;</a:t>
            </a:r>
            <a:endParaRPr lang="en-US" sz="20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Alt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4     Выход из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PowerPoint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20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Esc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          Отмена выбора выпадающего меню или диалогового окна.</a:t>
            </a:r>
          </a:p>
        </p:txBody>
      </p:sp>
    </p:spTree>
    <p:custDataLst>
      <p:tags r:id="rId1"/>
    </p:custData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404813"/>
            <a:ext cx="6870700" cy="915987"/>
          </a:xfrm>
        </p:spPr>
        <p:txBody>
          <a:bodyPr/>
          <a:lstStyle/>
          <a:p>
            <a:pPr eaLnBrk="1" hangingPunct="1"/>
            <a:r>
              <a:rPr lang="ru-RU" i="1" smtClean="0">
                <a:latin typeface="Times New Roman" pitchFamily="18" charset="0"/>
                <a:cs typeface="Times New Roman" pitchFamily="18" charset="0"/>
              </a:rPr>
              <a:t>Параметры слайда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 smtClean="0"/>
              <a:t>  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цвет фона (одиночная, градиентная заливка,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     заготовка, текстура, узор, рисунок);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 оформление (готовые шаблоны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     оформления);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 звуковое сопровождение;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 анимационные эффекты отображения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     информационных объектов;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 способы смены слайдов (по щелчку,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     автоматическая - нет перехода). </a:t>
            </a:r>
          </a:p>
        </p:txBody>
      </p:sp>
    </p:spTree>
    <p:custDataLst>
      <p:tags r:id="rId1"/>
    </p:custData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gradFill rotWithShape="1">
            <a:gsLst>
              <a:gs pos="0">
                <a:schemeClr val="tx2">
                  <a:alpha val="76999"/>
                </a:schemeClr>
              </a:gs>
              <a:gs pos="100000">
                <a:schemeClr val="accent1">
                  <a:alpha val="40999"/>
                </a:schemeClr>
              </a:gs>
            </a:gsLst>
            <a:path path="rect">
              <a:fillToRect r="100000" b="100000"/>
            </a:path>
          </a:gradFill>
        </p:spPr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Действия при создании презентации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2205038"/>
            <a:ext cx="7696200" cy="3328987"/>
          </a:xfrm>
          <a:gradFill rotWithShape="1">
            <a:gsLst>
              <a:gs pos="0">
                <a:srgbClr val="FC9FCB"/>
              </a:gs>
              <a:gs pos="13000">
                <a:srgbClr val="F8B049"/>
              </a:gs>
              <a:gs pos="21001">
                <a:srgbClr val="F8B049"/>
              </a:gs>
              <a:gs pos="63000">
                <a:srgbClr val="FEE7F2"/>
              </a:gs>
              <a:gs pos="67000">
                <a:srgbClr val="F952A0"/>
              </a:gs>
              <a:gs pos="69000">
                <a:srgbClr val="C50849"/>
              </a:gs>
              <a:gs pos="82001">
                <a:srgbClr val="B43E85"/>
              </a:gs>
              <a:gs pos="100000">
                <a:srgbClr val="F8B049"/>
              </a:gs>
            </a:gsLst>
            <a:lin ang="5400000" scaled="1"/>
          </a:gradFill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выбор общего оформления;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добавление новых слайдов и их содержимого;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выбор разметки слайдов;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изменения при необходимости оформления слайдов;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изменения цветовой схемы;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применения различных шаблонов оформления;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создание эффектов анимации при демонстрации слайдов.</a:t>
            </a:r>
          </a:p>
          <a:p>
            <a:pPr eaLnBrk="1" hangingPunct="1">
              <a:lnSpc>
                <a:spcPct val="90000"/>
              </a:lnSpc>
            </a:pPr>
            <a:endParaRPr lang="ru-RU" sz="2400" smtClean="0"/>
          </a:p>
        </p:txBody>
      </p:sp>
    </p:spTree>
    <p:custDataLst>
      <p:tags r:id="rId1"/>
    </p:custData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333375"/>
            <a:ext cx="6870700" cy="914400"/>
          </a:xfrm>
        </p:spPr>
        <p:txBody>
          <a:bodyPr/>
          <a:lstStyle/>
          <a:p>
            <a:pPr eaLnBrk="1" hangingPunct="1"/>
            <a:r>
              <a:rPr lang="ru-RU" i="1" smtClean="0">
                <a:latin typeface="Times New Roman" pitchFamily="18" charset="0"/>
                <a:cs typeface="Times New Roman" pitchFamily="18" charset="0"/>
              </a:rPr>
              <a:t>Цветовая схема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8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набор из восьми  цветов, применяемых к слайдам, страницам заметок или раздаточ­ным материалам. </a:t>
            </a:r>
          </a:p>
          <a:p>
            <a:pPr eaLnBrk="1" hangingPunct="1">
              <a:lnSpc>
                <a:spcPct val="90000"/>
              </a:lnSpc>
            </a:pPr>
            <a:endParaRPr lang="ru-RU" sz="28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включает цвет фона, цвет линий и текста, а также шесть других цветов, способствующих повышению удобочитаемости слайда. </a:t>
            </a:r>
          </a:p>
        </p:txBody>
      </p:sp>
    </p:spTree>
    <p:custDataLst>
      <p:tags r:id="rId1"/>
    </p:custData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44575"/>
          </a:xfrm>
        </p:spPr>
        <p:txBody>
          <a:bodyPr/>
          <a:lstStyle/>
          <a:p>
            <a:pPr eaLnBrk="1" hangingPunct="1"/>
            <a:r>
              <a:rPr lang="ru-RU" i="1" smtClean="0">
                <a:latin typeface="Times New Roman" pitchFamily="18" charset="0"/>
                <a:cs typeface="Times New Roman" pitchFamily="18" charset="0"/>
              </a:rPr>
              <a:t>Макет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образец, задающий оформление заголовков, подзаголовков, списков</a:t>
            </a:r>
          </a:p>
          <a:p>
            <a:pPr eaLnBrk="1" hangingPunct="1">
              <a:buFontTx/>
              <a:buNone/>
            </a:pP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  позволяющий вставлять рисунки, таблицы, диаграммы, автофигуры и видеофрагменты на слайде. </a:t>
            </a:r>
          </a:p>
        </p:txBody>
      </p:sp>
    </p:spTree>
    <p:custDataLst>
      <p:tags r:id="rId1"/>
    </p:custData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989888" cy="973138"/>
          </a:xfrm>
        </p:spPr>
        <p:txBody>
          <a:bodyPr/>
          <a:lstStyle/>
          <a:p>
            <a:pPr eaLnBrk="1" hangingPunct="1"/>
            <a:r>
              <a:rPr lang="ru-RU" i="1" smtClean="0">
                <a:latin typeface="Times New Roman" pitchFamily="18" charset="0"/>
                <a:cs typeface="Times New Roman" pitchFamily="18" charset="0"/>
              </a:rPr>
              <a:t>Шаблон оформления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Содержит</a:t>
            </a:r>
            <a:r>
              <a:rPr lang="ru-RU" sz="2800" smtClean="0"/>
              <a:t>: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/>
              <a:t> 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стили презентации, включая типы и размеры маркеров и шрифтов, 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размеры и положение рамок, 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параметры оформления фона, 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цветовые схемы, 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образец слайдов и дополнительный образец заголовков.</a:t>
            </a:r>
          </a:p>
        </p:txBody>
      </p:sp>
    </p:spTree>
    <p:custDataLst>
      <p:tags r:id="rId1"/>
    </p:custData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76250"/>
            <a:ext cx="6870700" cy="1600200"/>
          </a:xfrm>
        </p:spPr>
        <p:txBody>
          <a:bodyPr/>
          <a:lstStyle/>
          <a:p>
            <a:pPr eaLnBrk="1" hangingPunct="1"/>
            <a:r>
              <a:rPr lang="ru-RU" sz="4000" b="1" smtClean="0"/>
              <a:t/>
            </a:r>
            <a:br>
              <a:rPr lang="ru-RU" sz="4000" b="1" smtClean="0"/>
            </a:br>
            <a:r>
              <a:rPr lang="ru-RU" sz="4000" b="1" smtClean="0"/>
              <a:t/>
            </a:r>
            <a:br>
              <a:rPr lang="ru-RU" sz="4000" b="1" smtClean="0"/>
            </a:br>
            <a:r>
              <a:rPr lang="ru-RU" sz="4000" b="1" smtClean="0"/>
              <a:t/>
            </a:r>
            <a:br>
              <a:rPr lang="ru-RU" sz="4000" b="1" smtClean="0"/>
            </a:br>
            <a:r>
              <a:rPr lang="ru-RU" sz="4000" b="1" smtClean="0">
                <a:latin typeface="Times New Roman" pitchFamily="18" charset="0"/>
                <a:cs typeface="Times New Roman" pitchFamily="18" charset="0"/>
              </a:rPr>
              <a:t>Варианты создания презентаций:</a:t>
            </a:r>
            <a:r>
              <a:rPr lang="ru-RU" sz="4000" smtClean="0"/>
              <a:t/>
            </a:r>
            <a:br>
              <a:rPr lang="ru-RU" sz="4000" smtClean="0"/>
            </a:br>
            <a:endParaRPr lang="ru-RU" sz="4000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ln>
            <a:solidFill>
              <a:schemeClr val="tx2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 smtClean="0">
                <a:solidFill>
                  <a:schemeClr val="hlink"/>
                </a:solidFill>
              </a:rPr>
              <a:t>   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ручной ввод  элементов презентации с использованием минимальных элементов оформления (команда </a:t>
            </a:r>
            <a:r>
              <a:rPr lang="ru-RU" sz="2400" b="1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Файл</a:t>
            </a:r>
            <a:r>
              <a:rPr lang="ru-RU" sz="240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/Создать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 с использованием имеющейся презентации, когда стиль, фон, способы оформления полностью совпадают с предыдущей презентацией; (</a:t>
            </a:r>
            <a:r>
              <a:rPr lang="ru-RU" sz="240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ввод своих данных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 с использованием готового шаблона, задающего основные элементы оформления, шрифты и цветовую схему.(</a:t>
            </a:r>
            <a:r>
              <a:rPr lang="ru-RU" sz="240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по шаблону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custDataLst>
      <p:tags r:id="rId1"/>
    </p:custData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Режимы отображения программной среды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2276475"/>
            <a:ext cx="7696200" cy="3257550"/>
          </a:xfrm>
        </p:spPr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Для простоты управления выделены специальные кнопки: </a:t>
            </a:r>
          </a:p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Два основных режима: </a:t>
            </a:r>
            <a:r>
              <a:rPr lang="ru-RU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обычный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режим сортировщика слайдов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1" hangingPunct="1">
              <a:buFontTx/>
              <a:buNone/>
            </a:pPr>
            <a:r>
              <a:rPr lang="ru-RU" smtClean="0"/>
              <a:t> </a:t>
            </a:r>
          </a:p>
        </p:txBody>
      </p:sp>
    </p:spTree>
    <p:custDataLst>
      <p:tags r:id="rId1"/>
    </p:custData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333375"/>
            <a:ext cx="6870700" cy="1582738"/>
          </a:xfrm>
        </p:spPr>
        <p:txBody>
          <a:bodyPr/>
          <a:lstStyle/>
          <a:p>
            <a:pPr eaLnBrk="1" hangingPunct="1"/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4000" b="1" smtClean="0">
                <a:latin typeface="Times New Roman" pitchFamily="18" charset="0"/>
                <a:cs typeface="Times New Roman" pitchFamily="18" charset="0"/>
              </a:rPr>
              <a:t>обычном режиме</a:t>
            </a:r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 отображаются три области: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852738"/>
            <a:ext cx="7696200" cy="2305050"/>
          </a:xfrm>
        </p:spPr>
        <p:txBody>
          <a:bodyPr/>
          <a:lstStyle/>
          <a:p>
            <a:pPr eaLnBrk="1" hangingPunct="1"/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область структуры</a:t>
            </a:r>
          </a:p>
          <a:p>
            <a:pPr eaLnBrk="1" hangingPunct="1"/>
            <a:r>
              <a:rPr lang="ru-RU" b="1" smtClean="0">
                <a:latin typeface="Times New Roman" pitchFamily="18" charset="0"/>
                <a:cs typeface="Times New Roman" pitchFamily="18" charset="0"/>
              </a:rPr>
              <a:t> область слайда </a:t>
            </a:r>
          </a:p>
          <a:p>
            <a:pPr eaLnBrk="1" hangingPunct="1"/>
            <a:r>
              <a:rPr lang="ru-RU" b="1" smtClean="0">
                <a:latin typeface="Times New Roman" pitchFamily="18" charset="0"/>
                <a:cs typeface="Times New Roman" pitchFamily="18" charset="0"/>
              </a:rPr>
              <a:t> область заметок</a:t>
            </a:r>
          </a:p>
        </p:txBody>
      </p:sp>
      <p:pic>
        <p:nvPicPr>
          <p:cNvPr id="33796" name="Picture 5" descr="мерц бабочки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16463" y="2997200"/>
            <a:ext cx="3779837" cy="3449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В режиме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сортировщика слайдов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8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заложены следующие возможности: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настройка эффектов перехода слайдов;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перестановка слайдов, с использованием мыши;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удаление слайдов, выделяя их и нажимая клавишу </a:t>
            </a:r>
            <a:r>
              <a:rPr lang="en-US" sz="280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Delete</a:t>
            </a:r>
            <a:r>
              <a:rPr lang="ru-RU" sz="280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скрытие слайдов на время демонстрации.</a:t>
            </a:r>
          </a:p>
        </p:txBody>
      </p:sp>
    </p:spTree>
    <p:custDataLst>
      <p:tags r:id="rId1"/>
    </p:custData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ознакомить обучающихся с понятием презентации, с действиями, необходимыми для создания презентации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r>
              <a:rPr lang="ru-RU" sz="24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Задачи: </a:t>
            </a:r>
          </a:p>
          <a:p>
            <a:pPr marL="609600" indent="-609600" eaLnBrk="1" hangingPunct="1">
              <a:lnSpc>
                <a:spcPct val="80000"/>
              </a:lnSpc>
              <a:spcBef>
                <a:spcPct val="0"/>
              </a:spcBef>
              <a:defRPr/>
            </a:pPr>
            <a:r>
              <a:rPr lang="ru-RU" sz="24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Раскрыть понятие презентация, компьютерная презентация, слайд, слайд-фильм, </a:t>
            </a:r>
          </a:p>
          <a:p>
            <a:pPr marL="609600" indent="-609600" eaLnBrk="1" hangingPunct="1">
              <a:lnSpc>
                <a:spcPct val="80000"/>
              </a:lnSpc>
              <a:spcBef>
                <a:spcPct val="0"/>
              </a:spcBef>
              <a:defRPr/>
            </a:pPr>
            <a:r>
              <a:rPr lang="ru-RU" sz="24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Научить нахождению и  осуществлению запуска графического  пакета </a:t>
            </a:r>
            <a:r>
              <a:rPr lang="en-US" sz="24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PowerPoint</a:t>
            </a:r>
            <a:endParaRPr lang="ru-RU" sz="2400" b="1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609600" indent="-609600" eaLnBrk="1" hangingPunct="1">
              <a:lnSpc>
                <a:spcPct val="80000"/>
              </a:lnSpc>
              <a:spcBef>
                <a:spcPct val="0"/>
              </a:spcBef>
              <a:defRPr/>
            </a:pPr>
            <a:r>
              <a:rPr lang="ru-RU" sz="24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Ознакомить с программной средой,  параметрами слайда,  процессом создания презентации в </a:t>
            </a:r>
            <a:r>
              <a:rPr lang="en-US" sz="24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Microsoft PowerPoint</a:t>
            </a:r>
            <a:r>
              <a:rPr lang="ru-RU" sz="24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</a:p>
          <a:p>
            <a:pPr marL="609600" indent="-609600" eaLnBrk="1" hangingPunct="1">
              <a:lnSpc>
                <a:spcPct val="80000"/>
              </a:lnSpc>
              <a:spcBef>
                <a:spcPct val="0"/>
              </a:spcBef>
              <a:defRPr/>
            </a:pPr>
            <a:r>
              <a:rPr lang="ru-RU" sz="24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Ознакомить с процессом создания презентации.</a:t>
            </a:r>
          </a:p>
          <a:p>
            <a:pPr marL="609600" indent="-609600" eaLnBrk="1" hangingPunct="1">
              <a:lnSpc>
                <a:spcPct val="80000"/>
              </a:lnSpc>
              <a:spcBef>
                <a:spcPct val="0"/>
              </a:spcBef>
              <a:defRPr/>
            </a:pPr>
            <a:r>
              <a:rPr lang="ru-RU" sz="24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Научить соблюдать правильный ход работы при создании презентации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Два других режима:</a:t>
            </a:r>
          </a:p>
        </p:txBody>
      </p:sp>
      <p:sp>
        <p:nvSpPr>
          <p:cNvPr id="3584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2276475"/>
            <a:ext cx="3771900" cy="36576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mtClean="0"/>
              <a:t> </a:t>
            </a:r>
            <a:r>
              <a:rPr lang="ru-RU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Структуры </a:t>
            </a:r>
          </a:p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в сокращенном виде: только заголовки слайдов и содержащийся   в слайдах текст. </a:t>
            </a:r>
          </a:p>
          <a:p>
            <a:pPr eaLnBrk="1" hangingPunct="1"/>
            <a:endParaRPr lang="ru-RU" smtClean="0"/>
          </a:p>
        </p:txBody>
      </p:sp>
      <p:sp>
        <p:nvSpPr>
          <p:cNvPr id="35844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2276475"/>
            <a:ext cx="3771900" cy="36576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Слайда</a:t>
            </a:r>
          </a:p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выделяется слайд, который можно редактировать в комфортном режиме. </a:t>
            </a:r>
          </a:p>
        </p:txBody>
      </p:sp>
    </p:spTree>
    <p:custDataLst>
      <p:tags r:id="rId1"/>
    </p:custData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Контекстное меню в режиме демонстрации 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2276475"/>
            <a:ext cx="7696200" cy="32575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    Вперед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- происходит переход к следующему объекту на слайде;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Назад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- происходит переход к предыдущему объекту на слайде;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Перейти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- вызывается Навигатор слайдов, с помощью которого можно указать следующий слайд, на который надо перейти;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Записная книжка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- появляется диалоговое окно, в котором можно прочитать заметки 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или 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замечания,  приготовленные заранее,  или вспомнить о тех действиях, которые необходимо предпринять;</a:t>
            </a:r>
          </a:p>
        </p:txBody>
      </p:sp>
    </p:spTree>
    <p:custDataLst>
      <p:tags r:id="rId1"/>
    </p:custData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92150"/>
            <a:ext cx="7696200" cy="4794250"/>
          </a:xfrm>
          <a:ln>
            <a:solidFill>
              <a:schemeClr val="hlink"/>
            </a:solidFill>
          </a:ln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Карандаш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делать пометки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: что-то </a:t>
            </a:r>
            <a:r>
              <a:rPr lang="ru-RU" sz="20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подчеркивать, обводить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и т. д. После демонстрации след карандаша пропадает, и он не портит презентацию;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Указатель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спрятать стрелку-указатель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на некоторое время, или убрать ее совсем, или </a:t>
            </a:r>
            <a:r>
              <a:rPr lang="ru-RU" sz="20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изменить цвет карандаша;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Экран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остановить демонстрацию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,  вызвав </a:t>
            </a:r>
            <a:r>
              <a:rPr lang="ru-RU" sz="200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паузу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 (тогда, на экране зафиксируется текущий слайд) или </a:t>
            </a:r>
            <a:r>
              <a:rPr lang="ru-RU" sz="200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черный экран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(чтобы информация на экране </a:t>
            </a:r>
            <a:r>
              <a:rPr lang="ru-RU" sz="200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отвлекала зрителей от выступления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докладчика).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Продолжить демонстрацию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можно командой  </a:t>
            </a:r>
            <a:r>
              <a:rPr lang="ru-RU" sz="200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Вперед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 Завершить демонстрацию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- демонстрация завершается.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ru-RU" sz="2000" smtClean="0"/>
          </a:p>
        </p:txBody>
      </p:sp>
    </p:spTree>
    <p:custDataLst>
      <p:tags r:id="rId1"/>
    </p:custData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Запуск программы: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mtClean="0"/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i="1" smtClean="0">
                <a:latin typeface="Times New Roman" pitchFamily="18" charset="0"/>
                <a:cs typeface="Times New Roman" pitchFamily="18" charset="0"/>
              </a:rPr>
              <a:t>Панель задач: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i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Пуск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/ Программы / </a:t>
            </a:r>
            <a:r>
              <a:rPr lang="en-US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Mi</a:t>
            </a:r>
            <a:r>
              <a:rPr lang="ru-RU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en-US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crosoft</a:t>
            </a:r>
            <a:r>
              <a:rPr lang="ru-RU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office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Mi</a:t>
            </a:r>
            <a:r>
              <a:rPr lang="ru-RU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en-US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crosoft</a:t>
            </a:r>
            <a:r>
              <a:rPr lang="ru-RU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office Power Point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или активизацией ярлыка</a:t>
            </a:r>
          </a:p>
        </p:txBody>
      </p:sp>
      <p:pic>
        <p:nvPicPr>
          <p:cNvPr id="38916" name="Picture 4" descr="ЗНАЧОК ПРОГР РР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516688" y="4437063"/>
            <a:ext cx="1943100" cy="151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260475"/>
          </a:xfrm>
        </p:spPr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Создание презентации</a:t>
            </a:r>
            <a:r>
              <a:rPr lang="ru-RU" smtClean="0"/>
              <a:t>	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42988" y="1916113"/>
            <a:ext cx="3771900" cy="30416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файл / создать / область задач -создание презентации / новая презентация / окно – разметка слайда / титульный слайд / слайд с метками-заполнителями / ЛКМ в метке-заполнителе щелкнуть и добавить текст</a:t>
            </a:r>
          </a:p>
        </p:txBody>
      </p:sp>
      <p:pic>
        <p:nvPicPr>
          <p:cNvPr id="39940" name="Picture 7" descr="интерф Р Р с указател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72000" y="2205038"/>
            <a:ext cx="4572000" cy="357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11878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11878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1878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6" grpId="0"/>
      <p:bldP spid="118787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Изменим фон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420938"/>
            <a:ext cx="7696200" cy="2320925"/>
          </a:xfrm>
        </p:spPr>
        <p:txBody>
          <a:bodyPr/>
          <a:lstStyle/>
          <a:p>
            <a:pPr eaLnBrk="1" hangingPunct="1"/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меню / формат / оформление слайда / область задач – применить шаблон оформления / просматривай и выбирай</a:t>
            </a:r>
          </a:p>
        </p:txBody>
      </p:sp>
    </p:spTree>
    <p:custDataLst>
      <p:tags r:id="rId1"/>
    </p:custData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2" grpId="0"/>
      <p:bldP spid="12288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Следующий слайд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636838"/>
            <a:ext cx="7696200" cy="2392362"/>
          </a:xfrm>
        </p:spPr>
        <p:txBody>
          <a:bodyPr/>
          <a:lstStyle/>
          <a:p>
            <a:pPr eaLnBrk="1" hangingPunct="1"/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вставка / создать слайд / область задач – разметка слайда / заголовок и текст</a:t>
            </a:r>
          </a:p>
        </p:txBody>
      </p:sp>
    </p:spTree>
    <p:custDataLst>
      <p:tags r:id="rId1"/>
    </p:custData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6" grpId="0"/>
      <p:bldP spid="123907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44575"/>
          </a:xfrm>
        </p:spPr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3 слайд</a:t>
            </a:r>
          </a:p>
        </p:txBody>
      </p:sp>
      <p:sp>
        <p:nvSpPr>
          <p:cNvPr id="43011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Создать слайд / разметка слайда – заголовок и текст в две колонки / щелчок ЛКМ – ДОБАВИТЬ  текст- ЖИЛА-БЫЛА ЕЛЬ</a:t>
            </a:r>
          </a:p>
        </p:txBody>
      </p:sp>
      <p:sp>
        <p:nvSpPr>
          <p:cNvPr id="43012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ЛКМ ЩЕЛЧОК – добавить объект / панель рисования(внизу) / автофигуры / 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другие автофигуры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/обл. задач – выбери ель</a:t>
            </a:r>
          </a:p>
        </p:txBody>
      </p:sp>
      <p:sp>
        <p:nvSpPr>
          <p:cNvPr id="124936" name="Tree"/>
          <p:cNvSpPr>
            <a:spLocks noEditPoints="1" noChangeArrowheads="1"/>
          </p:cNvSpPr>
          <p:nvPr/>
        </p:nvSpPr>
        <p:spPr bwMode="auto">
          <a:xfrm>
            <a:off x="7235825" y="4941888"/>
            <a:ext cx="1377950" cy="936625"/>
          </a:xfrm>
          <a:custGeom>
            <a:avLst/>
            <a:gdLst>
              <a:gd name="G0" fmla="+- 0 0 0"/>
              <a:gd name="G1" fmla="*/ 18900 1 3"/>
              <a:gd name="G2" fmla="*/ 18900 2 3"/>
              <a:gd name="G3" fmla="+- 18900 0 0"/>
              <a:gd name="T0" fmla="*/ 10800 w 21600"/>
              <a:gd name="T1" fmla="*/ 0 h 21600"/>
              <a:gd name="T2" fmla="*/ 6171 w 21600"/>
              <a:gd name="T3" fmla="*/ 6300 h 21600"/>
              <a:gd name="T4" fmla="*/ 3086 w 21600"/>
              <a:gd name="T5" fmla="*/ 12600 h 21600"/>
              <a:gd name="T6" fmla="*/ 0 w 21600"/>
              <a:gd name="T7" fmla="*/ 18900 h 21600"/>
              <a:gd name="T8" fmla="*/ 15429 w 21600"/>
              <a:gd name="T9" fmla="*/ 6300 h 21600"/>
              <a:gd name="T10" fmla="*/ 18514 w 21600"/>
              <a:gd name="T11" fmla="*/ 12600 h 21600"/>
              <a:gd name="T12" fmla="*/ 21600 w 21600"/>
              <a:gd name="T13" fmla="*/ 18900 h 21600"/>
              <a:gd name="T14" fmla="*/ 17694720 60000 65536"/>
              <a:gd name="T15" fmla="*/ 11796480 60000 65536"/>
              <a:gd name="T16" fmla="*/ 11796480 60000 65536"/>
              <a:gd name="T17" fmla="*/ 11796480 60000 65536"/>
              <a:gd name="T18" fmla="*/ 0 60000 65536"/>
              <a:gd name="T19" fmla="*/ 0 60000 65536"/>
              <a:gd name="T20" fmla="*/ 0 60000 65536"/>
              <a:gd name="T21" fmla="*/ 761 w 21600"/>
              <a:gd name="T22" fmla="*/ 22454 h 21600"/>
              <a:gd name="T23" fmla="*/ 21069 w 21600"/>
              <a:gd name="T24" fmla="*/ 28282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ru-RU"/>
          </a:p>
        </p:txBody>
      </p:sp>
    </p:spTree>
    <p:custDataLst>
      <p:tags r:id="rId1"/>
    </p:custData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973138"/>
          </a:xfrm>
        </p:spPr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4 СЛАЙД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вставка / создать слайд / область задач – разметка слайда / заголовок и текст (ель дружила с …)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Вставить изображение из файла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Меню вставка / рисунок / вставить из файла / выбрать папку и фото / вставить</a:t>
            </a:r>
          </a:p>
          <a:p>
            <a:pPr eaLnBrk="1" hangingPunct="1">
              <a:lnSpc>
                <a:spcPct val="90000"/>
              </a:lnSpc>
            </a:pPr>
            <a:endParaRPr lang="ru-RU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mtClean="0"/>
          </a:p>
          <a:p>
            <a:pPr eaLnBrk="1" hangingPunct="1">
              <a:lnSpc>
                <a:spcPct val="90000"/>
              </a:lnSpc>
            </a:pPr>
            <a:endParaRPr lang="ru-RU" smtClean="0"/>
          </a:p>
        </p:txBody>
      </p:sp>
    </p:spTree>
    <p:custDataLst>
      <p:tags r:id="rId1"/>
    </p:custData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Ель дружила с</a:t>
            </a:r>
          </a:p>
        </p:txBody>
      </p:sp>
      <p:pic>
        <p:nvPicPr>
          <p:cNvPr id="45059" name="Picture 11" descr="бабочка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987675" y="2276475"/>
            <a:ext cx="3240088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ln>
            <a:solidFill>
              <a:schemeClr val="folHlink"/>
            </a:solidFill>
          </a:ln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Microsoft  power  point</a:t>
            </a:r>
            <a:endParaRPr lang="ru-RU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ln>
            <a:solidFill>
              <a:schemeClr val="accent2"/>
            </a:solidFill>
          </a:ln>
        </p:spPr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Создание презентации</a:t>
            </a:r>
          </a:p>
          <a:p>
            <a:pPr lvl="2"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Применение шаблона дизайна</a:t>
            </a:r>
          </a:p>
          <a:p>
            <a:pPr lvl="2"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Форматирование шрифта</a:t>
            </a:r>
          </a:p>
          <a:p>
            <a:pPr lvl="2"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Рисование и вставка графики</a:t>
            </a:r>
          </a:p>
          <a:p>
            <a:pPr lvl="2"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Выбор цвета, типа линий и заливка</a:t>
            </a:r>
          </a:p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Настройка анимации</a:t>
            </a:r>
          </a:p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Демонстрация презентации</a:t>
            </a:r>
          </a:p>
          <a:p>
            <a:pPr lvl="2" eaLnBrk="1" hangingPunct="1"/>
            <a:endParaRPr lang="ru-RU" smtClean="0"/>
          </a:p>
        </p:txBody>
      </p:sp>
    </p:spTree>
    <p:custDataLst>
      <p:tags r:id="rId1"/>
    </p:custData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0"/>
            <a:ext cx="6870700" cy="1223963"/>
          </a:xfrm>
        </p:spPr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Вставить музыку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вставка / создать слайд / область задач – разметка слайда / заголовок и текст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Вставить музыку из файла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Меню вставка / фильмы и звук/ звук из файла / выбрать папку и звук/ОК / 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Выбрать в диалоговом окне: воспроизводить автоматически или по щелчку</a:t>
            </a:r>
          </a:p>
        </p:txBody>
      </p:sp>
    </p:spTree>
    <p:custDataLst>
      <p:tags r:id="rId1"/>
    </p:custData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СОХРАНИ ПРЕЗЕНТАЦИЮ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492375"/>
            <a:ext cx="7696200" cy="2938463"/>
          </a:xfrm>
        </p:spPr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ФАЙЛ / СОХРАНИТЬ КАК…</a:t>
            </a:r>
          </a:p>
          <a:p>
            <a:pPr eaLnBrk="1" hangingPunct="1">
              <a:buFontTx/>
              <a:buNone/>
            </a:pP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ЗАДАТЬ ИМЯ ФАЙЛА И НАЖАТЬ КНОПКУ   </a:t>
            </a:r>
            <a:r>
              <a:rPr lang="ru-RU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"Сохранить"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116013"/>
          </a:xfrm>
        </p:spPr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Использование эффектов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133600"/>
            <a:ext cx="7696200" cy="3657600"/>
          </a:xfrm>
        </p:spPr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Выделить текст или рисунок</a:t>
            </a:r>
          </a:p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Выполнить команду ПОКАЗ СЛАЙДОВ / ЭФФЕКТЫ АНИМАЦИИ</a:t>
            </a:r>
          </a:p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Выбрать в появившемся списке ПОДХОДЯЩИЕ ЭФФЕКТЫ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Просмотр презентации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ru-RU" smtClean="0"/>
          </a:p>
          <a:p>
            <a:pPr eaLnBrk="1" hangingPunct="1"/>
            <a:endParaRPr lang="ru-RU" smtClean="0"/>
          </a:p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Нажать кнопку ПОКАЗ СЛАЙДОВ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rganization Chart 7"/>
          <p:cNvGraphicFramePr>
            <a:graphicFrameLocks/>
          </p:cNvGraphicFramePr>
          <p:nvPr>
            <p:ph type="dgm" idx="4294967295"/>
          </p:nvPr>
        </p:nvGraphicFramePr>
        <p:xfrm>
          <a:off x="539750" y="1052513"/>
          <a:ext cx="7632700" cy="4321175"/>
        </p:xfrm>
        <a:graphic>
          <a:graphicData uri="http://schemas.openxmlformats.org/drawingml/2006/compatibility">
            <com:legacyDrawing xmlns:com="http://schemas.openxmlformats.org/drawingml/2006/compatibility" spid="_x0000_s1026"/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5" descr="интерф Р Р с указател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1341438"/>
            <a:ext cx="9144000" cy="551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79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  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Что включает в себя программная среда ?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333375"/>
            <a:ext cx="6870700" cy="1058863"/>
          </a:xfrm>
        </p:spPr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ОТВЕТЬ НА ВОПРОСЫ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828800"/>
            <a:ext cx="7842250" cy="3657600"/>
          </a:xfrm>
        </p:spPr>
        <p:txBody>
          <a:bodyPr/>
          <a:lstStyle/>
          <a:p>
            <a:pPr eaLnBrk="1" hangingPunct="1"/>
            <a:r>
              <a:rPr lang="ru-RU" sz="2800" smtClean="0"/>
              <a:t>  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Для чего предназначена программа         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PowerPoint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eaLnBrk="1" hangingPunct="1"/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   Что такое презентация?</a:t>
            </a:r>
          </a:p>
          <a:p>
            <a:pPr eaLnBrk="1" hangingPunct="1"/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   Что такое слайд?</a:t>
            </a:r>
          </a:p>
          <a:p>
            <a:pPr eaLnBrk="1" hangingPunct="1"/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   Действия при создании презентации</a:t>
            </a:r>
          </a:p>
          <a:p>
            <a:pPr eaLnBrk="1" hangingPunct="1"/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   Какие режимы просмотра встроены в систему  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PowerPoint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eaLnBrk="1" hangingPunct="1"/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   Как запустить программу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PowerPoint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eaLnBrk="1" hangingPunct="1"/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   Как завершить работу с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PowerPoint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СПАСИБО ЗА ВНИМАНИЕ И ХОРОШУЮ РАБОТУ</a:t>
            </a:r>
          </a:p>
        </p:txBody>
      </p:sp>
      <p:pic>
        <p:nvPicPr>
          <p:cNvPr id="52227" name="Picture 5" descr="бабочка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2546174">
            <a:off x="827088" y="2060575"/>
            <a:ext cx="1098550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28" name="Picture 6" descr="бабочка оранж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76600" y="2565400"/>
            <a:ext cx="21082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29" name="Picture 7" descr="мерц бабочки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1977567">
            <a:off x="1979613" y="2492375"/>
            <a:ext cx="1368425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30" name="Picture 8" descr="мерц бабочки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-2119379">
            <a:off x="5402263" y="2898775"/>
            <a:ext cx="1406525" cy="157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31" name="Picture 9" descr="бабочка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-2139724">
            <a:off x="7308850" y="2060575"/>
            <a:ext cx="1008063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32" name="Picture 10" descr="бабочка оранж"/>
          <p:cNvPicPr>
            <a:picLocks noChangeAspect="1" noChangeArrowheads="1" noCrop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23850" y="3357563"/>
            <a:ext cx="167640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33" name="Picture 12" descr="бабочка оранж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443663" y="4508500"/>
            <a:ext cx="230505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34" name="Picture 13" descr="бабочка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43213" y="5013325"/>
            <a:ext cx="144145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35" name="Picture 14" descr="мерц бабочки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716463" y="4652963"/>
            <a:ext cx="1655762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36" name="Picture 15" descr="горячий поцелуйчик"/>
          <p:cNvPicPr>
            <a:picLocks noChangeAspect="1" noChangeArrowheads="1" noCrop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795963" y="2133600"/>
            <a:ext cx="7953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37" name="Picture 16" descr="воздуш поцелуй"/>
          <p:cNvPicPr>
            <a:picLocks noChangeAspect="1" noChangeArrowheads="1" noCrop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4427538" y="1916113"/>
            <a:ext cx="101917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38" name="Picture 5" descr="1005979"/>
          <p:cNvPicPr>
            <a:picLocks noChangeAspect="1" noChangeArrowheads="1" noCrop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6875463" y="3284538"/>
            <a:ext cx="1619250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Для чего предназначена </a:t>
            </a:r>
            <a:br>
              <a:rPr lang="ru-RU" smtClean="0">
                <a:latin typeface="Times New Roman" pitchFamily="18" charset="0"/>
                <a:cs typeface="Times New Roman" pitchFamily="18" charset="0"/>
              </a:rPr>
            </a:br>
            <a:r>
              <a:rPr lang="ru-RU" smtClean="0">
                <a:latin typeface="Times New Roman" pitchFamily="18" charset="0"/>
                <a:cs typeface="Times New Roman" pitchFamily="18" charset="0"/>
              </a:rPr>
              <a:t>программа </a:t>
            </a:r>
            <a:r>
              <a:rPr lang="en-US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Power  Point</a:t>
            </a:r>
            <a:endParaRPr lang="ru-RU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909763"/>
            <a:ext cx="7202487" cy="2951162"/>
          </a:xfrm>
        </p:spPr>
        <p:txBody>
          <a:bodyPr/>
          <a:lstStyle/>
          <a:p>
            <a:pPr lvl="1" eaLnBrk="1" hangingPunct="1">
              <a:buClr>
                <a:schemeClr val="tx1"/>
              </a:buClr>
              <a:buFontTx/>
              <a:buChar char="•"/>
            </a:pPr>
            <a:endParaRPr lang="ru-RU" smtClean="0"/>
          </a:p>
          <a:p>
            <a:pPr lvl="1" eaLnBrk="1" hangingPunct="1">
              <a:buClr>
                <a:schemeClr val="tx1"/>
              </a:buClr>
              <a:buFontTx/>
              <a:buChar char="•"/>
            </a:pPr>
            <a:endParaRPr lang="ru-RU" smtClean="0"/>
          </a:p>
          <a:p>
            <a:pPr lvl="1" eaLnBrk="1" hangingPunct="1">
              <a:buClr>
                <a:schemeClr val="tx1"/>
              </a:buClr>
              <a:buFontTx/>
              <a:buChar char="•"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для подготовки презентаций и слайд -фильмов</a:t>
            </a:r>
          </a:p>
        </p:txBody>
      </p:sp>
      <p:pic>
        <p:nvPicPr>
          <p:cNvPr id="19460" name="Picture 4" descr="Копия j042811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651500" y="4437063"/>
            <a:ext cx="1752600" cy="189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Для чего предназначена</a:t>
            </a:r>
            <a:br>
              <a:rPr lang="ru-RU" smtClean="0">
                <a:latin typeface="Times New Roman" pitchFamily="18" charset="0"/>
                <a:cs typeface="Times New Roman" pitchFamily="18" charset="0"/>
              </a:rPr>
            </a:br>
            <a:r>
              <a:rPr lang="ru-RU" smtClean="0">
                <a:latin typeface="Times New Roman" pitchFamily="18" charset="0"/>
                <a:cs typeface="Times New Roman" pitchFamily="18" charset="0"/>
              </a:rPr>
              <a:t>презентация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Для  наглядного сопровождения выступления, доклада или знакомства с каким-либо объектом, </a:t>
            </a:r>
          </a:p>
        </p:txBody>
      </p:sp>
      <p:pic>
        <p:nvPicPr>
          <p:cNvPr id="20484" name="Picture 5" descr="1397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14678" y="3929066"/>
            <a:ext cx="3074988" cy="239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04813"/>
            <a:ext cx="6870700" cy="1600200"/>
          </a:xfrm>
        </p:spPr>
        <p:txBody>
          <a:bodyPr/>
          <a:lstStyle/>
          <a:p>
            <a:pPr eaLnBrk="1" hangingPunct="1"/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Наполнение презентации осуществляется через СЛАЙДЫ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492375"/>
            <a:ext cx="7696200" cy="3657600"/>
          </a:xfrm>
        </p:spPr>
        <p:txBody>
          <a:bodyPr/>
          <a:lstStyle/>
          <a:p>
            <a:pPr eaLnBrk="1" hangingPunct="1"/>
            <a:r>
              <a:rPr lang="ru-RU" i="1" smtClean="0">
                <a:latin typeface="Times New Roman" pitchFamily="18" charset="0"/>
                <a:cs typeface="Times New Roman" pitchFamily="18" charset="0"/>
              </a:rPr>
              <a:t>Слайд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- фотографическое изображение на светочувствительном слое пленки для рассматривания на просвет или проецирования на экран </a:t>
            </a:r>
          </a:p>
        </p:txBody>
      </p:sp>
    </p:spTree>
    <p:custDataLst>
      <p:tags r:id="rId1"/>
    </p:custData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1341438"/>
            <a:ext cx="7632700" cy="4144962"/>
          </a:xfrm>
        </p:spPr>
        <p:txBody>
          <a:bodyPr/>
          <a:lstStyle/>
          <a:p>
            <a:pPr eaLnBrk="1" hangingPunct="1"/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Слай­ды изготавливаются в виде отдельных кадров или серии кадров на одной пленке, объединенных общей темой (слайд-фильм). </a:t>
            </a:r>
          </a:p>
        </p:txBody>
      </p:sp>
    </p:spTree>
    <p:custDataLst>
      <p:tags r:id="rId1"/>
    </p:custData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1268413"/>
            <a:ext cx="7085012" cy="4217987"/>
          </a:xfrm>
        </p:spPr>
        <p:txBody>
          <a:bodyPr/>
          <a:lstStyle/>
          <a:p>
            <a:pPr eaLnBrk="1" hangingPunct="1"/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В каждый слайд могут входить различные объекты: заголовки, текст, графика, таблицы, диаграммы, рисунки, звук, видеосюжеты. </a:t>
            </a:r>
          </a:p>
          <a:p>
            <a:pPr eaLnBrk="1" hangingPunct="1"/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Каждый слайд в презентации выводится на отдельной странице, представленной в виде белого прямоугольника на сером фоне.</a:t>
            </a:r>
          </a:p>
        </p:txBody>
      </p:sp>
    </p:spTree>
    <p:custDataLst>
      <p:tags r:id="rId1"/>
    </p:custData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ПРОГРАММНАЯ  СРЕДА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   строка заголовка;   </a:t>
            </a:r>
          </a:p>
          <a:p>
            <a:pPr eaLnBrk="1" hangingPunct="1">
              <a:buFontTx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•     строка меню;</a:t>
            </a:r>
          </a:p>
          <a:p>
            <a:pPr eaLnBrk="1" hangingPunct="1">
              <a:buFontTx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•     панель инструментов;</a:t>
            </a:r>
          </a:p>
          <a:p>
            <a:pPr eaLnBrk="1" hangingPunct="1">
              <a:buFontTx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•     область задач;                                        </a:t>
            </a:r>
          </a:p>
          <a:p>
            <a:pPr eaLnBrk="1" hangingPunct="1">
              <a:buFontTx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•     полоса прокрутки;</a:t>
            </a:r>
          </a:p>
          <a:p>
            <a:pPr eaLnBrk="1" hangingPunct="1">
              <a:buFontTx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•     область просмотра слайда;</a:t>
            </a:r>
          </a:p>
          <a:p>
            <a:pPr eaLnBrk="1" hangingPunct="1">
              <a:buFontTx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•     строку состояния.</a:t>
            </a:r>
          </a:p>
        </p:txBody>
      </p:sp>
    </p:spTree>
    <p:custDataLst>
      <p:tags r:id="rId1"/>
    </p:custData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|6.4|2.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9|2.5|1.7|1.6|1.2|1.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5.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|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6|1.3|4.4|2.4|1.9|1.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|5.3|4.7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|2.1|2.8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8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|2.3|2|2.6|2.4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.5|1.7|1.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7|2|1.3|1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.9|1.9|1|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8|1.6|1.2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|3.4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1|4.3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4.2|2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|3.5|1.6|1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4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8|1.9|1.4|1.7|1.5|1.7|2.3|3.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6|2.1|2.2|2|2.2|1.8|2|2|1.7|2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1|1.4|1.1|1|0.9|0.7|1.3|1.4|1.8"/>
</p:tagLst>
</file>

<file path=ppt/theme/theme1.xml><?xml version="1.0" encoding="utf-8"?>
<a:theme xmlns:a="http://schemas.openxmlformats.org/drawingml/2006/main" name="Пастель">
  <a:themeElements>
    <a:clrScheme name="Пастель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Пастель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стель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669</TotalTime>
  <Words>1167</Words>
  <Application>Microsoft Office PowerPoint</Application>
  <PresentationFormat>Экран (4:3)</PresentationFormat>
  <Paragraphs>180</Paragraphs>
  <Slides>37</Slides>
  <Notes>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  <vt:variant>
        <vt:lpstr>Произвольные показы</vt:lpstr>
      </vt:variant>
      <vt:variant>
        <vt:i4>1</vt:i4>
      </vt:variant>
    </vt:vector>
  </HeadingPairs>
  <TitlesOfParts>
    <vt:vector size="42" baseType="lpstr">
      <vt:lpstr>Comic Sans MS</vt:lpstr>
      <vt:lpstr>Arial</vt:lpstr>
      <vt:lpstr>Times New Roman</vt:lpstr>
      <vt:lpstr>Пастель</vt:lpstr>
      <vt:lpstr>       Презентация к уроку «Технология обработки графической информации в среде Microsoft Power Point. Мультимедийные презентации» </vt:lpstr>
      <vt:lpstr>Цель: ознакомить обучающихся с понятием презентации, с действиями, необходимыми для создания презентации</vt:lpstr>
      <vt:lpstr>Microsoft  power  point</vt:lpstr>
      <vt:lpstr>Для чего предназначена  программа Power  Point</vt:lpstr>
      <vt:lpstr>Для чего предназначена презентация</vt:lpstr>
      <vt:lpstr>Наполнение презентации осуществляется через СЛАЙДЫ</vt:lpstr>
      <vt:lpstr>Слайд 7</vt:lpstr>
      <vt:lpstr>Слайд 8</vt:lpstr>
      <vt:lpstr>ПРОГРАММНАЯ  СРЕДА</vt:lpstr>
      <vt:lpstr>Горячие клавиши:</vt:lpstr>
      <vt:lpstr>Параметры слайда </vt:lpstr>
      <vt:lpstr>Действия при создании презентации</vt:lpstr>
      <vt:lpstr>Цветовая схема</vt:lpstr>
      <vt:lpstr>Макет</vt:lpstr>
      <vt:lpstr>Шаблон оформления</vt:lpstr>
      <vt:lpstr>   Варианты создания презентаций: </vt:lpstr>
      <vt:lpstr>Режимы отображения программной среды</vt:lpstr>
      <vt:lpstr>В обычном режиме отображаются три области:</vt:lpstr>
      <vt:lpstr>В режиме сортировщика слайдов</vt:lpstr>
      <vt:lpstr>Два других режима:</vt:lpstr>
      <vt:lpstr>Контекстное меню в режиме демонстрации </vt:lpstr>
      <vt:lpstr>Слайд 22</vt:lpstr>
      <vt:lpstr>Запуск программы:</vt:lpstr>
      <vt:lpstr>Создание презентации </vt:lpstr>
      <vt:lpstr>Изменим фон</vt:lpstr>
      <vt:lpstr>Следующий слайд</vt:lpstr>
      <vt:lpstr>3 слайд</vt:lpstr>
      <vt:lpstr>4 СЛАЙД</vt:lpstr>
      <vt:lpstr>Ель дружила с</vt:lpstr>
      <vt:lpstr>Вставить музыку</vt:lpstr>
      <vt:lpstr>СОХРАНИ ПРЕЗЕНТАЦИЮ</vt:lpstr>
      <vt:lpstr>Использование эффектов</vt:lpstr>
      <vt:lpstr>Просмотр презентации</vt:lpstr>
      <vt:lpstr>Слайд 34</vt:lpstr>
      <vt:lpstr>   Что включает в себя программная среда ?</vt:lpstr>
      <vt:lpstr>ОТВЕТЬ НА ВОПРОСЫ</vt:lpstr>
      <vt:lpstr>СПАСИБО ЗА ВНИМАНИЕ И ХОРОШУЮ РАБОТУ</vt:lpstr>
      <vt:lpstr>Произвольный показ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 power  point</dc:title>
  <dc:creator>Хозяин</dc:creator>
  <cp:lastModifiedBy>revaz</cp:lastModifiedBy>
  <cp:revision>21</cp:revision>
  <dcterms:created xsi:type="dcterms:W3CDTF">2009-04-20T04:58:20Z</dcterms:created>
  <dcterms:modified xsi:type="dcterms:W3CDTF">2013-04-09T20:06:29Z</dcterms:modified>
</cp:coreProperties>
</file>