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66" r:id="rId2"/>
    <p:sldId id="267" r:id="rId3"/>
    <p:sldId id="256" r:id="rId4"/>
    <p:sldId id="269" r:id="rId5"/>
    <p:sldId id="257" r:id="rId6"/>
    <p:sldId id="258" r:id="rId7"/>
    <p:sldId id="268" r:id="rId8"/>
    <p:sldId id="259" r:id="rId9"/>
    <p:sldId id="260" r:id="rId10"/>
    <p:sldId id="261" r:id="rId11"/>
    <p:sldId id="262" r:id="rId12"/>
    <p:sldId id="272" r:id="rId13"/>
    <p:sldId id="263" r:id="rId14"/>
    <p:sldId id="264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9" autoAdjust="0"/>
    <p:restoredTop sz="94629" autoAdjust="0"/>
  </p:normalViewPr>
  <p:slideViewPr>
    <p:cSldViewPr>
      <p:cViewPr varScale="1">
        <p:scale>
          <a:sx n="82" d="100"/>
          <a:sy n="82" d="100"/>
        </p:scale>
        <p:origin x="-84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8" name="Полилиния 7"/>
            <p:cNvGrpSpPr>
              <a:grpSpLocks/>
            </p:cNvGrpSpPr>
            <p:nvPr/>
          </p:nvGrpSpPr>
          <p:grpSpPr bwMode="auto">
            <a:xfrm>
              <a:off x="-6686" y="4875025"/>
              <a:ext cx="9156783" cy="1996274"/>
              <a:chOff x="-6096" y="4992624"/>
              <a:chExt cx="9156192" cy="1877568"/>
            </a:xfrm>
          </p:grpSpPr>
          <p:pic>
            <p:nvPicPr>
              <p:cNvPr id="11" name="Полилиния 7"/>
              <p:cNvPicPr>
                <a:picLocks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-6096" y="4992624"/>
                <a:ext cx="9156192" cy="1877568"/>
              </a:xfrm>
              <a:prstGeom prst="rect">
                <a:avLst/>
              </a:prstGeom>
              <a:noFill/>
            </p:spPr>
          </p:pic>
          <p:sp>
            <p:nvSpPr>
              <p:cNvPr id="12" name="Text Box 12"/>
              <p:cNvSpPr txBox="1">
                <a:spLocks noChangeArrowheads="1"/>
              </p:cNvSpPr>
              <p:nvPr/>
            </p:nvSpPr>
            <p:spPr bwMode="auto">
              <a:xfrm>
                <a:off x="590" y="5000960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Lucida Sans Unicode" pitchFamily="34" charset="0"/>
                </a:endParaRPr>
              </a:p>
            </p:txBody>
          </p:sp>
        </p:grp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3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1295BF0-7B78-4B6B-AA02-551280F05943}" type="datetimeFigureOut">
              <a:rPr lang="ru-RU"/>
              <a:pPr>
                <a:defRPr/>
              </a:pPr>
              <a:t>03.03.2013</a:t>
            </a:fld>
            <a:endParaRPr lang="ru-RU"/>
          </a:p>
        </p:txBody>
      </p:sp>
      <p:sp>
        <p:nvSpPr>
          <p:cNvPr id="14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DB341CA-8BAF-475F-9A9F-6726EFE8AE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E8A7E-4D64-4176-B0EF-65F39027DBA2}" type="datetimeFigureOut">
              <a:rPr lang="ru-RU"/>
              <a:pPr>
                <a:defRPr/>
              </a:pPr>
              <a:t>03.03.2013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1885C-1DE8-4D7C-9FD4-D57E1FD1B2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4ACEE-D9EC-444B-B516-AD6543706115}" type="datetimeFigureOut">
              <a:rPr lang="ru-RU"/>
              <a:pPr>
                <a:defRPr/>
              </a:pPr>
              <a:t>03.03.2013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6CBC9-93FE-4F8F-9F37-2BFA4746D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F40AA-0479-4252-A046-C82E8D5D5D87}" type="datetimeFigureOut">
              <a:rPr lang="ru-RU"/>
              <a:pPr>
                <a:defRPr/>
              </a:pPr>
              <a:t>03.03.2013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A9177-1D5D-4E1C-8D07-409C04FD06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1AB5621-D089-49EB-9209-7BCC3394D9A8}" type="datetimeFigureOut">
              <a:rPr lang="ru-RU"/>
              <a:pPr>
                <a:defRPr/>
              </a:pPr>
              <a:t>03.03.2013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4455E1F-196B-4823-8D92-8BD2A789BD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D6A51F6-2863-4166-8803-E06C345EC148}" type="datetimeFigureOut">
              <a:rPr lang="ru-RU"/>
              <a:pPr>
                <a:defRPr/>
              </a:pPr>
              <a:t>03.03.2013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2FB257-887A-44A2-80C9-2D0C514910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A65D97-A6F8-48EC-A8BD-B72B62238A8B}" type="datetimeFigureOut">
              <a:rPr lang="ru-RU"/>
              <a:pPr>
                <a:defRPr/>
              </a:pPr>
              <a:t>03.03.2013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EE790E-D982-4567-AB87-3F5A533947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2AA24D1-2DF2-451D-BEA3-9AE54FAE92DC}" type="datetimeFigureOut">
              <a:rPr lang="ru-RU"/>
              <a:pPr>
                <a:defRPr/>
              </a:pPr>
              <a:t>03.03.2013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0734E9A-8E47-45AC-BA3C-83D4C445E7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B3701-FCA6-42DE-BCFE-08A44DB9AFB4}" type="datetimeFigureOut">
              <a:rPr lang="ru-RU"/>
              <a:pPr>
                <a:defRPr/>
              </a:pPr>
              <a:t>03.03.2013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CE5AD-6560-4D0D-9511-8DA12C6A4B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3DFC54-8FA7-40A2-984C-ABF6BD90DDBF}" type="datetimeFigureOut">
              <a:rPr lang="ru-RU"/>
              <a:pPr>
                <a:defRPr/>
              </a:pPr>
              <a:t>03.03.2013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23B88F-D358-4D85-A6DB-29C5362F4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EA1CA16-F0EE-4043-BEF3-7DF0CDDFF76F}" type="datetimeFigureOut">
              <a:rPr lang="ru-RU"/>
              <a:pPr>
                <a:defRPr/>
              </a:pPr>
              <a:t>03.03.2013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7B119F1-066F-4D82-A022-0A4973D5EB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6491C9E-F959-4D9F-9C1C-EB118E50E1EA}" type="datetimeFigureOut">
              <a:rPr lang="ru-RU"/>
              <a:pPr>
                <a:defRPr/>
              </a:pPr>
              <a:t>03.03.2013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FBF88807-4FB4-4516-A742-69A121F162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3" r:id="rId2"/>
    <p:sldLayoutId id="2147483805" r:id="rId3"/>
    <p:sldLayoutId id="2147483806" r:id="rId4"/>
    <p:sldLayoutId id="2147483807" r:id="rId5"/>
    <p:sldLayoutId id="2147483808" r:id="rId6"/>
    <p:sldLayoutId id="2147483802" r:id="rId7"/>
    <p:sldLayoutId id="2147483809" r:id="rId8"/>
    <p:sldLayoutId id="2147483810" r:id="rId9"/>
    <p:sldLayoutId id="2147483801" r:id="rId10"/>
    <p:sldLayoutId id="214748380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8150" y="1749425"/>
            <a:ext cx="8566150" cy="1841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0" y="857250"/>
            <a:ext cx="2357438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Личная свобода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57813" y="857250"/>
            <a:ext cx="3000375" cy="785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Право заниматься предпринимательством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14750" y="2428875"/>
            <a:ext cx="2786063" cy="1500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</a:rPr>
              <a:t>Права и свободы, дарованные крестьянам Манифестом 1861г.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43000" y="3643313"/>
            <a:ext cx="2143125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Выборное крестьянское самоуправление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57375" y="5357813"/>
            <a:ext cx="2357438" cy="1071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Право переходить в другие сословия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43500" y="5286375"/>
            <a:ext cx="3071813" cy="1071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Право заниматься торговыми операциями</a:t>
            </a:r>
          </a:p>
        </p:txBody>
      </p:sp>
      <p:cxnSp>
        <p:nvCxnSpPr>
          <p:cNvPr id="13" name="Прямая соединительная линия 12"/>
          <p:cNvCxnSpPr>
            <a:endCxn id="2" idx="2"/>
          </p:cNvCxnSpPr>
          <p:nvPr/>
        </p:nvCxnSpPr>
        <p:spPr>
          <a:xfrm rot="10800000">
            <a:off x="2320925" y="1714500"/>
            <a:ext cx="2465388" cy="714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endCxn id="3" idx="2"/>
          </p:cNvCxnSpPr>
          <p:nvPr/>
        </p:nvCxnSpPr>
        <p:spPr>
          <a:xfrm flipV="1">
            <a:off x="4714875" y="1643063"/>
            <a:ext cx="2143125" cy="785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4" idx="1"/>
          </p:cNvCxnSpPr>
          <p:nvPr/>
        </p:nvCxnSpPr>
        <p:spPr>
          <a:xfrm rot="10800000" flipV="1">
            <a:off x="3286125" y="3178175"/>
            <a:ext cx="428625" cy="1179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929188" y="3929063"/>
            <a:ext cx="2000250" cy="1357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0800000" flipV="1">
            <a:off x="3214688" y="3929063"/>
            <a:ext cx="1714500" cy="1357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-12700"/>
            <a:ext cx="8272463" cy="1341438"/>
          </a:xfrm>
        </p:spPr>
      </p:pic>
      <p:sp>
        <p:nvSpPr>
          <p:cNvPr id="4" name="Прямоугольник 3"/>
          <p:cNvSpPr/>
          <p:nvPr/>
        </p:nvSpPr>
        <p:spPr>
          <a:xfrm>
            <a:off x="2000250" y="1357313"/>
            <a:ext cx="4429125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Выкупная сумма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5813" y="2286000"/>
            <a:ext cx="1785937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20% крестьянин платил сам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88" y="3429000"/>
            <a:ext cx="1571625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выплатил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7188" y="4572000"/>
            <a:ext cx="1643062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полностью свободен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43188" y="3429000"/>
            <a:ext cx="1500187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не выплатил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643188" y="4643438"/>
            <a:ext cx="1643062" cy="142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Временно обязанный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(несёт феодальные повинности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58000" y="1785938"/>
            <a:ext cx="2071688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 1,5 раза</a:t>
            </a:r>
            <a:r>
              <a:rPr lang="en-US" dirty="0"/>
              <a:t>&gt;</a:t>
            </a:r>
            <a:r>
              <a:rPr lang="ru-RU" dirty="0"/>
              <a:t>реальной стоимости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2286000"/>
            <a:ext cx="2143125" cy="1071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80% государственная ссуда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857750" y="3714750"/>
            <a:ext cx="2571750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Крестьянин должен возвратить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857750" y="4786313"/>
            <a:ext cx="1428750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 течении 49 лет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929438" y="4786313"/>
            <a:ext cx="1643062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Начисление 6% годовых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929188" y="6215063"/>
            <a:ext cx="3571875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Выкупные платежи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(до 1907г.)</a:t>
            </a:r>
          </a:p>
        </p:txBody>
      </p:sp>
      <p:sp>
        <p:nvSpPr>
          <p:cNvPr id="16" name="Правая фигурная скобка 15"/>
          <p:cNvSpPr/>
          <p:nvPr/>
        </p:nvSpPr>
        <p:spPr>
          <a:xfrm rot="5400000">
            <a:off x="6219826" y="4811712"/>
            <a:ext cx="812800" cy="2206625"/>
          </a:xfrm>
          <a:prstGeom prst="rightBrace">
            <a:avLst>
              <a:gd name="adj1" fmla="val 8333"/>
              <a:gd name="adj2" fmla="val 4990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8" name="Прямая со стрелкой 17"/>
          <p:cNvCxnSpPr/>
          <p:nvPr/>
        </p:nvCxnSpPr>
        <p:spPr>
          <a:xfrm rot="5400000">
            <a:off x="2035175" y="2106613"/>
            <a:ext cx="35718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855663" y="3286125"/>
            <a:ext cx="287338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784225" y="4357688"/>
            <a:ext cx="430213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2571750" y="2857500"/>
            <a:ext cx="1000125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5400000">
            <a:off x="3321051" y="4394200"/>
            <a:ext cx="500062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4" idx="3"/>
          </p:cNvCxnSpPr>
          <p:nvPr/>
        </p:nvCxnSpPr>
        <p:spPr>
          <a:xfrm>
            <a:off x="6429375" y="1643063"/>
            <a:ext cx="428625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5400000">
            <a:off x="5214937" y="2071688"/>
            <a:ext cx="4286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rot="5400000">
            <a:off x="5322094" y="3536157"/>
            <a:ext cx="35877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endCxn id="13" idx="0"/>
          </p:cNvCxnSpPr>
          <p:nvPr/>
        </p:nvCxnSpPr>
        <p:spPr>
          <a:xfrm rot="5400000">
            <a:off x="5358606" y="4572794"/>
            <a:ext cx="42862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rot="5400000">
            <a:off x="7071519" y="4572794"/>
            <a:ext cx="4302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5425" y="268288"/>
            <a:ext cx="8467725" cy="1158875"/>
          </a:xfrm>
        </p:spPr>
      </p:pic>
      <p:sp>
        <p:nvSpPr>
          <p:cNvPr id="4" name="Скругленный прямоугольник 3"/>
          <p:cNvSpPr/>
          <p:nvPr/>
        </p:nvSpPr>
        <p:spPr>
          <a:xfrm>
            <a:off x="785813" y="1484313"/>
            <a:ext cx="7643812" cy="50006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Россия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57250" y="2425700"/>
            <a:ext cx="2071688" cy="78581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Нечерноземная полоса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43313" y="3640138"/>
            <a:ext cx="2071687" cy="6429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Размер надела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43313" y="2425700"/>
            <a:ext cx="2071687" cy="78581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Черноземная полоса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86500" y="2425700"/>
            <a:ext cx="2071688" cy="7858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Степная полоса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14375" y="5283200"/>
            <a:ext cx="1928813" cy="428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14375" y="4783138"/>
            <a:ext cx="4643438" cy="9286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ru-RU" sz="2400" b="1" dirty="0">
                <a:solidFill>
                  <a:schemeClr val="tx1"/>
                </a:solidFill>
              </a:rPr>
              <a:t>максимальный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57813" y="4783138"/>
            <a:ext cx="2071687" cy="92868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отрезки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85813" y="5211763"/>
            <a:ext cx="2286000" cy="500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минимальный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4375" y="5711825"/>
            <a:ext cx="6572250" cy="5715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Надел, которым крестьянин пользовался до реформы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1714500" y="1925638"/>
            <a:ext cx="428625" cy="500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2481102">
            <a:off x="6034088" y="3078163"/>
            <a:ext cx="428625" cy="1266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19172270">
            <a:off x="2935288" y="3044825"/>
            <a:ext cx="428625" cy="1301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500563" y="4354513"/>
            <a:ext cx="428625" cy="500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4500563" y="3211513"/>
            <a:ext cx="428625" cy="500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4429125" y="1997075"/>
            <a:ext cx="428625" cy="500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7215188" y="1997075"/>
            <a:ext cx="428625" cy="500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25" y="714375"/>
            <a:ext cx="4643438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00"/>
                </a:solidFill>
              </a:rPr>
              <a:t>ЗНАЧЕНИЕ И ПОСЛЕДСТВИЯ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00"/>
                </a:solidFill>
              </a:rPr>
              <a:t>Крестьянской реформы 1861г.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4375" y="2143125"/>
            <a:ext cx="2786063" cy="1071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Консервация феодально-крепостнических порядков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15000" y="2143125"/>
            <a:ext cx="2928938" cy="1214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Недовольство крестьян условиями «свободы». Всплеск крестьянских восстаний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00438" y="3786188"/>
            <a:ext cx="2357437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Развитие промышленности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4375" y="5143500"/>
            <a:ext cx="2500313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Проникновение капиталистических отношений в сельское хозяйство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00750" y="5000625"/>
            <a:ext cx="2643188" cy="1285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Формирование рынка свободной рабочей силы и буржуазии из крестьянства</a:t>
            </a:r>
          </a:p>
        </p:txBody>
      </p:sp>
      <p:cxnSp>
        <p:nvCxnSpPr>
          <p:cNvPr id="9" name="Прямая соединительная линия 8"/>
          <p:cNvCxnSpPr>
            <a:stCxn id="2" idx="2"/>
          </p:cNvCxnSpPr>
          <p:nvPr/>
        </p:nvCxnSpPr>
        <p:spPr>
          <a:xfrm rot="5400000">
            <a:off x="3053557" y="732631"/>
            <a:ext cx="571500" cy="22494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2" idx="2"/>
          </p:cNvCxnSpPr>
          <p:nvPr/>
        </p:nvCxnSpPr>
        <p:spPr>
          <a:xfrm rot="16200000" flipH="1">
            <a:off x="5446713" y="588962"/>
            <a:ext cx="571500" cy="2536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2" idx="2"/>
          </p:cNvCxnSpPr>
          <p:nvPr/>
        </p:nvCxnSpPr>
        <p:spPr>
          <a:xfrm rot="16200000" flipH="1">
            <a:off x="3410744" y="2624931"/>
            <a:ext cx="2143125" cy="36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2" idx="2"/>
          </p:cNvCxnSpPr>
          <p:nvPr/>
        </p:nvCxnSpPr>
        <p:spPr>
          <a:xfrm rot="5400000">
            <a:off x="1660525" y="2339975"/>
            <a:ext cx="3571875" cy="2035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2" idx="2"/>
          </p:cNvCxnSpPr>
          <p:nvPr/>
        </p:nvCxnSpPr>
        <p:spPr>
          <a:xfrm rot="16200000" flipH="1">
            <a:off x="3910807" y="2124868"/>
            <a:ext cx="3429000" cy="2322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75" y="1500188"/>
            <a:ext cx="3000375" cy="142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00"/>
                </a:solidFill>
              </a:rPr>
              <a:t>Крестьянская реформа 1861г. сохранила феодально-крепостнические порядки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4375" y="3786188"/>
            <a:ext cx="3000375" cy="1214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Отработка барщины и оброка за пользование землей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43500" y="1071563"/>
            <a:ext cx="2214563" cy="1357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Сохранение за крестьянами земли на правах пользования, а не владения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86375" y="3071813"/>
            <a:ext cx="2857500" cy="1214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Незыблемость помещичьего землевладения и крестьянской общины</a:t>
            </a:r>
          </a:p>
        </p:txBody>
      </p:sp>
      <p:cxnSp>
        <p:nvCxnSpPr>
          <p:cNvPr id="7" name="Прямая соединительная линия 6"/>
          <p:cNvCxnSpPr>
            <a:stCxn id="2" idx="2"/>
            <a:endCxn id="3" idx="0"/>
          </p:cNvCxnSpPr>
          <p:nvPr/>
        </p:nvCxnSpPr>
        <p:spPr>
          <a:xfrm rot="5400000">
            <a:off x="1784350" y="3357563"/>
            <a:ext cx="85883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stCxn id="2" idx="3"/>
          </p:cNvCxnSpPr>
          <p:nvPr/>
        </p:nvCxnSpPr>
        <p:spPr>
          <a:xfrm flipV="1">
            <a:off x="3714750" y="1643063"/>
            <a:ext cx="1357313" cy="571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endCxn id="5" idx="1"/>
          </p:cNvCxnSpPr>
          <p:nvPr/>
        </p:nvCxnSpPr>
        <p:spPr>
          <a:xfrm>
            <a:off x="3714750" y="2571750"/>
            <a:ext cx="1571625" cy="1108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r>
              <a:rPr lang="ru-RU" sz="4000" b="1" smtClean="0">
                <a:solidFill>
                  <a:srgbClr val="00B050"/>
                </a:solidFill>
              </a:rPr>
              <a:t>«+»</a:t>
            </a:r>
            <a:endParaRPr lang="ru-RU" sz="2000" b="1" smtClean="0">
              <a:solidFill>
                <a:srgbClr val="00B050"/>
              </a:solidFill>
            </a:endParaRPr>
          </a:p>
          <a:p>
            <a:pPr algn="just" eaLnBrk="1" hangingPunct="1">
              <a:buFont typeface="Wingdings" pitchFamily="2" charset="2"/>
              <a:buChar char="Ø"/>
            </a:pPr>
            <a:r>
              <a:rPr lang="ru-RU" b="1" smtClean="0"/>
              <a:t>Созданы условия для развития рыночных отношений</a:t>
            </a:r>
          </a:p>
          <a:p>
            <a:pPr algn="just" eaLnBrk="1" hangingPunct="1">
              <a:buFont typeface="Wingdings 3" pitchFamily="18" charset="2"/>
              <a:buNone/>
            </a:pPr>
            <a:endParaRPr lang="ru-RU" b="1" smtClean="0"/>
          </a:p>
          <a:p>
            <a:pPr algn="just" eaLnBrk="1" hangingPunct="1">
              <a:buFont typeface="Wingdings" pitchFamily="2" charset="2"/>
              <a:buChar char="Ø"/>
            </a:pPr>
            <a:r>
              <a:rPr lang="ru-RU" b="1" smtClean="0"/>
              <a:t>Появление новых социальных слоев – пролетариата и буржуазии</a:t>
            </a:r>
          </a:p>
          <a:p>
            <a:pPr algn="just" eaLnBrk="1" hangingPunct="1">
              <a:buFont typeface="Wingdings 3" pitchFamily="18" charset="2"/>
              <a:buNone/>
            </a:pPr>
            <a:endParaRPr lang="ru-RU" b="1" smtClean="0"/>
          </a:p>
          <a:p>
            <a:pPr algn="just" eaLnBrk="1" hangingPunct="1">
              <a:buFont typeface="Wingdings" pitchFamily="2" charset="2"/>
              <a:buChar char="Ø"/>
            </a:pPr>
            <a:r>
              <a:rPr lang="ru-RU" b="1" smtClean="0"/>
              <a:t>Реформа открыла путь преобразованиям в земстве, суде, армии</a:t>
            </a:r>
          </a:p>
          <a:p>
            <a:pPr eaLnBrk="1" hangingPunct="1"/>
            <a:endParaRPr lang="ru-RU" smtClean="0"/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1613" y="60325"/>
            <a:ext cx="8624887" cy="1450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b="1" smtClean="0"/>
              <a:t>Появилось противоречие между крупными помещичьим землевладением и малоземельем крестьян</a:t>
            </a:r>
          </a:p>
          <a:p>
            <a:pPr eaLnBrk="1" hangingPunct="1">
              <a:buFont typeface="Wingdings" pitchFamily="2" charset="2"/>
              <a:buChar char="Ø"/>
            </a:pPr>
            <a:endParaRPr lang="ru-RU" b="1" smtClean="0"/>
          </a:p>
          <a:p>
            <a:pPr eaLnBrk="1" hangingPunct="1">
              <a:buFont typeface="Wingdings" pitchFamily="2" charset="2"/>
              <a:buChar char="Ø"/>
            </a:pPr>
            <a:r>
              <a:rPr lang="ru-RU" b="1" smtClean="0"/>
              <a:t>Сохранение помещичьего землевладения</a:t>
            </a:r>
          </a:p>
          <a:p>
            <a:pPr eaLnBrk="1" hangingPunct="1">
              <a:buFont typeface="Wingdings 3" pitchFamily="18" charset="2"/>
              <a:buNone/>
            </a:pPr>
            <a:endParaRPr lang="ru-RU" b="1" smtClean="0"/>
          </a:p>
          <a:p>
            <a:pPr eaLnBrk="1" hangingPunct="1">
              <a:buFont typeface="Wingdings" pitchFamily="2" charset="2"/>
              <a:buChar char="Ø"/>
            </a:pPr>
            <a:r>
              <a:rPr lang="ru-RU" b="1" smtClean="0"/>
              <a:t>Крестьяне не получили землю в частную собственность</a:t>
            </a:r>
          </a:p>
          <a:p>
            <a:pPr eaLnBrk="1" hangingPunct="1"/>
            <a:endParaRPr lang="ru-RU" smtClean="0"/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smtClean="0"/>
              <a:t>1. Выучить понятия и даты. 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mtClean="0"/>
              <a:t>2. Подготовиться  к игре: урок-суд «Крестьянская реформа за и против».</a:t>
            </a:r>
          </a:p>
          <a:p>
            <a:pPr eaLnBrk="1" hangingPunct="1">
              <a:buFont typeface="Wingdings 3" pitchFamily="18" charset="2"/>
              <a:buNone/>
            </a:pPr>
            <a:endParaRPr lang="ru-RU" smtClean="0"/>
          </a:p>
          <a:p>
            <a:pPr eaLnBrk="1" hangingPunct="1"/>
            <a:r>
              <a:rPr lang="ru-RU" smtClean="0"/>
              <a:t>Судье: сущность преобразований</a:t>
            </a:r>
          </a:p>
          <a:p>
            <a:pPr eaLnBrk="1" hangingPunct="1"/>
            <a:r>
              <a:rPr lang="ru-RU" smtClean="0"/>
              <a:t>адвокату: аргументы в защиту</a:t>
            </a:r>
          </a:p>
          <a:p>
            <a:pPr eaLnBrk="1" hangingPunct="1"/>
            <a:r>
              <a:rPr lang="ru-RU" smtClean="0"/>
              <a:t>прокурору: аргументы против</a:t>
            </a:r>
          </a:p>
          <a:p>
            <a:pPr eaLnBrk="1" hangingPunct="1"/>
            <a:r>
              <a:rPr lang="ru-RU" smtClean="0"/>
              <a:t>вердикт присяжных.</a:t>
            </a:r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5263" y="268288"/>
            <a:ext cx="8497887" cy="1158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Содержимое 3" descr="Рисунок1.wm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71775" y="1376363"/>
            <a:ext cx="3600450" cy="5076825"/>
          </a:xfrm>
          <a:noFill/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850" y="122238"/>
            <a:ext cx="8242300" cy="1341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2625" y="396875"/>
            <a:ext cx="7785100" cy="901700"/>
          </a:xfrm>
        </p:spPr>
      </p:pic>
      <p:sp>
        <p:nvSpPr>
          <p:cNvPr id="4" name="Прямоугольник 3"/>
          <p:cNvSpPr/>
          <p:nvPr/>
        </p:nvSpPr>
        <p:spPr>
          <a:xfrm>
            <a:off x="2857500" y="2000250"/>
            <a:ext cx="40005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Характерные черты крепостного права</a:t>
            </a:r>
            <a:endParaRPr lang="ru-RU" sz="2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38" y="3643313"/>
            <a:ext cx="3143250" cy="1071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Прикрепление крестьян к земле феодала без права ее покидать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43500" y="3571875"/>
            <a:ext cx="3571875" cy="2000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Внешнеэкономическая  эксплуатация крестьян: имея земли и инвентарь, крестьянин выполнял феодальные повинности (барщина, оброк)</a:t>
            </a:r>
          </a:p>
        </p:txBody>
      </p:sp>
      <p:cxnSp>
        <p:nvCxnSpPr>
          <p:cNvPr id="17" name="Прямая со стрелкой 16"/>
          <p:cNvCxnSpPr>
            <a:endCxn id="7" idx="0"/>
          </p:cNvCxnSpPr>
          <p:nvPr/>
        </p:nvCxnSpPr>
        <p:spPr>
          <a:xfrm>
            <a:off x="5357813" y="2571750"/>
            <a:ext cx="1571625" cy="1000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 flipV="1">
            <a:off x="2643188" y="2571750"/>
            <a:ext cx="1785937" cy="10715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Содержимое 3" descr="0_63730_b7464fc3_L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412875"/>
            <a:ext cx="5713412" cy="4525963"/>
          </a:xfrm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72188" y="268288"/>
            <a:ext cx="3194050" cy="6407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928688" y="142875"/>
          <a:ext cx="7358062" cy="6556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8114"/>
              </a:tblGrid>
              <a:tr h="34053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ОСНОВНЫЕ ВЕХИ ЗАКРЕПОЩЕНИЯ КРЕСТЬЯН</a:t>
                      </a:r>
                      <a:endParaRPr lang="ru-RU" dirty="0"/>
                    </a:p>
                  </a:txBody>
                  <a:tcPr/>
                </a:tc>
              </a:tr>
              <a:tr h="34053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51343">
                <a:tc>
                  <a:txBody>
                    <a:bodyPr/>
                    <a:lstStyle/>
                    <a:p>
                      <a:pPr algn="ctr"/>
                      <a:r>
                        <a:rPr lang="ru-RU" b="1" smtClean="0"/>
                        <a:t>1581</a:t>
                      </a:r>
                      <a:r>
                        <a:rPr lang="ru-RU" smtClean="0"/>
                        <a:t>-Введение</a:t>
                      </a:r>
                      <a:r>
                        <a:rPr lang="ru-RU" baseline="0" smtClean="0"/>
                        <a:t> </a:t>
                      </a:r>
                      <a:r>
                        <a:rPr kumimoji="0" lang="ru-RU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заповедных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лет. Временное запрещение крестьянам переходить от феодала в</a:t>
                      </a:r>
                    </a:p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Юрьев день</a:t>
                      </a:r>
                      <a:endParaRPr lang="ru-RU" dirty="0"/>
                    </a:p>
                  </a:txBody>
                  <a:tcPr/>
                </a:tc>
              </a:tr>
              <a:tr h="34053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51604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1592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-Некоторые историки полагают, что в этом году был издан особый указ, окончательно     </a:t>
                      </a:r>
                    </a:p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закрепивший крестьян к земле(Указанная теория)</a:t>
                      </a:r>
                      <a:endParaRPr lang="ru-RU" dirty="0"/>
                    </a:p>
                  </a:txBody>
                  <a:tcPr/>
                </a:tc>
              </a:tr>
              <a:tr h="34053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51343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1597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-Указ об «урочных летах», согласно которому устанавливается 5-летний срок сыска беглых</a:t>
                      </a:r>
                    </a:p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крестьян</a:t>
                      </a:r>
                      <a:endParaRPr lang="ru-RU" dirty="0"/>
                    </a:p>
                  </a:txBody>
                  <a:tcPr/>
                </a:tc>
              </a:tr>
              <a:tr h="34053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6248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1607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-Установление 15-летнего срока сыска беглых крестьян</a:t>
                      </a:r>
                      <a:endParaRPr lang="ru-RU" dirty="0"/>
                    </a:p>
                  </a:txBody>
                  <a:tcPr/>
                </a:tc>
              </a:tr>
              <a:tr h="34053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1343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1649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-Соборное Уложение, навсегда прикрепившее крестьян к земле: отмена Юрьева дня, установление бессрочного сыска беглых.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63" y="214313"/>
            <a:ext cx="7500937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ПРИЧИНЫ ОТМЕНЫ КРЕПОСТНОГО ПРАВА В РОССИИ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1500" y="1428750"/>
            <a:ext cx="2428875" cy="1285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Кризис феодально-крепостнической системы хозяйствования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00438" y="1428750"/>
            <a:ext cx="2643187" cy="142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Рост, крестьянских восстаний. Возможность новой «пугачевщины» в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00813" y="1428750"/>
            <a:ext cx="2357437" cy="142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Военно-техническая отсталость России, что показала Крымская война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1500" y="3000375"/>
            <a:ext cx="3071813" cy="1071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Главный комитет (1857-1858-Секретный комитет)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857875" y="3143250"/>
            <a:ext cx="3000375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Редакционные комиссии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(при комитете)</a:t>
            </a:r>
          </a:p>
        </p:txBody>
      </p:sp>
      <p:sp>
        <p:nvSpPr>
          <p:cNvPr id="8" name="Счетверенная стрелка 7"/>
          <p:cNvSpPr/>
          <p:nvPr/>
        </p:nvSpPr>
        <p:spPr>
          <a:xfrm>
            <a:off x="3643313" y="2928938"/>
            <a:ext cx="2143125" cy="1285875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4286250"/>
            <a:ext cx="5000625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Разработка проекта об отмене крепостного права («Положений о крестьянах»)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5715000"/>
            <a:ext cx="5000625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19 февраля 1861г.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Манифест Александра </a:t>
            </a:r>
            <a:r>
              <a:rPr lang="en-US" dirty="0"/>
              <a:t>II</a:t>
            </a:r>
            <a:r>
              <a:rPr lang="ru-RU" dirty="0"/>
              <a:t> об освобождении крестьян</a:t>
            </a:r>
          </a:p>
        </p:txBody>
      </p:sp>
      <p:sp>
        <p:nvSpPr>
          <p:cNvPr id="18442" name="Rectangle 1"/>
          <p:cNvSpPr>
            <a:spLocks noChangeArrowheads="1"/>
          </p:cNvSpPr>
          <p:nvPr/>
        </p:nvSpPr>
        <p:spPr bwMode="auto">
          <a:xfrm>
            <a:off x="0" y="0"/>
            <a:ext cx="2492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cs typeface="Times New Roman" pitchFamily="18" charset="0"/>
              </a:rPr>
              <a:t>.</a:t>
            </a:r>
            <a:r>
              <a:rPr lang="ru-RU" sz="600"/>
              <a:t> </a:t>
            </a:r>
            <a:endParaRPr lang="ru-RU"/>
          </a:p>
        </p:txBody>
      </p:sp>
      <p:sp>
        <p:nvSpPr>
          <p:cNvPr id="18443" name="Rectangle 2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cxnSp>
        <p:nvCxnSpPr>
          <p:cNvPr id="17" name="Прямая со стрелкой 16"/>
          <p:cNvCxnSpPr>
            <a:stCxn id="9" idx="2"/>
            <a:endCxn id="10" idx="0"/>
          </p:cNvCxnSpPr>
          <p:nvPr/>
        </p:nvCxnSpPr>
        <p:spPr>
          <a:xfrm rot="5400000">
            <a:off x="4537075" y="5465763"/>
            <a:ext cx="500063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Содержимое 3" descr="paint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908050"/>
            <a:ext cx="5486400" cy="4537075"/>
          </a:xfrm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78500" y="542925"/>
            <a:ext cx="2914650" cy="4906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14375" y="428625"/>
          <a:ext cx="7643813" cy="5500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404"/>
                <a:gridCol w="3500462"/>
              </a:tblGrid>
              <a:tr h="737733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Учреждения, занимавшиеся подготовкой реформы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Обязанности</a:t>
                      </a:r>
                      <a:endParaRPr lang="ru-RU" dirty="0"/>
                    </a:p>
                  </a:txBody>
                  <a:tcPr/>
                </a:tc>
              </a:tr>
              <a:tr h="1214096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Государственный Совет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Секретный комитет с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1858г.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Главный комитет по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крестьянскому делу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Завершение обсуждения проекта закона</a:t>
                      </a:r>
                      <a:endParaRPr lang="ru-RU" dirty="0"/>
                    </a:p>
                  </a:txBody>
                  <a:tcPr/>
                </a:tc>
              </a:tr>
              <a:tr h="2054624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Редакционные комиссии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(председатель – Я.И.Ростовцев)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Рассмотрение материалов, представленных губернскими комитетами, составление единого проекта закона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Внесение поправок и изменений в проект</a:t>
                      </a:r>
                      <a:endParaRPr lang="ru-RU" dirty="0"/>
                    </a:p>
                  </a:txBody>
                  <a:tcPr/>
                </a:tc>
              </a:tr>
              <a:tr h="1494272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Губернские дворянские комитеты об улучшении быта помещичьих крестьян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Разработка вариантов отмены крепостного права с учетом местных особенностей каждой губернии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214438" y="1000125"/>
            <a:ext cx="7000875" cy="4500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tabLst>
                <a:tab pos="1193800" algn="l"/>
              </a:tabLst>
              <a:defRPr/>
            </a:pPr>
            <a:r>
              <a:rPr lang="ru-RU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Проекты освобождения крестьян:</a:t>
            </a:r>
            <a:endParaRPr lang="ru-RU" sz="2400">
              <a:solidFill>
                <a:schemeClr val="tx1"/>
              </a:solidFill>
              <a:latin typeface="Arial" charset="0"/>
            </a:endParaRPr>
          </a:p>
          <a:p>
            <a:pPr algn="just" eaLnBrk="0" hangingPunct="0">
              <a:tabLst>
                <a:tab pos="1193800" algn="l"/>
              </a:tabLst>
              <a:defRPr/>
            </a:pPr>
            <a:r>
              <a:rPr lang="ru-RU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в черноземных губерниях</a:t>
            </a: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(освобождение крестьян без земли или с очень маленьким наделом за большой выкуп);</a:t>
            </a:r>
            <a:endParaRPr lang="ru-RU" sz="2400">
              <a:solidFill>
                <a:schemeClr val="tx1"/>
              </a:solidFill>
              <a:latin typeface="Arial" charset="0"/>
            </a:endParaRPr>
          </a:p>
          <a:p>
            <a:pPr algn="just" eaLnBrk="0" hangingPunct="0">
              <a:tabLst>
                <a:tab pos="1193800" algn="l"/>
              </a:tabLst>
              <a:defRPr/>
            </a:pP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нечерноземных губерниях</a:t>
            </a: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(освобождение с землей, но выкуп не только за землю, но и за личность крестьянина).</a:t>
            </a:r>
            <a:endParaRPr lang="ru-RU" sz="24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134</TotalTime>
  <Words>445</Words>
  <Application>Microsoft Office PowerPoint</Application>
  <PresentationFormat>Экран (4:3)</PresentationFormat>
  <Paragraphs>96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17</vt:i4>
      </vt:variant>
    </vt:vector>
  </HeadingPairs>
  <TitlesOfParts>
    <vt:vector size="33" baseType="lpstr">
      <vt:lpstr>Arial</vt:lpstr>
      <vt:lpstr>Lucida Sans Unicode</vt:lpstr>
      <vt:lpstr>Wingdings 3</vt:lpstr>
      <vt:lpstr>Verdana</vt:lpstr>
      <vt:lpstr>Wingdings 2</vt:lpstr>
      <vt:lpstr>Calibri</vt:lpstr>
      <vt:lpstr>Times New Roman</vt:lpstr>
      <vt:lpstr>Wingdings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Oblauto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Крепостное право</dc:title>
  <dc:creator>Natalya</dc:creator>
  <cp:lastModifiedBy>User</cp:lastModifiedBy>
  <cp:revision>17</cp:revision>
  <dcterms:created xsi:type="dcterms:W3CDTF">2013-01-17T02:15:14Z</dcterms:created>
  <dcterms:modified xsi:type="dcterms:W3CDTF">2013-03-03T15:58:07Z</dcterms:modified>
</cp:coreProperties>
</file>